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4"/>
  </p:notesMasterIdLst>
  <p:sldIdLst>
    <p:sldId id="262" r:id="rId2"/>
    <p:sldId id="413" r:id="rId3"/>
    <p:sldId id="347" r:id="rId4"/>
    <p:sldId id="349" r:id="rId5"/>
    <p:sldId id="390" r:id="rId6"/>
    <p:sldId id="463" r:id="rId7"/>
    <p:sldId id="350" r:id="rId8"/>
    <p:sldId id="363" r:id="rId9"/>
    <p:sldId id="364" r:id="rId10"/>
    <p:sldId id="279" r:id="rId11"/>
    <p:sldId id="411" r:id="rId12"/>
    <p:sldId id="280" r:id="rId13"/>
    <p:sldId id="407" r:id="rId14"/>
    <p:sldId id="348" r:id="rId15"/>
    <p:sldId id="365" r:id="rId16"/>
    <p:sldId id="414" r:id="rId17"/>
    <p:sldId id="352" r:id="rId18"/>
    <p:sldId id="368" r:id="rId19"/>
    <p:sldId id="369" r:id="rId20"/>
    <p:sldId id="354" r:id="rId21"/>
    <p:sldId id="355" r:id="rId22"/>
    <p:sldId id="370" r:id="rId23"/>
    <p:sldId id="371" r:id="rId24"/>
    <p:sldId id="356" r:id="rId25"/>
    <p:sldId id="375" r:id="rId26"/>
    <p:sldId id="376" r:id="rId27"/>
    <p:sldId id="372" r:id="rId28"/>
    <p:sldId id="464" r:id="rId29"/>
    <p:sldId id="373" r:id="rId30"/>
    <p:sldId id="361" r:id="rId31"/>
    <p:sldId id="377" r:id="rId32"/>
    <p:sldId id="410" r:id="rId33"/>
    <p:sldId id="409" r:id="rId34"/>
    <p:sldId id="397" r:id="rId35"/>
    <p:sldId id="263" r:id="rId36"/>
    <p:sldId id="264" r:id="rId37"/>
    <p:sldId id="265" r:id="rId38"/>
    <p:sldId id="266" r:id="rId39"/>
    <p:sldId id="267" r:id="rId40"/>
    <p:sldId id="460" r:id="rId41"/>
    <p:sldId id="270" r:id="rId42"/>
    <p:sldId id="458" r:id="rId43"/>
    <p:sldId id="459" r:id="rId44"/>
    <p:sldId id="271" r:id="rId45"/>
    <p:sldId id="272" r:id="rId46"/>
    <p:sldId id="273" r:id="rId47"/>
    <p:sldId id="341" r:id="rId48"/>
    <p:sldId id="467" r:id="rId49"/>
    <p:sldId id="275" r:id="rId50"/>
    <p:sldId id="276" r:id="rId51"/>
    <p:sldId id="277" r:id="rId52"/>
    <p:sldId id="466" r:id="rId53"/>
    <p:sldId id="461" r:id="rId54"/>
    <p:sldId id="325" r:id="rId55"/>
    <p:sldId id="288" r:id="rId56"/>
    <p:sldId id="289" r:id="rId57"/>
    <p:sldId id="290" r:id="rId58"/>
    <p:sldId id="465" r:id="rId59"/>
    <p:sldId id="462" r:id="rId60"/>
    <p:sldId id="398" r:id="rId61"/>
    <p:sldId id="399" r:id="rId62"/>
    <p:sldId id="400" r:id="rId63"/>
    <p:sldId id="401" r:id="rId64"/>
    <p:sldId id="402" r:id="rId65"/>
    <p:sldId id="406" r:id="rId66"/>
    <p:sldId id="404" r:id="rId67"/>
    <p:sldId id="379" r:id="rId68"/>
    <p:sldId id="383" r:id="rId69"/>
    <p:sldId id="412" r:id="rId70"/>
    <p:sldId id="357" r:id="rId71"/>
    <p:sldId id="444" r:id="rId72"/>
    <p:sldId id="452"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440FB"/>
    <a:srgbClr val="F9E6E6"/>
    <a:srgbClr val="FFFBD6"/>
    <a:srgbClr val="E6F5F0"/>
    <a:srgbClr val="C55A11"/>
    <a:srgbClr val="CC9900"/>
    <a:srgbClr val="FF7D00"/>
    <a:srgbClr val="66FF33"/>
    <a:srgbClr val="9B965B"/>
    <a:srgbClr val="F3F3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44" autoAdjust="0"/>
    <p:restoredTop sz="91278" autoAdjust="0"/>
  </p:normalViewPr>
  <p:slideViewPr>
    <p:cSldViewPr snapToGrid="0">
      <p:cViewPr varScale="1">
        <p:scale>
          <a:sx n="180" d="100"/>
          <a:sy n="180" d="100"/>
        </p:scale>
        <p:origin x="192" y="2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902BBD-70DB-462A-AFFE-757EE5565E96}" type="datetimeFigureOut">
              <a:rPr lang="zh-CN" altLang="en-US" smtClean="0"/>
              <a:t>2022/3/6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9F3AD4-3AF9-45C6-A444-F10C7331797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4616FD-8EF1-4A9A-AF4E-7A1BA5EADBEC}"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13</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14</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15</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16</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17</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18</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19</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24</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26</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27</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28</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29</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30</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31</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32</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38</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In some cases, we may be able to avoid running this iterative algorithm, and just jump directly to the critical point by solving the equation ∇</a:t>
            </a:r>
            <a:r>
              <a:rPr lang="en-US" altLang="zh-CN" sz="1200" b="0" i="0" kern="1200" dirty="0" err="1">
                <a:solidFill>
                  <a:schemeClr val="tx1"/>
                </a:solidFill>
                <a:effectLst/>
                <a:latin typeface="+mn-lt"/>
                <a:ea typeface="+mn-ea"/>
                <a:cs typeface="+mn-cs"/>
              </a:rPr>
              <a:t>xf</a:t>
            </a:r>
            <a:r>
              <a:rPr lang="en-US" altLang="zh-CN" sz="1200" b="0" i="0" kern="1200" dirty="0">
                <a:solidFill>
                  <a:schemeClr val="tx1"/>
                </a:solidFill>
                <a:effectLst/>
                <a:latin typeface="+mn-lt"/>
                <a:ea typeface="+mn-ea"/>
                <a:cs typeface="+mn-cs"/>
              </a:rPr>
              <a:t>(x) = 0 for x.</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39</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In some cases, we may be able to avoid running this iterative algorithm, and just jump directly to the critical point by solving the equation ∇</a:t>
            </a:r>
            <a:r>
              <a:rPr lang="en-US" altLang="zh-CN" sz="1200" b="0" i="0" kern="1200" dirty="0" err="1">
                <a:solidFill>
                  <a:schemeClr val="tx1"/>
                </a:solidFill>
                <a:effectLst/>
                <a:latin typeface="+mn-lt"/>
                <a:ea typeface="+mn-ea"/>
                <a:cs typeface="+mn-cs"/>
              </a:rPr>
              <a:t>xf</a:t>
            </a:r>
            <a:r>
              <a:rPr lang="en-US" altLang="zh-CN" sz="1200" b="0" i="0" kern="1200" dirty="0">
                <a:solidFill>
                  <a:schemeClr val="tx1"/>
                </a:solidFill>
                <a:effectLst/>
                <a:latin typeface="+mn-lt"/>
                <a:ea typeface="+mn-ea"/>
                <a:cs typeface="+mn-cs"/>
              </a:rPr>
              <a:t>(x) = 0 for x.</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40</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In some cases, we may be able to avoid running this iterative algorithm, and just jump directly to the critical point by solving the equation ∇</a:t>
            </a:r>
            <a:r>
              <a:rPr lang="en-US" altLang="zh-CN" sz="1200" b="0" i="0" kern="1200" dirty="0" err="1">
                <a:solidFill>
                  <a:schemeClr val="tx1"/>
                </a:solidFill>
                <a:effectLst/>
                <a:latin typeface="+mn-lt"/>
                <a:ea typeface="+mn-ea"/>
                <a:cs typeface="+mn-cs"/>
              </a:rPr>
              <a:t>xf</a:t>
            </a:r>
            <a:r>
              <a:rPr lang="en-US" altLang="zh-CN" sz="1200" b="0" i="0" kern="1200" dirty="0">
                <a:solidFill>
                  <a:schemeClr val="tx1"/>
                </a:solidFill>
                <a:effectLst/>
                <a:latin typeface="+mn-lt"/>
                <a:ea typeface="+mn-ea"/>
                <a:cs typeface="+mn-cs"/>
              </a:rPr>
              <a:t>(x) = 0 for x.</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42</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 In some cases, we may be able to avoid running this iterative algorithm, and just jump directly to the critical point by solving the equation ∇</a:t>
            </a:r>
            <a:r>
              <a:rPr lang="en-US" altLang="zh-CN" sz="1200" b="0" i="0" kern="1200" dirty="0" err="1">
                <a:solidFill>
                  <a:schemeClr val="tx1"/>
                </a:solidFill>
                <a:effectLst/>
                <a:latin typeface="+mn-lt"/>
                <a:ea typeface="+mn-ea"/>
                <a:cs typeface="+mn-cs"/>
              </a:rPr>
              <a:t>xf</a:t>
            </a:r>
            <a:r>
              <a:rPr lang="en-US" altLang="zh-CN" sz="1200" b="0" i="0" kern="1200" dirty="0">
                <a:solidFill>
                  <a:schemeClr val="tx1"/>
                </a:solidFill>
                <a:effectLst/>
                <a:latin typeface="+mn-lt"/>
                <a:ea typeface="+mn-ea"/>
                <a:cs typeface="+mn-cs"/>
              </a:rPr>
              <a:t>(x) = 0 for x.</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43</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45</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46</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48</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49</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50</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51</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52</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53</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54</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55</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56</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57</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Optimization algorithms may fail to find a global minimum when there are multiple local minima or plateaus present. In the context of deep learning, we generally accept such solutions even though they are not truly minimal, so long as they correspond to significantly low values of the cost function.</a:t>
            </a:r>
            <a:r>
              <a:rPr lang="en-US" altLang="zh-CN" dirty="0"/>
              <a:t> </a:t>
            </a:r>
            <a:br>
              <a:rPr lang="en-US" altLang="zh-CN" dirty="0"/>
            </a:br>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58</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59</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60</a:t>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61</a:t>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62</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63</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64</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65</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66</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67</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68</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69</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70</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71</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C49F3AD4-3AF9-45C6-A444-F10C73317975}" type="slidenum">
              <a:rPr lang="zh-CN" altLang="en-US" smtClean="0"/>
              <a:t>72</a:t>
            </a:fld>
            <a:endParaRPr lang="zh-CN" altLang="en-US"/>
          </a:p>
        </p:txBody>
      </p:sp>
    </p:spTree>
    <p:extLst>
      <p:ext uri="{BB962C8B-B14F-4D97-AF65-F5344CB8AC3E}">
        <p14:creationId xmlns:p14="http://schemas.microsoft.com/office/powerpoint/2010/main" val="792652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49F3AD4-3AF9-45C6-A444-F10C73317975}"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0736FD4-A2CB-42B1-8E32-22ABDD215E71}" type="datetimeFigureOut">
              <a:rPr lang="zh-CN" altLang="en-US" smtClean="0"/>
              <a:t>2022/3/6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B51A545-314B-4D07-8DB3-B45BF84DA0D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736FD4-A2CB-42B1-8E32-22ABDD215E71}" type="datetimeFigureOut">
              <a:rPr lang="zh-CN" altLang="en-US" smtClean="0"/>
              <a:t>2022/3/6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51A545-314B-4D07-8DB3-B45BF84DA0D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44.png"/><Relationship Id="rId12"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37.png"/><Relationship Id="rId5" Type="http://schemas.openxmlformats.org/officeDocument/2006/relationships/image" Target="../media/image54.png"/><Relationship Id="rId10" Type="http://schemas.openxmlformats.org/officeDocument/2006/relationships/image" Target="../media/image36.png"/><Relationship Id="rId4" Type="http://schemas.openxmlformats.org/officeDocument/2006/relationships/image" Target="../media/image53.png"/><Relationship Id="rId9" Type="http://schemas.openxmlformats.org/officeDocument/2006/relationships/image" Target="../media/image35.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15.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6.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27.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0.png"/><Relationship Id="rId7" Type="http://schemas.openxmlformats.org/officeDocument/2006/relationships/image" Target="../media/image12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29.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 Id="rId9" Type="http://schemas.openxmlformats.org/officeDocument/2006/relationships/image" Target="../media/image133.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1.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9.png"/><Relationship Id="rId7"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41.png"/><Relationship Id="rId4" Type="http://schemas.openxmlformats.org/officeDocument/2006/relationships/image" Target="../media/image140.png"/></Relationships>
</file>

<file path=ppt/slides/_rels/slide3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3.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46.png"/><Relationship Id="rId4" Type="http://schemas.openxmlformats.org/officeDocument/2006/relationships/image" Target="../media/image145.png"/></Relationships>
</file>

<file path=ppt/slides/_rels/slide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5.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 Id="rId5" Type="http://schemas.openxmlformats.org/officeDocument/2006/relationships/image" Target="../media/image150.png"/><Relationship Id="rId4" Type="http://schemas.openxmlformats.org/officeDocument/2006/relationships/image" Target="../media/image1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3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4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2.png"/><Relationship Id="rId4" Type="http://schemas.openxmlformats.org/officeDocument/2006/relationships/image" Target="../media/image159.png"/></Relationships>
</file>

<file path=ppt/slides/_rels/slide42.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6.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59.png"/><Relationship Id="rId4" Type="http://schemas.openxmlformats.org/officeDocument/2006/relationships/image" Target="../media/image164.png"/></Relationships>
</file>

<file path=ppt/slides/_rels/slide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4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0.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76.png"/></Relationships>
</file>

<file path=ppt/slides/_rels/slide5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5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53.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54.xml.rels><?xml version="1.0" encoding="UTF-8" standalone="yes"?>
<Relationships xmlns="http://schemas.openxmlformats.org/package/2006/relationships"><Relationship Id="rId8" Type="http://schemas.openxmlformats.org/officeDocument/2006/relationships/image" Target="../media/image193.pn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9.png"/></Relationships>
</file>

<file path=ppt/slides/_rels/slide55.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56.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03.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144.png"/><Relationship Id="rId7" Type="http://schemas.openxmlformats.org/officeDocument/2006/relationships/image" Target="../media/image19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144.png"/><Relationship Id="rId7" Type="http://schemas.openxmlformats.org/officeDocument/2006/relationships/image" Target="../media/image211.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6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144.png"/><Relationship Id="rId7" Type="http://schemas.openxmlformats.org/officeDocument/2006/relationships/image" Target="../media/image209.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212.png"/><Relationship Id="rId10" Type="http://schemas.openxmlformats.org/officeDocument/2006/relationships/image" Target="../media/image214.png"/><Relationship Id="rId4" Type="http://schemas.openxmlformats.org/officeDocument/2006/relationships/image" Target="../media/image208.png"/><Relationship Id="rId9" Type="http://schemas.openxmlformats.org/officeDocument/2006/relationships/image" Target="../media/image211.png"/></Relationships>
</file>

<file path=ppt/slides/_rels/slide6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215.png"/><Relationship Id="rId4" Type="http://schemas.openxmlformats.org/officeDocument/2006/relationships/image" Target="../media/image144.png"/></Relationships>
</file>

<file path=ppt/slides/_rels/slide6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43.png"/><Relationship Id="rId7" Type="http://schemas.openxmlformats.org/officeDocument/2006/relationships/image" Target="../media/image217.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144.png"/></Relationships>
</file>

<file path=ppt/slides/_rels/slide64.xml.rels><?xml version="1.0" encoding="UTF-8" standalone="yes"?>
<Relationships xmlns="http://schemas.openxmlformats.org/package/2006/relationships"><Relationship Id="rId8" Type="http://schemas.openxmlformats.org/officeDocument/2006/relationships/image" Target="../media/image212.png"/><Relationship Id="rId3" Type="http://schemas.openxmlformats.org/officeDocument/2006/relationships/image" Target="../media/image144.png"/><Relationship Id="rId7" Type="http://schemas.openxmlformats.org/officeDocument/2006/relationships/image" Target="../media/image211.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210.png"/><Relationship Id="rId11" Type="http://schemas.openxmlformats.org/officeDocument/2006/relationships/image" Target="../media/image220.png"/><Relationship Id="rId5" Type="http://schemas.openxmlformats.org/officeDocument/2006/relationships/image" Target="../media/image209.png"/><Relationship Id="rId10" Type="http://schemas.openxmlformats.org/officeDocument/2006/relationships/image" Target="../media/image219.png"/><Relationship Id="rId4" Type="http://schemas.openxmlformats.org/officeDocument/2006/relationships/image" Target="../media/image208.png"/><Relationship Id="rId9" Type="http://schemas.openxmlformats.org/officeDocument/2006/relationships/image" Target="../media/image213.png"/></Relationships>
</file>

<file path=ppt/slides/_rels/slide65.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144.png"/><Relationship Id="rId7" Type="http://schemas.openxmlformats.org/officeDocument/2006/relationships/image" Target="../media/image223.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222.png"/><Relationship Id="rId5" Type="http://schemas.openxmlformats.org/officeDocument/2006/relationships/image" Target="../media/image221.png"/><Relationship Id="rId4" Type="http://schemas.openxmlformats.org/officeDocument/2006/relationships/image" Target="../media/image204.png"/></Relationships>
</file>

<file path=ppt/slides/_rels/slide66.xml.rels><?xml version="1.0" encoding="UTF-8" standalone="yes"?>
<Relationships xmlns="http://schemas.openxmlformats.org/package/2006/relationships"><Relationship Id="rId8" Type="http://schemas.openxmlformats.org/officeDocument/2006/relationships/image" Target="../media/image229.png"/><Relationship Id="rId3" Type="http://schemas.openxmlformats.org/officeDocument/2006/relationships/image" Target="../media/image224.png"/><Relationship Id="rId7" Type="http://schemas.openxmlformats.org/officeDocument/2006/relationships/image" Target="../media/image228.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227.png"/><Relationship Id="rId5" Type="http://schemas.openxmlformats.org/officeDocument/2006/relationships/image" Target="../media/image226.png"/><Relationship Id="rId4" Type="http://schemas.openxmlformats.org/officeDocument/2006/relationships/image" Target="../media/image225.png"/></Relationships>
</file>

<file path=ppt/slides/_rels/slide6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232.png"/><Relationship Id="rId7" Type="http://schemas.openxmlformats.org/officeDocument/2006/relationships/image" Target="../media/image236.png"/><Relationship Id="rId12" Type="http://schemas.openxmlformats.org/officeDocument/2006/relationships/image" Target="../media/image240.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235.png"/><Relationship Id="rId11" Type="http://schemas.openxmlformats.org/officeDocument/2006/relationships/image" Target="../media/image132.png"/><Relationship Id="rId5" Type="http://schemas.openxmlformats.org/officeDocument/2006/relationships/image" Target="../media/image234.png"/><Relationship Id="rId10" Type="http://schemas.openxmlformats.org/officeDocument/2006/relationships/image" Target="../media/image239.png"/><Relationship Id="rId4" Type="http://schemas.openxmlformats.org/officeDocument/2006/relationships/image" Target="../media/image233.png"/><Relationship Id="rId9" Type="http://schemas.openxmlformats.org/officeDocument/2006/relationships/image" Target="../media/image238.png"/></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70.xml.rels><?xml version="1.0" encoding="UTF-8" standalone="yes"?>
<Relationships xmlns="http://schemas.openxmlformats.org/package/2006/relationships"><Relationship Id="rId8" Type="http://schemas.openxmlformats.org/officeDocument/2006/relationships/image" Target="../media/image246.png"/><Relationship Id="rId13" Type="http://schemas.openxmlformats.org/officeDocument/2006/relationships/image" Target="../media/image251.png"/><Relationship Id="rId3" Type="http://schemas.openxmlformats.org/officeDocument/2006/relationships/image" Target="../media/image241.png"/><Relationship Id="rId7" Type="http://schemas.openxmlformats.org/officeDocument/2006/relationships/image" Target="../media/image245.png"/><Relationship Id="rId12" Type="http://schemas.openxmlformats.org/officeDocument/2006/relationships/image" Target="../media/image250.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44.png"/><Relationship Id="rId11" Type="http://schemas.openxmlformats.org/officeDocument/2006/relationships/image" Target="../media/image249.png"/><Relationship Id="rId5" Type="http://schemas.openxmlformats.org/officeDocument/2006/relationships/image" Target="../media/image243.png"/><Relationship Id="rId10" Type="http://schemas.openxmlformats.org/officeDocument/2006/relationships/image" Target="../media/image248.png"/><Relationship Id="rId4" Type="http://schemas.openxmlformats.org/officeDocument/2006/relationships/image" Target="../media/image242.png"/><Relationship Id="rId9" Type="http://schemas.openxmlformats.org/officeDocument/2006/relationships/image" Target="../media/image247.png"/></Relationships>
</file>

<file path=ppt/slides/_rels/slide71.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2.png"/><Relationship Id="rId7" Type="http://schemas.openxmlformats.org/officeDocument/2006/relationships/image" Target="../media/image255.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254.png"/><Relationship Id="rId11" Type="http://schemas.openxmlformats.org/officeDocument/2006/relationships/image" Target="../media/image258.png"/><Relationship Id="rId5" Type="http://schemas.openxmlformats.org/officeDocument/2006/relationships/image" Target="../media/image253.png"/><Relationship Id="rId10" Type="http://schemas.openxmlformats.org/officeDocument/2006/relationships/image" Target="../media/image257.png"/><Relationship Id="rId4" Type="http://schemas.openxmlformats.org/officeDocument/2006/relationships/image" Target="../media/image247.png"/><Relationship Id="rId9" Type="http://schemas.openxmlformats.org/officeDocument/2006/relationships/image" Target="../media/image241.png"/></Relationships>
</file>

<file path=ppt/slides/_rels/slide72.xml.rels><?xml version="1.0" encoding="UTF-8" standalone="yes"?>
<Relationships xmlns="http://schemas.openxmlformats.org/package/2006/relationships"><Relationship Id="rId3" Type="http://schemas.openxmlformats.org/officeDocument/2006/relationships/image" Target="../media/image241.png"/><Relationship Id="rId7" Type="http://schemas.openxmlformats.org/officeDocument/2006/relationships/image" Target="../media/image255.png"/><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260.png"/><Relationship Id="rId5" Type="http://schemas.openxmlformats.org/officeDocument/2006/relationships/image" Target="../media/image135.png"/><Relationship Id="rId4" Type="http://schemas.openxmlformats.org/officeDocument/2006/relationships/image" Target="../media/image259.png"/></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32.png"/></Relationships>
</file>

<file path=ppt/slides/_rels/slide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7858" y="2252008"/>
            <a:ext cx="11802846" cy="923330"/>
          </a:xfrm>
          <a:prstGeom prst="rect">
            <a:avLst/>
          </a:prstGeom>
          <a:noFill/>
        </p:spPr>
        <p:txBody>
          <a:bodyPr wrap="none" rtlCol="0">
            <a:spAutoFit/>
          </a:bodyPr>
          <a:lstStyle/>
          <a:p>
            <a:r>
              <a:rPr lang="en-US" altLang="zh-CN" sz="5400" b="1"/>
              <a:t>Machine Learning </a:t>
            </a:r>
            <a:r>
              <a:rPr lang="en-US" altLang="zh-CN" sz="5400" b="1" dirty="0"/>
              <a:t>&amp; Pattern Recognition</a:t>
            </a:r>
            <a:endParaRPr lang="zh-CN" altLang="en-US" sz="5400" b="1" dirty="0"/>
          </a:p>
        </p:txBody>
      </p:sp>
      <p:sp>
        <p:nvSpPr>
          <p:cNvPr id="3" name="灯片编号占位符 2"/>
          <p:cNvSpPr>
            <a:spLocks noGrp="1"/>
          </p:cNvSpPr>
          <p:nvPr>
            <p:ph type="sldNum" sz="quarter" idx="4294967295"/>
          </p:nvPr>
        </p:nvSpPr>
        <p:spPr>
          <a:xfrm>
            <a:off x="8610600" y="6356350"/>
            <a:ext cx="2743200" cy="365125"/>
          </a:xfrm>
          <a:prstGeom prst="rect">
            <a:avLst/>
          </a:prstGeom>
        </p:spPr>
        <p:txBody>
          <a:bodyPr/>
          <a:lstStyle/>
          <a:p>
            <a:fld id="{C9CC7982-047F-42D2-9F1B-07D23845D18E}" type="slidenum">
              <a:rPr lang="zh-CN" altLang="en-US" smtClean="0"/>
              <a:t>1</a:t>
            </a:fld>
            <a:endParaRPr lang="zh-CN" altLang="en-US"/>
          </a:p>
        </p:txBody>
      </p:sp>
      <p:sp>
        <p:nvSpPr>
          <p:cNvPr id="5" name="矩形 3"/>
          <p:cNvSpPr/>
          <p:nvPr/>
        </p:nvSpPr>
        <p:spPr>
          <a:xfrm>
            <a:off x="4329881" y="4005636"/>
            <a:ext cx="3821239" cy="1495474"/>
          </a:xfrm>
          <a:prstGeom prst="rect">
            <a:avLst/>
          </a:prstGeom>
        </p:spPr>
        <p:txBody>
          <a:bodyPr wrap="none">
            <a:spAutoFit/>
          </a:bodyPr>
          <a:lstStyle/>
          <a:p>
            <a:pPr algn="ctr">
              <a:lnSpc>
                <a:spcPct val="115000"/>
              </a:lnSpc>
              <a:spcAft>
                <a:spcPts val="600"/>
              </a:spcAft>
            </a:pPr>
            <a:r>
              <a:rPr lang="en-US" altLang="zh-CN" sz="2400" b="1" dirty="0">
                <a:solidFill>
                  <a:prstClr val="black"/>
                </a:solidFill>
                <a:ea typeface="微软雅黑" panose="020B0503020204020204" pitchFamily="34" charset="-122"/>
                <a:cs typeface="Times New Roman" panose="02020603050405020304" pitchFamily="18" charset="0"/>
              </a:rPr>
              <a:t>Xin Xin(</a:t>
            </a:r>
            <a:r>
              <a:rPr lang="zh-CN" altLang="en-US" sz="2400" b="1" dirty="0">
                <a:solidFill>
                  <a:prstClr val="black"/>
                </a:solidFill>
                <a:ea typeface="微软雅黑" panose="020B0503020204020204" pitchFamily="34" charset="-122"/>
                <a:cs typeface="Times New Roman" panose="02020603050405020304" pitchFamily="18" charset="0"/>
              </a:rPr>
              <a:t>辛鑫</a:t>
            </a:r>
            <a:r>
              <a:rPr lang="en-US" altLang="zh-CN" sz="2400" b="1" dirty="0">
                <a:solidFill>
                  <a:prstClr val="black"/>
                </a:solidFill>
                <a:ea typeface="微软雅黑" panose="020B0503020204020204" pitchFamily="34" charset="-122"/>
                <a:cs typeface="Times New Roman" panose="02020603050405020304" pitchFamily="18" charset="0"/>
              </a:rPr>
              <a:t>)</a:t>
            </a:r>
          </a:p>
          <a:p>
            <a:pPr algn="ctr">
              <a:lnSpc>
                <a:spcPct val="115000"/>
              </a:lnSpc>
              <a:spcAft>
                <a:spcPts val="600"/>
              </a:spcAft>
            </a:pPr>
            <a:r>
              <a:rPr lang="en-US" altLang="zh-CN" sz="2400" b="1" dirty="0" err="1">
                <a:solidFill>
                  <a:prstClr val="black"/>
                </a:solidFill>
                <a:ea typeface="微软雅黑" panose="020B0503020204020204" pitchFamily="34" charset="-122"/>
                <a:cs typeface="Times New Roman" panose="02020603050405020304" pitchFamily="18" charset="0"/>
              </a:rPr>
              <a:t>xinxin@sdu.edu.cn</a:t>
            </a:r>
            <a:endParaRPr lang="en-US" altLang="zh-CN" sz="2400" b="1" dirty="0">
              <a:solidFill>
                <a:prstClr val="black"/>
              </a:solidFill>
              <a:ea typeface="微软雅黑" panose="020B0503020204020204" pitchFamily="34" charset="-122"/>
              <a:cs typeface="Times New Roman" panose="02020603050405020304" pitchFamily="18" charset="0"/>
            </a:endParaRPr>
          </a:p>
          <a:p>
            <a:pPr algn="ctr">
              <a:lnSpc>
                <a:spcPct val="115000"/>
              </a:lnSpc>
              <a:spcAft>
                <a:spcPts val="600"/>
              </a:spcAft>
            </a:pPr>
            <a:r>
              <a:rPr lang="en-US" altLang="zh-CN" sz="2400" b="1" dirty="0">
                <a:solidFill>
                  <a:prstClr val="black"/>
                </a:solidFill>
                <a:ea typeface="微软雅黑" panose="020B0503020204020204" pitchFamily="34" charset="-122"/>
                <a:cs typeface="Times New Roman" panose="02020603050405020304" pitchFamily="18" charset="0"/>
              </a:rPr>
              <a:t>https://</a:t>
            </a:r>
            <a:r>
              <a:rPr lang="en-US" altLang="zh-CN" sz="2400" b="1" dirty="0" err="1">
                <a:solidFill>
                  <a:prstClr val="black"/>
                </a:solidFill>
                <a:ea typeface="微软雅黑" panose="020B0503020204020204" pitchFamily="34" charset="-122"/>
                <a:cs typeface="Times New Roman" panose="02020603050405020304" pitchFamily="18" charset="0"/>
              </a:rPr>
              <a:t>xinxin-me.github.io</a:t>
            </a:r>
            <a:r>
              <a:rPr lang="en-US" altLang="zh-CN" sz="2400" b="1" dirty="0">
                <a:solidFill>
                  <a:prstClr val="black"/>
                </a:solidFill>
                <a:ea typeface="微软雅黑" panose="020B0503020204020204" pitchFamily="34" charset="-122"/>
                <a:cs typeface="Times New Roman" panose="02020603050405020304" pitchFamily="18" charset="0"/>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8043" y="38469"/>
            <a:ext cx="5253957" cy="1774985"/>
          </a:xfrm>
          <a:prstGeom prst="rect">
            <a:avLst/>
          </a:prstGeom>
        </p:spPr>
      </p:pic>
      <mc:AlternateContent xmlns:mc="http://schemas.openxmlformats.org/markup-compatibility/2006" xmlns:a14="http://schemas.microsoft.com/office/drawing/2010/main">
        <mc:Choice Requires="a14">
          <p:sp>
            <p:nvSpPr>
              <p:cNvPr id="16" name="文本框 15"/>
              <p:cNvSpPr txBox="1"/>
              <p:nvPr/>
            </p:nvSpPr>
            <p:spPr>
              <a:xfrm>
                <a:off x="410680" y="925962"/>
                <a:ext cx="9487699" cy="4113818"/>
              </a:xfrm>
              <a:prstGeom prst="rect">
                <a:avLst/>
              </a:prstGeom>
              <a:noFill/>
            </p:spPr>
            <p:txBody>
              <a:bodyPr wrap="square" rtlCol="0">
                <a:spAutoFit/>
              </a:bodyPr>
              <a:lstStyle/>
              <a:p>
                <a:pPr marL="571500" indent="-571500" algn="just">
                  <a:spcAft>
                    <a:spcPts val="1200"/>
                  </a:spcAft>
                  <a:buFont typeface="Wingdings" panose="05000000000000000000" pitchFamily="2" charset="2"/>
                  <a:buChar char="n"/>
                </a:pPr>
                <a:r>
                  <a:rPr lang="en-US" altLang="zh-CN" sz="2800" b="1" dirty="0"/>
                  <a:t>scalar –scalar: </a:t>
                </a:r>
                <a:r>
                  <a:rPr lang="en-US" altLang="zh-CN" sz="2800" dirty="0"/>
                  <a:t>e.g., </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𝑑</m:t>
                        </m:r>
                      </m:num>
                      <m:den>
                        <m:r>
                          <a:rPr lang="en-US" altLang="zh-CN" sz="2800" b="0" i="1" smtClean="0">
                            <a:latin typeface="Cambria Math" panose="02040503050406030204" pitchFamily="18" charset="0"/>
                          </a:rPr>
                          <m:t>𝑑𝑥</m:t>
                        </m:r>
                      </m:den>
                    </m:f>
                    <m:sSup>
                      <m:sSupPr>
                        <m:ctrlPr>
                          <a:rPr lang="en-US" altLang="zh-CN" sz="280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2</m:t>
                        </m:r>
                      </m:sup>
                    </m:sSup>
                    <m:r>
                      <a:rPr lang="en-US" altLang="zh-CN" sz="2800" b="0" i="1" smtClean="0">
                        <a:latin typeface="Cambria Math" panose="02040503050406030204" pitchFamily="18" charset="0"/>
                      </a:rPr>
                      <m:t>=2</m:t>
                    </m:r>
                    <m:r>
                      <a:rPr lang="en-US" altLang="zh-CN" sz="2800" b="0" i="1" smtClean="0">
                        <a:latin typeface="Cambria Math" panose="02040503050406030204" pitchFamily="18" charset="0"/>
                      </a:rPr>
                      <m:t>𝑥</m:t>
                    </m:r>
                  </m:oMath>
                </a14:m>
                <a:endParaRPr lang="en-US" altLang="zh-CN" sz="2800" dirty="0"/>
              </a:p>
              <a:p>
                <a:pPr marL="571500" indent="-571500" algn="just">
                  <a:buFont typeface="Wingdings" panose="05000000000000000000" pitchFamily="2" charset="2"/>
                  <a:buChar char="n"/>
                </a:pPr>
                <a:r>
                  <a:rPr lang="en-US" altLang="zh-CN" sz="2800" b="1" dirty="0"/>
                  <a:t>scalar-vector: </a:t>
                </a:r>
                <a:r>
                  <a:rPr lang="en-US" altLang="zh-CN" sz="2800" dirty="0"/>
                  <a:t>e.g., </a:t>
                </a:r>
                <a14:m>
                  <m:oMath xmlns:m="http://schemas.openxmlformats.org/officeDocument/2006/math">
                    <m:r>
                      <a:rPr lang="en-US" altLang="zh-CN" sz="2800" i="1" dirty="0" smtClean="0">
                        <a:latin typeface="Cambria Math" panose="02040503050406030204" pitchFamily="18" charset="0"/>
                      </a:rPr>
                      <m:t>𝑓</m:t>
                    </m:r>
                    <m:r>
                      <a:rPr lang="en-US" altLang="zh-CN" sz="2800" i="1" dirty="0" smtClean="0">
                        <a:latin typeface="Cambria Math" panose="02040503050406030204" pitchFamily="18" charset="0"/>
                      </a:rPr>
                      <m:t>(</m:t>
                    </m:r>
                    <m:r>
                      <a:rPr lang="en-US" altLang="zh-CN" sz="2800" b="1" i="1">
                        <a:latin typeface="Cambria Math" panose="02040503050406030204" pitchFamily="18" charset="0"/>
                      </a:rPr>
                      <m:t>𝒙</m:t>
                    </m:r>
                    <m:r>
                      <a:rPr lang="en-US" altLang="zh-CN" sz="2800" i="1" dirty="0" smtClean="0">
                        <a:latin typeface="Cambria Math" panose="02040503050406030204" pitchFamily="18" charset="0"/>
                      </a:rPr>
                      <m:t>) </m:t>
                    </m:r>
                  </m:oMath>
                </a14:m>
                <a:r>
                  <a:rPr lang="en-US" altLang="zh-CN" sz="2800" dirty="0"/>
                  <a:t>is a scalar function of vector </a:t>
                </a:r>
                <a14:m>
                  <m:oMath xmlns:m="http://schemas.openxmlformats.org/officeDocument/2006/math">
                    <m:r>
                      <a:rPr lang="en-US" altLang="zh-CN" sz="2800" b="1" i="1">
                        <a:latin typeface="Cambria Math" panose="02040503050406030204" pitchFamily="18" charset="0"/>
                      </a:rPr>
                      <m:t>𝒙</m:t>
                    </m:r>
                  </m:oMath>
                </a14:m>
                <a:r>
                  <a:rPr lang="en-US" altLang="zh-CN" sz="2800" b="1" dirty="0"/>
                  <a:t> </a:t>
                </a:r>
              </a:p>
              <a:p>
                <a:pPr marL="571500" indent="-571500" algn="just">
                  <a:buFont typeface="Wingdings" panose="05000000000000000000" pitchFamily="2" charset="2"/>
                  <a:buChar char="n"/>
                </a:pPr>
                <a:endParaRPr lang="en-US" altLang="zh-CN" sz="2800" b="1" dirty="0"/>
              </a:p>
              <a:p>
                <a:pPr marL="571500" indent="-571500" algn="just">
                  <a:buFont typeface="Wingdings" panose="05000000000000000000" pitchFamily="2" charset="2"/>
                  <a:buChar char="n"/>
                </a:pPr>
                <a:endParaRPr lang="zh-CN" altLang="en-US" sz="2800" dirty="0"/>
              </a:p>
              <a:p>
                <a:pPr marL="571500" indent="-571500" algn="just">
                  <a:buFont typeface="Wingdings" panose="05000000000000000000" pitchFamily="2" charset="2"/>
                  <a:buChar char="n"/>
                </a:pPr>
                <a:endParaRPr lang="en-US" altLang="zh-CN" sz="2800" b="1" dirty="0"/>
              </a:p>
              <a:p>
                <a:pPr algn="just"/>
                <a:endParaRPr lang="en-US" altLang="zh-CN" sz="2800" b="1" dirty="0"/>
              </a:p>
              <a:p>
                <a:pPr marL="571500" indent="-571500" algn="just">
                  <a:spcBef>
                    <a:spcPts val="1800"/>
                  </a:spcBef>
                  <a:buFont typeface="Wingdings" panose="05000000000000000000" pitchFamily="2" charset="2"/>
                  <a:buChar char="n"/>
                </a:pPr>
                <a:r>
                  <a:rPr lang="en-US" altLang="zh-CN" sz="2800" b="1" dirty="0"/>
                  <a:t>scalar-matrix: </a:t>
                </a:r>
                <a14:m>
                  <m:oMath xmlns:m="http://schemas.openxmlformats.org/officeDocument/2006/math">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r>
                      <a:rPr lang="en-US" altLang="zh-CN" sz="2800" b="1" i="1" smtClean="0">
                        <a:latin typeface="Cambria Math" panose="02040503050406030204" pitchFamily="18" charset="0"/>
                      </a:rPr>
                      <m:t>𝑨</m:t>
                    </m:r>
                    <m:r>
                      <a:rPr lang="en-US" altLang="zh-CN" sz="2800" i="1" dirty="0">
                        <a:latin typeface="Cambria Math" panose="02040503050406030204" pitchFamily="18" charset="0"/>
                      </a:rPr>
                      <m:t>)</m:t>
                    </m:r>
                  </m:oMath>
                </a14:m>
                <a:r>
                  <a:rPr lang="en-US" altLang="zh-CN" sz="2800" b="1" dirty="0"/>
                  <a:t> </a:t>
                </a:r>
                <a:r>
                  <a:rPr lang="en-US" altLang="zh-CN" sz="2800" dirty="0"/>
                  <a:t>is a scalar function and</a:t>
                </a:r>
                <a:r>
                  <a:rPr lang="en-US" altLang="zh-CN" sz="2800" b="1" dirty="0"/>
                  <a:t> </a:t>
                </a:r>
                <a14:m>
                  <m:oMath xmlns:m="http://schemas.openxmlformats.org/officeDocument/2006/math">
                    <m:r>
                      <a:rPr lang="en-US" altLang="zh-CN" sz="2800" b="0" i="1">
                        <a:latin typeface="Cambria Math" panose="02040503050406030204" pitchFamily="18" charset="0"/>
                      </a:rPr>
                      <m:t>𝑚</m:t>
                    </m:r>
                    <m:r>
                      <a:rPr lang="en-US" altLang="zh-CN" sz="2800" b="0" i="1">
                        <a:latin typeface="Cambria Math" panose="02040503050406030204" pitchFamily="18" charset="0"/>
                        <a:ea typeface="Cambria Math" panose="02040503050406030204" pitchFamily="18" charset="0"/>
                      </a:rPr>
                      <m:t>×</m:t>
                    </m:r>
                    <m:r>
                      <a:rPr lang="en-US" altLang="zh-CN" sz="2800" b="0" i="1">
                        <a:latin typeface="Cambria Math" panose="02040503050406030204" pitchFamily="18" charset="0"/>
                        <a:ea typeface="Cambria Math" panose="02040503050406030204" pitchFamily="18" charset="0"/>
                      </a:rPr>
                      <m:t>𝑛</m:t>
                    </m:r>
                  </m:oMath>
                </a14:m>
                <a:r>
                  <a:rPr lang="en-US" altLang="zh-CN" sz="2800" dirty="0"/>
                  <a:t> matrix </a:t>
                </a:r>
                <a14:m>
                  <m:oMath xmlns:m="http://schemas.openxmlformats.org/officeDocument/2006/math">
                    <m:r>
                      <a:rPr lang="en-US" altLang="zh-CN" sz="2800" b="1" i="1">
                        <a:latin typeface="Cambria Math" panose="02040503050406030204" pitchFamily="18" charset="0"/>
                      </a:rPr>
                      <m:t>𝑨</m:t>
                    </m:r>
                    <m:r>
                      <a:rPr lang="en-US" altLang="zh-CN" sz="2800" b="1" i="1">
                        <a:latin typeface="Cambria Math" panose="02040503050406030204" pitchFamily="18" charset="0"/>
                      </a:rPr>
                      <m:t> </m:t>
                    </m:r>
                  </m:oMath>
                </a14:m>
                <a:r>
                  <a:rPr lang="en-US" altLang="zh-CN" sz="2800" b="1" dirty="0"/>
                  <a:t> </a:t>
                </a:r>
              </a:p>
              <a:p>
                <a:pPr marL="571500" indent="-571500" algn="just">
                  <a:buFont typeface="Wingdings" panose="05000000000000000000" pitchFamily="2" charset="2"/>
                  <a:buChar char="n"/>
                </a:pPr>
                <a:endParaRPr lang="en-US" altLang="zh-CN" sz="2800" b="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10680" y="925962"/>
                <a:ext cx="9487699" cy="4113818"/>
              </a:xfrm>
              <a:prstGeom prst="rect">
                <a:avLst/>
              </a:prstGeom>
              <a:blipFill rotWithShape="1">
                <a:blip r:embed="rId3"/>
                <a:stretch>
                  <a:fillRect l="-5" t="-3" r="7" b="-1331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746912" y="2339070"/>
                <a:ext cx="1386918" cy="145296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x</m:t>
                      </m:r>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ea typeface="Cambria Math" panose="02040503050406030204" pitchFamily="18" charset="0"/>
                            </a:rPr>
                          </m:ctrlPr>
                        </m:dPr>
                        <m:e>
                          <m:eqArr>
                            <m:eqArrPr>
                              <m:ctrlPr>
                                <a:rPr lang="en-US" altLang="zh-CN" sz="2400" i="1">
                                  <a:latin typeface="Cambria Math" panose="02040503050406030204" pitchFamily="18" charset="0"/>
                                  <a:ea typeface="Cambria Math" panose="02040503050406030204" pitchFamily="18" charset="0"/>
                                </a:rPr>
                              </m:ctrlPr>
                            </m:eqArrPr>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2</m:t>
                                  </m:r>
                                </m:sub>
                              </m:sSub>
                            </m:e>
                            <m:e>
                              <m:r>
                                <a:rPr lang="en-US" altLang="zh-CN" sz="2400" i="1">
                                  <a:latin typeface="Cambria Math" panose="02040503050406030204" pitchFamily="18" charset="0"/>
                                  <a:ea typeface="Cambria Math" panose="02040503050406030204" pitchFamily="18" charset="0"/>
                                </a:rPr>
                                <m:t>⋮</m:t>
                              </m:r>
                            </m:e>
                            <m:e>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b="0" i="1" smtClean="0">
                                      <a:latin typeface="Cambria Math" panose="02040503050406030204" pitchFamily="18" charset="0"/>
                                      <a:ea typeface="Cambria Math" panose="02040503050406030204" pitchFamily="18" charset="0"/>
                                    </a:rPr>
                                    <m:t>𝑑</m:t>
                                  </m:r>
                                </m:sub>
                              </m:sSub>
                            </m:e>
                          </m:eqArr>
                        </m:e>
                      </m:d>
                    </m:oMath>
                  </m:oMathPara>
                </a14:m>
                <a:endParaRPr lang="zh-CN" alt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2746912" y="2339070"/>
                <a:ext cx="1386918" cy="1452962"/>
              </a:xfrm>
              <a:prstGeom prst="rect">
                <a:avLst/>
              </a:prstGeom>
              <a:blipFill rotWithShape="1">
                <a:blip r:embed="rId4"/>
                <a:stretch>
                  <a:fillRect l="-39" t="-25" r="44" b="3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605577" y="2152291"/>
                <a:ext cx="1737783" cy="19692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b="0" i="1">
                              <a:latin typeface="Cambria Math" panose="02040503050406030204" pitchFamily="18" charset="0"/>
                            </a:rPr>
                            <m:t>𝑑</m:t>
                          </m:r>
                          <m:r>
                            <a:rPr lang="en-US" altLang="zh-CN" sz="2400" b="0" i="1" smtClean="0">
                              <a:latin typeface="Cambria Math" panose="02040503050406030204" pitchFamily="18" charset="0"/>
                            </a:rPr>
                            <m:t>𝑓</m:t>
                          </m:r>
                        </m:num>
                        <m:den>
                          <m:r>
                            <a:rPr lang="en-US" altLang="zh-CN" sz="2400" b="0" i="1">
                              <a:latin typeface="Cambria Math" panose="02040503050406030204" pitchFamily="18" charset="0"/>
                            </a:rPr>
                            <m:t>𝑑</m:t>
                          </m:r>
                          <m:r>
                            <a:rPr lang="en-US" altLang="zh-CN" sz="2400" b="1" i="0">
                              <a:latin typeface="Cambria Math" panose="02040503050406030204" pitchFamily="18" charset="0"/>
                            </a:rPr>
                            <m:t>𝐱</m:t>
                          </m:r>
                        </m:den>
                      </m:f>
                      <m:r>
                        <a:rPr lang="en-US" altLang="zh-CN" sz="2400" i="1">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eqArr>
                            <m:eqArrPr>
                              <m:ctrlPr>
                                <a:rPr lang="en-US" altLang="zh-CN" sz="2400" b="1" i="1">
                                  <a:latin typeface="Cambria Math" panose="02040503050406030204" pitchFamily="18" charset="0"/>
                                </a:rPr>
                              </m:ctrlPr>
                            </m:eqArrPr>
                            <m:e>
                              <m:f>
                                <m:fPr>
                                  <m:ctrlPr>
                                    <a:rPr lang="en-US" altLang="zh-CN" sz="2400" b="1" i="1">
                                      <a:latin typeface="Cambria Math" panose="02040503050406030204" pitchFamily="18" charset="0"/>
                                    </a:rPr>
                                  </m:ctrlPr>
                                </m:fPr>
                                <m:num>
                                  <m:r>
                                    <a:rPr lang="zh-CN" altLang="en-US" sz="2400" b="1" i="1">
                                      <a:latin typeface="Cambria Math" panose="02040503050406030204" pitchFamily="18" charset="0"/>
                                    </a:rPr>
                                    <m:t>𝜎</m:t>
                                  </m:r>
                                  <m:r>
                                    <a:rPr lang="en-US" altLang="zh-CN" sz="2400" i="1">
                                      <a:latin typeface="Cambria Math" panose="02040503050406030204" pitchFamily="18" charset="0"/>
                                      <a:ea typeface="Cambria Math" panose="02040503050406030204" pitchFamily="18" charset="0"/>
                                    </a:rPr>
                                    <m:t>𝑓</m:t>
                                  </m:r>
                                </m:num>
                                <m:den>
                                  <m:r>
                                    <a:rPr lang="zh-CN" altLang="en-US" sz="2400" b="1" i="1">
                                      <a:latin typeface="Cambria Math" panose="02040503050406030204" pitchFamily="18" charset="0"/>
                                    </a:rPr>
                                    <m:t>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1</m:t>
                                      </m:r>
                                    </m:sub>
                                  </m:sSub>
                                </m:den>
                              </m:f>
                            </m:e>
                            <m:e>
                              <m:r>
                                <a:rPr lang="en-US" altLang="zh-CN" sz="2400" b="1" i="1" smtClean="0">
                                  <a:latin typeface="Cambria Math" panose="02040503050406030204" pitchFamily="18" charset="0"/>
                                  <a:ea typeface="Cambria Math" panose="02040503050406030204" pitchFamily="18" charset="0"/>
                                </a:rPr>
                                <m:t>⋮</m:t>
                              </m:r>
                            </m:e>
                            <m:e>
                              <m:f>
                                <m:fPr>
                                  <m:ctrlPr>
                                    <a:rPr lang="en-US" altLang="zh-CN" sz="2400" b="1" i="1">
                                      <a:latin typeface="Cambria Math" panose="02040503050406030204" pitchFamily="18" charset="0"/>
                                    </a:rPr>
                                  </m:ctrlPr>
                                </m:fPr>
                                <m:num>
                                  <m:r>
                                    <a:rPr lang="zh-CN" altLang="en-US" sz="2400" b="1" i="1">
                                      <a:latin typeface="Cambria Math" panose="02040503050406030204" pitchFamily="18" charset="0"/>
                                    </a:rPr>
                                    <m:t>𝜎</m:t>
                                  </m:r>
                                  <m:r>
                                    <a:rPr lang="en-US" altLang="zh-CN" sz="2400" i="1">
                                      <a:latin typeface="Cambria Math" panose="02040503050406030204" pitchFamily="18" charset="0"/>
                                      <a:ea typeface="Cambria Math" panose="02040503050406030204" pitchFamily="18" charset="0"/>
                                    </a:rPr>
                                    <m:t>𝑓</m:t>
                                  </m:r>
                                </m:num>
                                <m:den>
                                  <m:r>
                                    <a:rPr lang="zh-CN" altLang="en-US" sz="2400" b="1" i="1">
                                      <a:latin typeface="Cambria Math" panose="02040503050406030204" pitchFamily="18" charset="0"/>
                                    </a:rPr>
                                    <m:t>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𝑥</m:t>
                                      </m:r>
                                    </m:e>
                                    <m:sub>
                                      <m:r>
                                        <a:rPr lang="en-US" altLang="zh-CN" sz="2400" i="1">
                                          <a:latin typeface="Cambria Math" panose="02040503050406030204" pitchFamily="18" charset="0"/>
                                          <a:ea typeface="Cambria Math" panose="02040503050406030204" pitchFamily="18" charset="0"/>
                                        </a:rPr>
                                        <m:t>𝑑</m:t>
                                      </m:r>
                                    </m:sub>
                                  </m:sSub>
                                </m:den>
                              </m:f>
                            </m:e>
                          </m:eqArr>
                        </m:e>
                      </m:d>
                    </m:oMath>
                  </m:oMathPara>
                </a14:m>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4605577" y="2152291"/>
                <a:ext cx="1737783" cy="1969257"/>
              </a:xfrm>
              <a:prstGeom prst="rect">
                <a:avLst/>
              </a:prstGeom>
              <a:blipFill rotWithShape="1">
                <a:blip r:embed="rId5"/>
                <a:stretch>
                  <a:fillRect l="-32" t="-14" r="20" b="2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210294" y="4549033"/>
                <a:ext cx="3576172" cy="19712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r>
                            <a:rPr lang="en-US" altLang="zh-CN" sz="2400" i="1">
                              <a:latin typeface="Cambria Math" panose="02040503050406030204" pitchFamily="18" charset="0"/>
                            </a:rPr>
                            <m:t>𝑑𝑓</m:t>
                          </m:r>
                        </m:num>
                        <m:den>
                          <m:r>
                            <a:rPr lang="en-US" altLang="zh-CN" sz="2400" i="1">
                              <a:latin typeface="Cambria Math" panose="02040503050406030204" pitchFamily="18" charset="0"/>
                            </a:rPr>
                            <m:t>𝑑</m:t>
                          </m:r>
                          <m:r>
                            <a:rPr lang="en-US" altLang="zh-CN" sz="2400" b="1" i="0" smtClean="0">
                              <a:latin typeface="Cambria Math" panose="02040503050406030204" pitchFamily="18" charset="0"/>
                            </a:rPr>
                            <m:t>𝐀</m:t>
                          </m:r>
                        </m:den>
                      </m:f>
                      <m:r>
                        <a:rPr lang="en-US" altLang="zh-CN" sz="2400" i="1">
                          <a:latin typeface="Cambria Math" panose="02040503050406030204" pitchFamily="18" charset="0"/>
                        </a:rPr>
                        <m:t>=</m:t>
                      </m:r>
                      <m:d>
                        <m:dPr>
                          <m:begChr m:val="["/>
                          <m:endChr m:val="]"/>
                          <m:ctrlPr>
                            <a:rPr lang="en-US" altLang="zh-CN" sz="2400" i="1" smtClean="0">
                              <a:latin typeface="Cambria Math" panose="02040503050406030204" pitchFamily="18" charset="0"/>
                            </a:rPr>
                          </m:ctrlPr>
                        </m:dPr>
                        <m:e>
                          <m:m>
                            <m:mPr>
                              <m:mcs>
                                <m:mc>
                                  <m:mcPr>
                                    <m:count m:val="3"/>
                                    <m:mcJc m:val="center"/>
                                  </m:mcPr>
                                </m:mc>
                              </m:mcs>
                              <m:ctrlPr>
                                <a:rPr lang="en-US" altLang="zh-CN" sz="2400" i="1" smtClean="0">
                                  <a:latin typeface="Cambria Math" panose="02040503050406030204" pitchFamily="18" charset="0"/>
                                </a:rPr>
                              </m:ctrlPr>
                            </m:mPr>
                            <m:mr>
                              <m:e>
                                <m:f>
                                  <m:fPr>
                                    <m:ctrlPr>
                                      <a:rPr lang="en-US" altLang="zh-CN" sz="2400" b="1" i="1">
                                        <a:latin typeface="Cambria Math" panose="02040503050406030204" pitchFamily="18" charset="0"/>
                                      </a:rPr>
                                    </m:ctrlPr>
                                  </m:fPr>
                                  <m:num>
                                    <m:r>
                                      <a:rPr lang="zh-CN" altLang="en-US" sz="2400" b="1" i="1">
                                        <a:latin typeface="Cambria Math" panose="02040503050406030204" pitchFamily="18" charset="0"/>
                                      </a:rPr>
                                      <m:t>𝜎</m:t>
                                    </m:r>
                                    <m:r>
                                      <a:rPr lang="en-US" altLang="zh-CN" sz="2400" i="1">
                                        <a:latin typeface="Cambria Math" panose="02040503050406030204" pitchFamily="18" charset="0"/>
                                        <a:ea typeface="Cambria Math" panose="02040503050406030204" pitchFamily="18" charset="0"/>
                                      </a:rPr>
                                      <m:t>𝑓</m:t>
                                    </m:r>
                                  </m:num>
                                  <m:den>
                                    <m:r>
                                      <a:rPr lang="zh-CN" altLang="en-US" sz="2400" b="1" i="1">
                                        <a:latin typeface="Cambria Math" panose="02040503050406030204" pitchFamily="18" charset="0"/>
                                      </a:rPr>
                                      <m:t>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11</m:t>
                                        </m:r>
                                      </m:sub>
                                    </m:sSub>
                                  </m:den>
                                </m:f>
                              </m:e>
                              <m:e>
                                <m:r>
                                  <a:rPr lang="en-US" altLang="zh-CN" sz="2400" i="1" smtClean="0">
                                    <a:latin typeface="Cambria Math" panose="02040503050406030204" pitchFamily="18" charset="0"/>
                                  </a:rPr>
                                  <m:t>⋯</m:t>
                                </m:r>
                              </m:e>
                              <m:e>
                                <m:f>
                                  <m:fPr>
                                    <m:ctrlPr>
                                      <a:rPr lang="en-US" altLang="zh-CN" sz="2400" b="1" i="1">
                                        <a:latin typeface="Cambria Math" panose="02040503050406030204" pitchFamily="18" charset="0"/>
                                      </a:rPr>
                                    </m:ctrlPr>
                                  </m:fPr>
                                  <m:num>
                                    <m:r>
                                      <a:rPr lang="zh-CN" altLang="en-US" sz="2400" b="1" i="1">
                                        <a:latin typeface="Cambria Math" panose="02040503050406030204" pitchFamily="18" charset="0"/>
                                      </a:rPr>
                                      <m:t>𝜎</m:t>
                                    </m:r>
                                    <m:r>
                                      <a:rPr lang="en-US" altLang="zh-CN" sz="2400" i="1">
                                        <a:latin typeface="Cambria Math" panose="02040503050406030204" pitchFamily="18" charset="0"/>
                                        <a:ea typeface="Cambria Math" panose="02040503050406030204" pitchFamily="18" charset="0"/>
                                      </a:rPr>
                                      <m:t>𝑓</m:t>
                                    </m:r>
                                  </m:num>
                                  <m:den>
                                    <m:r>
                                      <a:rPr lang="zh-CN" altLang="en-US" sz="2400" b="1" i="1">
                                        <a:latin typeface="Cambria Math" panose="02040503050406030204" pitchFamily="18" charset="0"/>
                                      </a:rPr>
                                      <m:t>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i="1">
                                            <a:latin typeface="Cambria Math" panose="02040503050406030204" pitchFamily="18" charset="0"/>
                                            <a:ea typeface="Cambria Math" panose="02040503050406030204" pitchFamily="18" charset="0"/>
                                          </a:rPr>
                                          <m:t>1</m:t>
                                        </m:r>
                                        <m:r>
                                          <a:rPr lang="en-US" altLang="zh-CN" sz="2400" b="0" i="1" smtClean="0">
                                            <a:latin typeface="Cambria Math" panose="02040503050406030204" pitchFamily="18" charset="0"/>
                                            <a:ea typeface="Cambria Math" panose="02040503050406030204" pitchFamily="18" charset="0"/>
                                          </a:rPr>
                                          <m:t>𝑑</m:t>
                                        </m:r>
                                      </m:sub>
                                    </m:sSub>
                                  </m:den>
                                </m:f>
                              </m:e>
                            </m:mr>
                            <m:mr>
                              <m:e>
                                <m:r>
                                  <a:rPr lang="en-US" altLang="zh-CN" sz="2400" i="1" smtClean="0">
                                    <a:latin typeface="Cambria Math" panose="02040503050406030204" pitchFamily="18" charset="0"/>
                                  </a:rPr>
                                  <m:t>⋮</m:t>
                                </m:r>
                              </m:e>
                              <m:e>
                                <m:r>
                                  <a:rPr lang="en-US" altLang="zh-CN" sz="2400" i="1" smtClean="0">
                                    <a:latin typeface="Cambria Math" panose="02040503050406030204" pitchFamily="18" charset="0"/>
                                  </a:rPr>
                                  <m:t>⋱</m:t>
                                </m:r>
                              </m:e>
                              <m:e>
                                <m:r>
                                  <a:rPr lang="en-US" altLang="zh-CN" sz="2400" i="1" smtClean="0">
                                    <a:latin typeface="Cambria Math" panose="02040503050406030204" pitchFamily="18" charset="0"/>
                                  </a:rPr>
                                  <m:t>⋮</m:t>
                                </m:r>
                              </m:e>
                            </m:mr>
                            <m:mr>
                              <m:e>
                                <m:f>
                                  <m:fPr>
                                    <m:ctrlPr>
                                      <a:rPr lang="en-US" altLang="zh-CN" sz="2400" b="1" i="1">
                                        <a:latin typeface="Cambria Math" panose="02040503050406030204" pitchFamily="18" charset="0"/>
                                      </a:rPr>
                                    </m:ctrlPr>
                                  </m:fPr>
                                  <m:num>
                                    <m:r>
                                      <a:rPr lang="zh-CN" altLang="en-US" sz="2400" b="1" i="1">
                                        <a:latin typeface="Cambria Math" panose="02040503050406030204" pitchFamily="18" charset="0"/>
                                      </a:rPr>
                                      <m:t>𝜎</m:t>
                                    </m:r>
                                    <m:r>
                                      <a:rPr lang="en-US" altLang="zh-CN" sz="2400" i="1">
                                        <a:latin typeface="Cambria Math" panose="02040503050406030204" pitchFamily="18" charset="0"/>
                                        <a:ea typeface="Cambria Math" panose="02040503050406030204" pitchFamily="18" charset="0"/>
                                      </a:rPr>
                                      <m:t>𝑓</m:t>
                                    </m:r>
                                  </m:num>
                                  <m:den>
                                    <m:r>
                                      <a:rPr lang="zh-CN" altLang="en-US" sz="2400" b="1" i="1">
                                        <a:latin typeface="Cambria Math" panose="02040503050406030204" pitchFamily="18" charset="0"/>
                                      </a:rPr>
                                      <m:t>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𝑚</m:t>
                                        </m:r>
                                        <m:r>
                                          <a:rPr lang="en-US" altLang="zh-CN" sz="2400" i="1">
                                            <a:latin typeface="Cambria Math" panose="02040503050406030204" pitchFamily="18" charset="0"/>
                                            <a:ea typeface="Cambria Math" panose="02040503050406030204" pitchFamily="18" charset="0"/>
                                          </a:rPr>
                                          <m:t>1</m:t>
                                        </m:r>
                                      </m:sub>
                                    </m:sSub>
                                  </m:den>
                                </m:f>
                              </m:e>
                              <m:e>
                                <m:r>
                                  <a:rPr lang="en-US" altLang="zh-CN" sz="2400" i="1" smtClean="0">
                                    <a:latin typeface="Cambria Math" panose="02040503050406030204" pitchFamily="18" charset="0"/>
                                  </a:rPr>
                                  <m:t>⋯</m:t>
                                </m:r>
                              </m:e>
                              <m:e>
                                <m:f>
                                  <m:fPr>
                                    <m:ctrlPr>
                                      <a:rPr lang="en-US" altLang="zh-CN" sz="2400" b="1" i="1">
                                        <a:latin typeface="Cambria Math" panose="02040503050406030204" pitchFamily="18" charset="0"/>
                                      </a:rPr>
                                    </m:ctrlPr>
                                  </m:fPr>
                                  <m:num>
                                    <m:r>
                                      <a:rPr lang="zh-CN" altLang="en-US" sz="2400" b="1" i="1">
                                        <a:latin typeface="Cambria Math" panose="02040503050406030204" pitchFamily="18" charset="0"/>
                                      </a:rPr>
                                      <m:t>𝜎</m:t>
                                    </m:r>
                                    <m:r>
                                      <a:rPr lang="en-US" altLang="zh-CN" sz="2400" i="1">
                                        <a:latin typeface="Cambria Math" panose="02040503050406030204" pitchFamily="18" charset="0"/>
                                        <a:ea typeface="Cambria Math" panose="02040503050406030204" pitchFamily="18" charset="0"/>
                                      </a:rPr>
                                      <m:t>𝑓</m:t>
                                    </m:r>
                                  </m:num>
                                  <m:den>
                                    <m:r>
                                      <a:rPr lang="zh-CN" altLang="en-US" sz="2400" b="1" i="1">
                                        <a:latin typeface="Cambria Math" panose="02040503050406030204" pitchFamily="18" charset="0"/>
                                      </a:rPr>
                                      <m:t>𝜎</m:t>
                                    </m:r>
                                    <m:sSub>
                                      <m:sSubPr>
                                        <m:ctrlPr>
                                          <a:rPr lang="en-US" altLang="zh-CN" sz="2400" i="1">
                                            <a:latin typeface="Cambria Math" panose="02040503050406030204" pitchFamily="18" charset="0"/>
                                            <a:ea typeface="Cambria Math" panose="02040503050406030204" pitchFamily="18" charset="0"/>
                                          </a:rPr>
                                        </m:ctrlPr>
                                      </m:sSubPr>
                                      <m:e>
                                        <m:r>
                                          <a:rPr lang="en-US" altLang="zh-CN" sz="2400" i="1">
                                            <a:latin typeface="Cambria Math" panose="02040503050406030204" pitchFamily="18" charset="0"/>
                                            <a:ea typeface="Cambria Math" panose="02040503050406030204" pitchFamily="18" charset="0"/>
                                          </a:rPr>
                                          <m:t>𝑎</m:t>
                                        </m:r>
                                      </m:e>
                                      <m:sub>
                                        <m:r>
                                          <a:rPr lang="en-US" altLang="zh-CN" sz="2400" b="0" i="1" smtClean="0">
                                            <a:latin typeface="Cambria Math" panose="02040503050406030204" pitchFamily="18" charset="0"/>
                                            <a:ea typeface="Cambria Math" panose="02040503050406030204" pitchFamily="18" charset="0"/>
                                          </a:rPr>
                                          <m:t>𝑚𝑛</m:t>
                                        </m:r>
                                      </m:sub>
                                    </m:sSub>
                                  </m:den>
                                </m:f>
                              </m:e>
                            </m:mr>
                          </m:m>
                        </m:e>
                      </m:d>
                    </m:oMath>
                  </m:oMathPara>
                </a14:m>
                <a:endParaRPr lang="zh-CN" altLang="en-US" sz="2400" dirty="0"/>
              </a:p>
            </p:txBody>
          </p:sp>
        </mc:Choice>
        <mc:Fallback xmlns="">
          <p:sp>
            <p:nvSpPr>
              <p:cNvPr id="21" name="矩形 20"/>
              <p:cNvSpPr>
                <a:spLocks noRot="1" noChangeAspect="1" noMove="1" noResize="1" noEditPoints="1" noAdjustHandles="1" noChangeArrowheads="1" noChangeShapeType="1" noTextEdit="1"/>
              </p:cNvSpPr>
              <p:nvPr/>
            </p:nvSpPr>
            <p:spPr>
              <a:xfrm>
                <a:off x="3210294" y="4549033"/>
                <a:ext cx="3576172" cy="1971245"/>
              </a:xfrm>
              <a:prstGeom prst="rect">
                <a:avLst/>
              </a:prstGeom>
              <a:blipFill rotWithShape="1">
                <a:blip r:embed="rId6"/>
                <a:stretch>
                  <a:fillRect l="-10" t="-27" r="6" b="5"/>
                </a:stretch>
              </a:blipFill>
            </p:spPr>
            <p:txBody>
              <a:bodyPr/>
              <a:lstStyle/>
              <a:p>
                <a:r>
                  <a:rPr lang="en-US" altLang="en-US">
                    <a:noFill/>
                  </a:rPr>
                  <a:t> </a:t>
                </a:r>
              </a:p>
            </p:txBody>
          </p:sp>
        </mc:Fallback>
      </mc:AlternateContent>
      <p:sp>
        <p:nvSpPr>
          <p:cNvPr id="8" name="文本框 7"/>
          <p:cNvSpPr txBox="1"/>
          <p:nvPr/>
        </p:nvSpPr>
        <p:spPr>
          <a:xfrm>
            <a:off x="410681" y="120127"/>
            <a:ext cx="2799613" cy="769441"/>
          </a:xfrm>
          <a:prstGeom prst="rect">
            <a:avLst/>
          </a:prstGeom>
          <a:noFill/>
        </p:spPr>
        <p:txBody>
          <a:bodyPr wrap="none" rtlCol="0">
            <a:spAutoFit/>
          </a:bodyPr>
          <a:lstStyle/>
          <a:p>
            <a:r>
              <a:rPr lang="en-US" altLang="zh-CN" sz="4400" b="1" dirty="0"/>
              <a:t>Derivatives</a:t>
            </a:r>
            <a:endParaRPr lang="zh-CN" altLang="en-US" sz="4400" b="1" dirty="0"/>
          </a:p>
        </p:txBody>
      </p:sp>
      <p:sp>
        <p:nvSpPr>
          <p:cNvPr id="9" name="矩形 8"/>
          <p:cNvSpPr/>
          <p:nvPr/>
        </p:nvSpPr>
        <p:spPr>
          <a:xfrm>
            <a:off x="410680" y="6457890"/>
            <a:ext cx="5146345" cy="400110"/>
          </a:xfrm>
          <a:prstGeom prst="rect">
            <a:avLst/>
          </a:prstGeom>
        </p:spPr>
        <p:txBody>
          <a:bodyPr wrap="none">
            <a:spAutoFit/>
          </a:bodyPr>
          <a:lstStyle/>
          <a:p>
            <a:r>
              <a:rPr lang="en-US" sz="2000" b="1" dirty="0">
                <a:solidFill>
                  <a:srgbClr val="FF0000"/>
                </a:solidFill>
              </a:rPr>
              <a:t>https://en.wikipedia.org/wiki/Matrix_calculus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3469283" cy="707886"/>
          </a:xfrm>
          <a:prstGeom prst="rect">
            <a:avLst/>
          </a:prstGeom>
          <a:noFill/>
        </p:spPr>
        <p:txBody>
          <a:bodyPr wrap="none" rtlCol="0">
            <a:spAutoFit/>
          </a:bodyPr>
          <a:lstStyle/>
          <a:p>
            <a:r>
              <a:rPr lang="en-US" altLang="zh-CN" sz="4000" b="1" dirty="0"/>
              <a:t>Matrix Calculus</a:t>
            </a:r>
            <a:endParaRPr lang="zh-CN" altLang="en-US" sz="4000"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220" y="1153150"/>
            <a:ext cx="10815559" cy="51524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文本框 15"/>
              <p:cNvSpPr txBox="1"/>
              <p:nvPr/>
            </p:nvSpPr>
            <p:spPr>
              <a:xfrm>
                <a:off x="410680" y="1294262"/>
                <a:ext cx="9487699" cy="4288738"/>
              </a:xfrm>
              <a:prstGeom prst="rect">
                <a:avLst/>
              </a:prstGeom>
              <a:noFill/>
            </p:spPr>
            <p:txBody>
              <a:bodyPr wrap="square" rtlCol="0">
                <a:spAutoFit/>
              </a:bodyPr>
              <a:lstStyle/>
              <a:p>
                <a:pPr marL="571500" indent="-571500" algn="just">
                  <a:buFont typeface="Wingdings" panose="05000000000000000000" pitchFamily="2" charset="2"/>
                  <a:buChar char="n"/>
                </a:pPr>
                <a14:m>
                  <m:oMath xmlns:m="http://schemas.openxmlformats.org/officeDocument/2006/math">
                    <m:f>
                      <m:fPr>
                        <m:ctrlPr>
                          <a:rPr lang="en-US" altLang="zh-CN" sz="2800" b="1" i="1" smtClean="0">
                            <a:latin typeface="Cambria Math" panose="02040503050406030204" pitchFamily="18" charset="0"/>
                          </a:rPr>
                        </m:ctrlPr>
                      </m:fPr>
                      <m:num>
                        <m:r>
                          <a:rPr lang="en-US" altLang="zh-CN" sz="2800" b="0" i="1">
                            <a:latin typeface="Cambria Math" panose="02040503050406030204" pitchFamily="18" charset="0"/>
                          </a:rPr>
                          <m:t>𝑑</m:t>
                        </m:r>
                      </m:num>
                      <m:den>
                        <m:r>
                          <a:rPr lang="en-US" altLang="zh-CN" sz="2800" b="0" i="1">
                            <a:latin typeface="Cambria Math" panose="02040503050406030204" pitchFamily="18" charset="0"/>
                          </a:rPr>
                          <m:t>𝑑</m:t>
                        </m:r>
                        <m:r>
                          <a:rPr lang="en-US" altLang="zh-CN" sz="2800" b="1" i="1">
                            <a:latin typeface="Cambria Math" panose="02040503050406030204" pitchFamily="18" charset="0"/>
                          </a:rPr>
                          <m:t>𝒙</m:t>
                        </m:r>
                      </m:den>
                    </m:f>
                    <m:r>
                      <a:rPr lang="en-US" altLang="zh-CN" sz="2800" b="1" i="1">
                        <a:latin typeface="Cambria Math" panose="02040503050406030204" pitchFamily="18" charset="0"/>
                      </a:rPr>
                      <m:t>(</m:t>
                    </m:r>
                    <m:r>
                      <a:rPr lang="en-US" altLang="zh-CN" sz="2800" b="1" i="1">
                        <a:latin typeface="Cambria Math" panose="02040503050406030204" pitchFamily="18" charset="0"/>
                      </a:rPr>
                      <m:t>𝑨𝒙</m:t>
                    </m:r>
                    <m:r>
                      <a:rPr lang="en-US" altLang="zh-CN" sz="2800" b="1" i="1">
                        <a:latin typeface="Cambria Math" panose="02040503050406030204" pitchFamily="18" charset="0"/>
                      </a:rPr>
                      <m:t>) =</m:t>
                    </m:r>
                    <m:sSup>
                      <m:sSupPr>
                        <m:ctrlPr>
                          <a:rPr lang="en-US" altLang="zh-CN" sz="2800" b="1" i="1">
                            <a:latin typeface="Cambria Math" panose="02040503050406030204" pitchFamily="18" charset="0"/>
                          </a:rPr>
                        </m:ctrlPr>
                      </m:sSupPr>
                      <m:e>
                        <m:r>
                          <a:rPr lang="en-US" altLang="zh-CN" sz="2800" b="1" i="1">
                            <a:latin typeface="Cambria Math" panose="02040503050406030204" pitchFamily="18" charset="0"/>
                          </a:rPr>
                          <m:t>𝑨</m:t>
                        </m:r>
                      </m:e>
                      <m:sup>
                        <m:r>
                          <a:rPr lang="en-US" altLang="zh-CN" sz="2800" b="1" i="1">
                            <a:latin typeface="Cambria Math" panose="02040503050406030204" pitchFamily="18" charset="0"/>
                          </a:rPr>
                          <m:t>𝑻</m:t>
                        </m:r>
                      </m:sup>
                    </m:sSup>
                  </m:oMath>
                </a14:m>
                <a:endParaRPr lang="en-US" altLang="zh-CN" sz="2800" b="1" dirty="0"/>
              </a:p>
              <a:p>
                <a:pPr algn="just"/>
                <a:endParaRPr lang="en-US" altLang="zh-CN" sz="2800" b="1" dirty="0"/>
              </a:p>
              <a:p>
                <a:pPr marL="571500" indent="-571500" algn="just">
                  <a:buFont typeface="Wingdings" panose="05000000000000000000" pitchFamily="2" charset="2"/>
                  <a:buChar char="n"/>
                </a:pPr>
                <a14:m>
                  <m:oMath xmlns:m="http://schemas.openxmlformats.org/officeDocument/2006/math">
                    <m:f>
                      <m:fPr>
                        <m:ctrlPr>
                          <a:rPr lang="en-US" altLang="zh-CN" sz="2800" b="1" i="1">
                            <a:latin typeface="Cambria Math" panose="02040503050406030204" pitchFamily="18" charset="0"/>
                          </a:rPr>
                        </m:ctrlPr>
                      </m:fPr>
                      <m:num>
                        <m:r>
                          <a:rPr lang="en-US" altLang="zh-CN" sz="2800" b="0" i="1">
                            <a:latin typeface="Cambria Math" panose="02040503050406030204" pitchFamily="18" charset="0"/>
                          </a:rPr>
                          <m:t>𝑑</m:t>
                        </m:r>
                        <m:r>
                          <a:rPr lang="en-US" altLang="zh-CN" sz="2800" b="1" i="1" smtClean="0">
                            <a:latin typeface="Cambria Math" panose="02040503050406030204" pitchFamily="18" charset="0"/>
                          </a:rPr>
                          <m:t>𝒙</m:t>
                        </m:r>
                      </m:num>
                      <m:den>
                        <m:r>
                          <a:rPr lang="en-US" altLang="zh-CN" sz="2800" b="0" i="1">
                            <a:latin typeface="Cambria Math" panose="02040503050406030204" pitchFamily="18" charset="0"/>
                          </a:rPr>
                          <m:t>𝑑</m:t>
                        </m:r>
                        <m:r>
                          <a:rPr lang="en-US" altLang="zh-CN" sz="2800" b="1" i="1">
                            <a:latin typeface="Cambria Math" panose="02040503050406030204" pitchFamily="18" charset="0"/>
                          </a:rPr>
                          <m:t>𝒙</m:t>
                        </m:r>
                      </m:den>
                    </m:f>
                    <m:r>
                      <a:rPr lang="en-US" altLang="zh-CN" sz="2800" b="1" i="1">
                        <a:latin typeface="Cambria Math" panose="02040503050406030204" pitchFamily="18" charset="0"/>
                      </a:rPr>
                      <m:t> =</m:t>
                    </m:r>
                    <m:r>
                      <a:rPr lang="en-US" altLang="zh-CN" sz="2800" b="1" i="1" smtClean="0">
                        <a:latin typeface="Cambria Math" panose="02040503050406030204" pitchFamily="18" charset="0"/>
                      </a:rPr>
                      <m:t>𝑰</m:t>
                    </m:r>
                  </m:oMath>
                </a14:m>
                <a:endParaRPr lang="en-US" altLang="zh-CN" sz="2800" b="1" dirty="0"/>
              </a:p>
              <a:p>
                <a:pPr marL="571500" indent="-571500" algn="just">
                  <a:buFont typeface="Wingdings" panose="05000000000000000000" pitchFamily="2" charset="2"/>
                  <a:buChar char="n"/>
                </a:pPr>
                <a:endParaRPr lang="en-US" altLang="zh-CN" sz="2800" b="1" dirty="0"/>
              </a:p>
              <a:p>
                <a:pPr marL="571500" indent="-571500" algn="just">
                  <a:buFont typeface="Wingdings" panose="05000000000000000000" pitchFamily="2" charset="2"/>
                  <a:buChar char="n"/>
                </a:pPr>
                <a14:m>
                  <m:oMath xmlns:m="http://schemas.openxmlformats.org/officeDocument/2006/math">
                    <m:f>
                      <m:fPr>
                        <m:ctrlPr>
                          <a:rPr lang="en-US" altLang="zh-CN" sz="2800" b="1" i="1">
                            <a:latin typeface="Cambria Math" panose="02040503050406030204" pitchFamily="18" charset="0"/>
                          </a:rPr>
                        </m:ctrlPr>
                      </m:fPr>
                      <m:num>
                        <m:r>
                          <a:rPr lang="en-US" altLang="zh-CN" sz="2800" b="0" i="1">
                            <a:latin typeface="Cambria Math" panose="02040503050406030204" pitchFamily="18" charset="0"/>
                          </a:rPr>
                          <m:t>𝑑</m:t>
                        </m:r>
                        <m:sSup>
                          <m:sSupPr>
                            <m:ctrlPr>
                              <a:rPr lang="en-US" altLang="zh-CN" sz="2800" b="1" i="1">
                                <a:latin typeface="Cambria Math" panose="02040503050406030204" pitchFamily="18" charset="0"/>
                              </a:rPr>
                            </m:ctrlPr>
                          </m:sSupPr>
                          <m:e>
                            <m:r>
                              <a:rPr lang="en-US" altLang="zh-CN" sz="2800" b="1" i="1" smtClean="0">
                                <a:latin typeface="Cambria Math" panose="02040503050406030204" pitchFamily="18" charset="0"/>
                              </a:rPr>
                              <m:t>𝒚</m:t>
                            </m:r>
                          </m:e>
                          <m:sup>
                            <m:r>
                              <a:rPr lang="en-US" altLang="zh-CN" sz="2800" b="1" i="1">
                                <a:latin typeface="Cambria Math" panose="02040503050406030204" pitchFamily="18" charset="0"/>
                              </a:rPr>
                              <m:t>𝑻</m:t>
                            </m:r>
                          </m:sup>
                        </m:sSup>
                        <m:r>
                          <a:rPr lang="en-US" altLang="zh-CN" sz="2800" b="1" i="1" smtClean="0">
                            <a:latin typeface="Cambria Math" panose="02040503050406030204" pitchFamily="18" charset="0"/>
                          </a:rPr>
                          <m:t>𝒙</m:t>
                        </m:r>
                      </m:num>
                      <m:den>
                        <m:r>
                          <a:rPr lang="en-US" altLang="zh-CN" sz="2800" b="0" i="1">
                            <a:latin typeface="Cambria Math" panose="02040503050406030204" pitchFamily="18" charset="0"/>
                          </a:rPr>
                          <m:t>𝑑</m:t>
                        </m:r>
                        <m:r>
                          <a:rPr lang="en-US" altLang="zh-CN" sz="2800" b="1" i="1">
                            <a:latin typeface="Cambria Math" panose="02040503050406030204" pitchFamily="18" charset="0"/>
                          </a:rPr>
                          <m:t>𝒙</m:t>
                        </m:r>
                      </m:den>
                    </m:f>
                    <m:r>
                      <a:rPr lang="en-US" altLang="zh-CN" sz="2800" b="1" i="1">
                        <a:latin typeface="Cambria Math" panose="02040503050406030204" pitchFamily="18" charset="0"/>
                      </a:rPr>
                      <m:t> =</m:t>
                    </m:r>
                    <m:f>
                      <m:fPr>
                        <m:ctrlPr>
                          <a:rPr lang="en-US" altLang="zh-CN" sz="2800" b="1" i="1">
                            <a:latin typeface="Cambria Math" panose="02040503050406030204" pitchFamily="18" charset="0"/>
                          </a:rPr>
                        </m:ctrlPr>
                      </m:fPr>
                      <m:num>
                        <m:r>
                          <a:rPr lang="en-US" altLang="zh-CN" sz="2800" b="0" i="1">
                            <a:latin typeface="Cambria Math" panose="02040503050406030204" pitchFamily="18" charset="0"/>
                          </a:rPr>
                          <m:t>𝑑</m:t>
                        </m:r>
                        <m:sSup>
                          <m:sSupPr>
                            <m:ctrlPr>
                              <a:rPr lang="en-US" altLang="zh-CN" sz="2800" b="1" i="1">
                                <a:latin typeface="Cambria Math" panose="02040503050406030204" pitchFamily="18" charset="0"/>
                              </a:rPr>
                            </m:ctrlPr>
                          </m:sSupPr>
                          <m:e>
                            <m:r>
                              <a:rPr lang="en-US" altLang="zh-CN" sz="2800" b="1" i="1" smtClean="0">
                                <a:latin typeface="Cambria Math" panose="02040503050406030204" pitchFamily="18" charset="0"/>
                              </a:rPr>
                              <m:t>𝒙</m:t>
                            </m:r>
                          </m:e>
                          <m:sup>
                            <m:r>
                              <a:rPr lang="en-US" altLang="zh-CN" sz="2800" b="1" i="1">
                                <a:latin typeface="Cambria Math" panose="02040503050406030204" pitchFamily="18" charset="0"/>
                              </a:rPr>
                              <m:t>𝑻</m:t>
                            </m:r>
                          </m:sup>
                        </m:sSup>
                        <m:r>
                          <a:rPr lang="en-US" altLang="zh-CN" sz="2800" b="1" i="1" smtClean="0">
                            <a:latin typeface="Cambria Math" panose="02040503050406030204" pitchFamily="18" charset="0"/>
                          </a:rPr>
                          <m:t>𝒚</m:t>
                        </m:r>
                      </m:num>
                      <m:den>
                        <m:r>
                          <a:rPr lang="en-US" altLang="zh-CN" sz="2800" b="0" i="1">
                            <a:latin typeface="Cambria Math" panose="02040503050406030204" pitchFamily="18" charset="0"/>
                          </a:rPr>
                          <m:t>𝑑</m:t>
                        </m:r>
                        <m:r>
                          <a:rPr lang="en-US" altLang="zh-CN" sz="2800" b="1" i="1">
                            <a:latin typeface="Cambria Math" panose="02040503050406030204" pitchFamily="18" charset="0"/>
                          </a:rPr>
                          <m:t>𝒙</m:t>
                        </m:r>
                      </m:den>
                    </m:f>
                    <m:r>
                      <a:rPr lang="en-US" altLang="zh-CN" sz="2800" b="1" i="1" smtClean="0">
                        <a:latin typeface="Cambria Math" panose="02040503050406030204" pitchFamily="18" charset="0"/>
                      </a:rPr>
                      <m:t>=</m:t>
                    </m:r>
                    <m:r>
                      <a:rPr lang="en-US" altLang="zh-CN" sz="2800" b="1" i="1" smtClean="0">
                        <a:latin typeface="Cambria Math" panose="02040503050406030204" pitchFamily="18" charset="0"/>
                      </a:rPr>
                      <m:t>𝒚</m:t>
                    </m:r>
                  </m:oMath>
                </a14:m>
                <a:endParaRPr lang="en-US" altLang="zh-CN" sz="2800" b="1" dirty="0"/>
              </a:p>
              <a:p>
                <a:pPr marL="571500" indent="-571500" algn="just">
                  <a:buFont typeface="Wingdings" panose="05000000000000000000" pitchFamily="2" charset="2"/>
                  <a:buChar char="n"/>
                </a:pPr>
                <a:endParaRPr lang="en-US" altLang="zh-CN" sz="2800" b="1" dirty="0"/>
              </a:p>
              <a:p>
                <a:pPr marL="571500" indent="-571500" algn="just">
                  <a:buFont typeface="Wingdings" panose="05000000000000000000" pitchFamily="2" charset="2"/>
                  <a:buChar char="n"/>
                </a:pPr>
                <a14:m>
                  <m:oMath xmlns:m="http://schemas.openxmlformats.org/officeDocument/2006/math">
                    <m:f>
                      <m:fPr>
                        <m:ctrlPr>
                          <a:rPr lang="en-US" altLang="zh-CN" sz="2800" b="1" i="1">
                            <a:latin typeface="Cambria Math" panose="02040503050406030204" pitchFamily="18" charset="0"/>
                          </a:rPr>
                        </m:ctrlPr>
                      </m:fPr>
                      <m:num>
                        <m:r>
                          <a:rPr lang="en-US" altLang="zh-CN" sz="2800" b="0" i="1">
                            <a:latin typeface="Cambria Math" panose="02040503050406030204" pitchFamily="18" charset="0"/>
                          </a:rPr>
                          <m:t>𝑑</m:t>
                        </m:r>
                      </m:num>
                      <m:den>
                        <m:r>
                          <a:rPr lang="en-US" altLang="zh-CN" sz="2800" b="0" i="1">
                            <a:latin typeface="Cambria Math" panose="02040503050406030204" pitchFamily="18" charset="0"/>
                          </a:rPr>
                          <m:t>𝑑</m:t>
                        </m:r>
                        <m:r>
                          <a:rPr lang="en-US" altLang="zh-CN" sz="2800" b="1" i="1">
                            <a:latin typeface="Cambria Math" panose="02040503050406030204" pitchFamily="18" charset="0"/>
                          </a:rPr>
                          <m:t>𝒙</m:t>
                        </m:r>
                      </m:den>
                    </m:f>
                    <m:sSup>
                      <m:sSupPr>
                        <m:ctrlPr>
                          <a:rPr lang="en-US" altLang="zh-CN" sz="2800" b="1" i="1">
                            <a:latin typeface="Cambria Math" panose="02040503050406030204" pitchFamily="18" charset="0"/>
                          </a:rPr>
                        </m:ctrlPr>
                      </m:sSupPr>
                      <m:e>
                        <m:r>
                          <a:rPr lang="en-US" altLang="zh-CN" sz="2800" b="1" i="1">
                            <a:latin typeface="Cambria Math" panose="02040503050406030204" pitchFamily="18" charset="0"/>
                          </a:rPr>
                          <m:t>(</m:t>
                        </m:r>
                        <m:r>
                          <a:rPr lang="en-US" altLang="zh-CN" sz="2800" b="1" i="1">
                            <a:latin typeface="Cambria Math" panose="02040503050406030204" pitchFamily="18" charset="0"/>
                          </a:rPr>
                          <m:t>𝒙</m:t>
                        </m:r>
                      </m:e>
                      <m:sup>
                        <m:r>
                          <a:rPr lang="en-US" altLang="zh-CN" sz="2800" b="1" i="1">
                            <a:latin typeface="Cambria Math" panose="02040503050406030204" pitchFamily="18" charset="0"/>
                          </a:rPr>
                          <m:t>𝑻</m:t>
                        </m:r>
                      </m:sup>
                    </m:sSup>
                    <m:r>
                      <a:rPr lang="en-US" altLang="zh-CN" sz="2800" b="1" i="1">
                        <a:latin typeface="Cambria Math" panose="02040503050406030204" pitchFamily="18" charset="0"/>
                      </a:rPr>
                      <m:t>𝑨𝒙</m:t>
                    </m:r>
                    <m:r>
                      <a:rPr lang="en-US" altLang="zh-CN" sz="2800" b="1" i="1">
                        <a:latin typeface="Cambria Math" panose="02040503050406030204" pitchFamily="18" charset="0"/>
                      </a:rPr>
                      <m:t>)=</m:t>
                    </m:r>
                    <m:d>
                      <m:dPr>
                        <m:begChr m:val="{"/>
                        <m:endChr m:val=""/>
                        <m:ctrlPr>
                          <a:rPr lang="en-US" altLang="zh-CN" sz="2800" b="1" i="1" smtClean="0">
                            <a:latin typeface="Cambria Math" panose="02040503050406030204" pitchFamily="18" charset="0"/>
                          </a:rPr>
                        </m:ctrlPr>
                      </m:dPr>
                      <m:e>
                        <m:eqArr>
                          <m:eqArrPr>
                            <m:ctrlPr>
                              <a:rPr lang="en-US" altLang="zh-CN" sz="2800" b="1" i="1" smtClean="0">
                                <a:latin typeface="Cambria Math" panose="02040503050406030204" pitchFamily="18" charset="0"/>
                              </a:rPr>
                            </m:ctrlPr>
                          </m:eqArrPr>
                          <m:e>
                            <m:d>
                              <m:dPr>
                                <m:ctrlPr>
                                  <a:rPr lang="en-US" altLang="zh-CN" sz="2800" b="1" i="1" smtClean="0">
                                    <a:latin typeface="Cambria Math" panose="02040503050406030204" pitchFamily="18" charset="0"/>
                                  </a:rPr>
                                </m:ctrlPr>
                              </m:dPr>
                              <m:e>
                                <m:r>
                                  <a:rPr lang="en-US" altLang="zh-CN" sz="2800" b="1" i="1" smtClean="0">
                                    <a:latin typeface="Cambria Math" panose="02040503050406030204" pitchFamily="18" charset="0"/>
                                  </a:rPr>
                                  <m:t>𝑨</m:t>
                                </m:r>
                                <m:r>
                                  <a:rPr lang="en-US" altLang="zh-CN" sz="2800" b="1" i="1" smtClean="0">
                                    <a:latin typeface="Cambria Math" panose="02040503050406030204" pitchFamily="18" charset="0"/>
                                  </a:rPr>
                                  <m:t>+</m:t>
                                </m:r>
                                <m:sSup>
                                  <m:sSupPr>
                                    <m:ctrlPr>
                                      <a:rPr lang="en-US" altLang="zh-CN" sz="2800" b="1" i="1">
                                        <a:latin typeface="Cambria Math" panose="02040503050406030204" pitchFamily="18" charset="0"/>
                                      </a:rPr>
                                    </m:ctrlPr>
                                  </m:sSupPr>
                                  <m:e>
                                    <m:r>
                                      <a:rPr lang="en-US" altLang="zh-CN" sz="2800" b="1" i="1">
                                        <a:latin typeface="Cambria Math" panose="02040503050406030204" pitchFamily="18" charset="0"/>
                                      </a:rPr>
                                      <m:t>𝑨</m:t>
                                    </m:r>
                                  </m:e>
                                  <m:sup>
                                    <m:r>
                                      <a:rPr lang="en-US" altLang="zh-CN" sz="2800" b="1" i="1">
                                        <a:latin typeface="Cambria Math" panose="02040503050406030204" pitchFamily="18" charset="0"/>
                                      </a:rPr>
                                      <m:t>𝑻</m:t>
                                    </m:r>
                                  </m:sup>
                                </m:sSup>
                              </m:e>
                            </m:d>
                            <m:r>
                              <a:rPr lang="en-US" altLang="zh-CN" sz="2800" b="1" i="1" smtClean="0">
                                <a:latin typeface="Cambria Math" panose="02040503050406030204" pitchFamily="18" charset="0"/>
                              </a:rPr>
                              <m:t>𝒙</m:t>
                            </m:r>
                          </m:e>
                          <m:e>
                            <m:r>
                              <a:rPr lang="en-US" altLang="zh-CN" sz="2800" b="1" i="1" smtClean="0">
                                <a:latin typeface="Cambria Math" panose="02040503050406030204" pitchFamily="18" charset="0"/>
                              </a:rPr>
                              <m:t>𝟐</m:t>
                            </m:r>
                            <m:r>
                              <a:rPr lang="en-US" altLang="zh-CN" sz="2800" b="1" i="1" smtClean="0">
                                <a:latin typeface="Cambria Math" panose="02040503050406030204" pitchFamily="18" charset="0"/>
                              </a:rPr>
                              <m:t>𝑨𝒙</m:t>
                            </m:r>
                          </m:e>
                        </m:eqArr>
                      </m:e>
                    </m:d>
                  </m:oMath>
                </a14:m>
                <a:endParaRPr lang="en-US" altLang="zh-CN" sz="2800" b="1" dirty="0"/>
              </a:p>
            </p:txBody>
          </p:sp>
        </mc:Choice>
        <mc:Fallback xmlns="">
          <p:sp>
            <p:nvSpPr>
              <p:cNvPr id="16" name="文本框 15"/>
              <p:cNvSpPr txBox="1">
                <a:spLocks noRot="1" noChangeAspect="1" noMove="1" noResize="1" noEditPoints="1" noAdjustHandles="1" noChangeArrowheads="1" noChangeShapeType="1" noTextEdit="1"/>
              </p:cNvSpPr>
              <p:nvPr/>
            </p:nvSpPr>
            <p:spPr>
              <a:xfrm>
                <a:off x="410680" y="1294262"/>
                <a:ext cx="9487699" cy="4288738"/>
              </a:xfrm>
              <a:prstGeom prst="rect">
                <a:avLst/>
              </a:prstGeom>
              <a:blipFill rotWithShape="1">
                <a:blip r:embed="rId2"/>
                <a:stretch>
                  <a:fillRect l="-5" t="-3" r="7" b="2"/>
                </a:stretch>
              </a:blipFill>
            </p:spPr>
            <p:txBody>
              <a:bodyPr/>
              <a:lstStyle/>
              <a:p>
                <a:r>
                  <a:rPr lang="en-US" altLang="en-US">
                    <a:noFill/>
                  </a:rPr>
                  <a:t> </a:t>
                </a:r>
              </a:p>
            </p:txBody>
          </p:sp>
        </mc:Fallback>
      </mc:AlternateContent>
      <p:sp>
        <p:nvSpPr>
          <p:cNvPr id="3" name="文本框 2"/>
          <p:cNvSpPr txBox="1"/>
          <p:nvPr/>
        </p:nvSpPr>
        <p:spPr>
          <a:xfrm>
            <a:off x="5154529" y="4628893"/>
            <a:ext cx="2290627" cy="954107"/>
          </a:xfrm>
          <a:prstGeom prst="rect">
            <a:avLst/>
          </a:prstGeom>
          <a:noFill/>
        </p:spPr>
        <p:txBody>
          <a:bodyPr wrap="none" rtlCol="0">
            <a:spAutoFit/>
          </a:bodyPr>
          <a:lstStyle/>
          <a:p>
            <a:r>
              <a:rPr lang="en-US" altLang="zh-CN" sz="2800" dirty="0"/>
              <a:t>If </a:t>
            </a:r>
            <a:r>
              <a:rPr lang="en-US" altLang="zh-CN" sz="2800" b="1" dirty="0"/>
              <a:t>A</a:t>
            </a:r>
            <a:r>
              <a:rPr lang="en-US" altLang="zh-CN" sz="2800" dirty="0"/>
              <a:t> square</a:t>
            </a:r>
          </a:p>
          <a:p>
            <a:r>
              <a:rPr lang="en-US" altLang="zh-CN" sz="2800" dirty="0"/>
              <a:t>If </a:t>
            </a:r>
            <a:r>
              <a:rPr lang="en-US" altLang="zh-CN" sz="2800" b="1" dirty="0"/>
              <a:t>A</a:t>
            </a:r>
            <a:r>
              <a:rPr lang="en-US" altLang="zh-CN" sz="2800" dirty="0"/>
              <a:t> symmetric</a:t>
            </a:r>
            <a:endParaRPr lang="zh-CN" altLang="en-US" sz="2800" dirty="0"/>
          </a:p>
        </p:txBody>
      </p:sp>
      <p:sp>
        <p:nvSpPr>
          <p:cNvPr id="2" name="矩形 1"/>
          <p:cNvSpPr/>
          <p:nvPr/>
        </p:nvSpPr>
        <p:spPr>
          <a:xfrm>
            <a:off x="486357" y="6021294"/>
            <a:ext cx="5146345" cy="400110"/>
          </a:xfrm>
          <a:prstGeom prst="rect">
            <a:avLst/>
          </a:prstGeom>
        </p:spPr>
        <p:txBody>
          <a:bodyPr wrap="none">
            <a:spAutoFit/>
          </a:bodyPr>
          <a:lstStyle/>
          <a:p>
            <a:r>
              <a:rPr lang="en-US" sz="2000" b="1" dirty="0">
                <a:solidFill>
                  <a:srgbClr val="FF0000"/>
                </a:solidFill>
              </a:rPr>
              <a:t>https://en.wikipedia.org/wiki/Matrix_calculus</a:t>
            </a:r>
          </a:p>
        </p:txBody>
      </p:sp>
      <p:sp>
        <p:nvSpPr>
          <p:cNvPr id="6" name="文本框 5"/>
          <p:cNvSpPr txBox="1"/>
          <p:nvPr/>
        </p:nvSpPr>
        <p:spPr>
          <a:xfrm>
            <a:off x="410681" y="120127"/>
            <a:ext cx="6765442" cy="769441"/>
          </a:xfrm>
          <a:prstGeom prst="rect">
            <a:avLst/>
          </a:prstGeom>
          <a:noFill/>
        </p:spPr>
        <p:txBody>
          <a:bodyPr wrap="none" rtlCol="0">
            <a:spAutoFit/>
          </a:bodyPr>
          <a:lstStyle/>
          <a:p>
            <a:r>
              <a:rPr lang="en-US" altLang="zh-CN" sz="4400" b="1" dirty="0"/>
              <a:t>Commonly Used Derivatives</a:t>
            </a:r>
            <a:endParaRPr lang="zh-CN" altLang="en-US" sz="4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91113" y="1047406"/>
            <a:ext cx="10959755" cy="1369973"/>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4529573" cy="707886"/>
              </a:xfrm>
              <a:prstGeom prst="rect">
                <a:avLst/>
              </a:prstGeom>
              <a:noFill/>
            </p:spPr>
            <p:txBody>
              <a:bodyPr wrap="none" rtlCol="0">
                <a:spAutoFit/>
              </a:bodyPr>
              <a:lstStyle/>
              <a:p>
                <a:r>
                  <a:rPr lang="en-US" altLang="zh-CN" sz="4000" b="1" dirty="0"/>
                  <a:t>The 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solidFill>
                              <a:srgbClr val="4440FB"/>
                            </a:solidFill>
                            <a:latin typeface="Cambria Math" panose="02040503050406030204" pitchFamily="18" charset="0"/>
                          </a:rPr>
                          <m:t>𝑤</m:t>
                        </m:r>
                      </m:e>
                    </m:d>
                  </m:oMath>
                </a14:m>
                <a:endParaRPr lang="zh-CN" altLang="en-US" sz="40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4529573" cy="707886"/>
              </a:xfrm>
              <a:prstGeom prst="rect">
                <a:avLst/>
              </a:prstGeom>
              <a:blipFill rotWithShape="1">
                <a:blip r:embed="rId3"/>
                <a:stretch>
                  <a:fillRect l="-12" t="-18" r="-3265"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58152" y="1201623"/>
                <a:ext cx="11130454" cy="5804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b="1" i="1">
                                  <a:solidFill>
                                    <a:srgbClr val="4440FB"/>
                                  </a:solidFill>
                                  <a:latin typeface="Cambria Math" panose="02040503050406030204" pitchFamily="18" charset="0"/>
                                </a:rPr>
                                <m:t>𝒘</m:t>
                              </m:r>
                            </m:lim>
                          </m:limLow>
                        </m:fName>
                        <m:e>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solidFill>
                                    <a:srgbClr val="4440FB"/>
                                  </a:solidFill>
                                  <a:latin typeface="Cambria Math" panose="02040503050406030204" pitchFamily="18" charset="0"/>
                                </a:rPr>
                                <m:t>𝒘</m:t>
                              </m:r>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e>
                              </m:d>
                            </m:e>
                            <m:sup>
                              <m:r>
                                <a:rPr lang="en-US" sz="2400" i="1">
                                  <a:latin typeface="Cambria Math" panose="02040503050406030204" pitchFamily="18" charset="0"/>
                                </a:rPr>
                                <m:t>2</m:t>
                              </m:r>
                            </m:sup>
                          </m:sSup>
                          <m:r>
                            <a:rPr lang="en-US" sz="2400" i="1">
                              <a:latin typeface="Cambria Math" panose="02040503050406030204" pitchFamily="18" charset="0"/>
                            </a:rPr>
                            <m:t>=</m:t>
                          </m:r>
                          <m:sSup>
                            <m:sSupPr>
                              <m:ctrlPr>
                                <a:rPr lang="en-US" sz="2400" i="1">
                                  <a:latin typeface="Cambria Math" panose="02040503050406030204" pitchFamily="18" charset="0"/>
                                </a:rPr>
                              </m:ctrlPr>
                            </m:sSupPr>
                            <m:e>
                              <m:r>
                                <m:rPr>
                                  <m:nor/>
                                </m:rPr>
                                <a:rPr lang="en-US" sz="2400">
                                  <a:latin typeface="Cambria Math" panose="02040503050406030204" pitchFamily="18" charset="0"/>
                                </a:rPr>
                                <m:t>(</m:t>
                              </m:r>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r>
                                <m:rPr>
                                  <m:nor/>
                                </m:rPr>
                                <a:rPr lang="en-US" sz="2400">
                                  <a:latin typeface="Cambria Math" panose="02040503050406030204" pitchFamily="18" charset="0"/>
                                </a:rPr>
                                <m:t>)</m:t>
                              </m:r>
                            </m:e>
                            <m:sup>
                              <m:r>
                                <a:rPr lang="en-US" sz="2400" i="1">
                                  <a:latin typeface="Cambria Math" panose="02040503050406030204" pitchFamily="18" charset="0"/>
                                </a:rPr>
                                <m:t>𝑇</m:t>
                              </m:r>
                            </m:sup>
                          </m:sSup>
                          <m:r>
                            <a:rPr lang="en-US" sz="2400" i="1">
                              <a:latin typeface="Cambria Math" panose="02040503050406030204" pitchFamily="18" charset="0"/>
                            </a:rPr>
                            <m:t> </m:t>
                          </m:r>
                          <m:r>
                            <m:rPr>
                              <m:nor/>
                            </m:rPr>
                            <a:rPr lang="en-US" sz="2400">
                              <a:latin typeface="Cambria Math" panose="02040503050406030204" pitchFamily="18" charset="0"/>
                            </a:rPr>
                            <m:t>(</m:t>
                          </m:r>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r>
                            <m:rPr>
                              <m:nor/>
                            </m:rPr>
                            <a:rPr lang="en-US" sz="2400">
                              <a:latin typeface="Cambria Math" panose="02040503050406030204" pitchFamily="18" charset="0"/>
                            </a:rPr>
                            <m:t>)</m:t>
                          </m:r>
                          <m:r>
                            <m:rPr>
                              <m:nor/>
                            </m:rPr>
                            <a:rPr lang="en-US" sz="2400" dirty="0">
                              <a:latin typeface="Cambria Math" panose="02040503050406030204" pitchFamily="18" charset="0"/>
                            </a:rPr>
                            <m:t> </m:t>
                          </m:r>
                          <m:r>
                            <a:rPr lang="en-US" altLang="zh-CN" sz="2400" i="1" dirty="0">
                              <a:latin typeface="Cambria Math" panose="02040503050406030204" pitchFamily="18" charset="0"/>
                            </a:rPr>
                            <m:t>=</m:t>
                          </m:r>
                          <m:sSup>
                            <m:sSupPr>
                              <m:ctrlPr>
                                <a:rPr lang="en-US" sz="2400" i="1">
                                  <a:solidFill>
                                    <a:srgbClr val="4440FB"/>
                                  </a:solidFill>
                                  <a:latin typeface="Cambria Math" panose="02040503050406030204" pitchFamily="18" charset="0"/>
                                </a:rPr>
                              </m:ctrlPr>
                            </m:sSupPr>
                            <m:e>
                              <m:r>
                                <a:rPr lang="en-US" sz="2400" b="1" i="1">
                                  <a:solidFill>
                                    <a:srgbClr val="4440FB"/>
                                  </a:solidFill>
                                  <a:latin typeface="Cambria Math" panose="02040503050406030204" pitchFamily="18" charset="0"/>
                                </a:rPr>
                                <m:t>𝒘</m:t>
                              </m:r>
                            </m:e>
                            <m:sup>
                              <m:r>
                                <a:rPr lang="en-US" sz="2400" i="1">
                                  <a:solidFill>
                                    <a:srgbClr val="4440FB"/>
                                  </a:solidFill>
                                  <a:latin typeface="Cambria Math" panose="02040503050406030204" pitchFamily="18" charset="0"/>
                                </a:rPr>
                                <m:t>𝑇</m:t>
                              </m:r>
                            </m:sup>
                          </m:sSup>
                          <m:sSup>
                            <m:sSupPr>
                              <m:ctrlPr>
                                <a:rPr lang="en-US" sz="2400"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i="1">
                              <a:latin typeface="Cambria Math" panose="02040503050406030204" pitchFamily="18" charset="0"/>
                            </a:rPr>
                            <m:t>−2</m:t>
                          </m:r>
                          <m:sSup>
                            <m:sSupPr>
                              <m:ctrlPr>
                                <a:rPr lang="en-US" sz="2400" i="1">
                                  <a:solidFill>
                                    <a:srgbClr val="4440FB"/>
                                  </a:solidFill>
                                  <a:latin typeface="Cambria Math" panose="02040503050406030204" pitchFamily="18" charset="0"/>
                                </a:rPr>
                              </m:ctrlPr>
                            </m:sSupPr>
                            <m:e>
                              <m:r>
                                <a:rPr lang="en-US" sz="2400" b="1" i="1">
                                  <a:solidFill>
                                    <a:srgbClr val="4440FB"/>
                                  </a:solidFill>
                                  <a:latin typeface="Cambria Math" panose="02040503050406030204" pitchFamily="18" charset="0"/>
                                </a:rPr>
                                <m:t>𝒘</m:t>
                              </m:r>
                            </m:e>
                            <m:sup>
                              <m:r>
                                <a:rPr lang="en-US" sz="2400" i="1">
                                  <a:solidFill>
                                    <a:srgbClr val="4440FB"/>
                                  </a:solidFill>
                                  <a:latin typeface="Cambria Math" panose="02040503050406030204" pitchFamily="18" charset="0"/>
                                </a:rPr>
                                <m:t>𝑇</m:t>
                              </m:r>
                            </m:sup>
                          </m:sSup>
                          <m:sSup>
                            <m:sSupPr>
                              <m:ctrlPr>
                                <a:rPr lang="en-US" sz="2400"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a:solidFill>
                                <a:srgbClr val="7030A0"/>
                              </a:solidFill>
                              <a:latin typeface="Cambria Math" panose="02040503050406030204" pitchFamily="18" charset="0"/>
                            </a:rPr>
                            <m:t>𝒚</m:t>
                          </m:r>
                          <m:r>
                            <a:rPr lang="en-US" sz="2400" b="1" i="1">
                              <a:latin typeface="Cambria Math" panose="02040503050406030204" pitchFamily="18" charset="0"/>
                            </a:rPr>
                            <m:t>+</m:t>
                          </m:r>
                        </m:e>
                      </m:func>
                      <m:r>
                        <m:rPr>
                          <m:nor/>
                        </m:rPr>
                        <a:rPr lang="en-US" sz="2400" dirty="0">
                          <a:latin typeface="Cambria Math" panose="02040503050406030204" pitchFamily="18" charset="0"/>
                        </a:rPr>
                        <m:t> </m:t>
                      </m:r>
                      <m:sSup>
                        <m:sSupPr>
                          <m:ctrlPr>
                            <a:rPr lang="en-US" sz="2400" i="1">
                              <a:solidFill>
                                <a:srgbClr val="7030A0"/>
                              </a:solidFill>
                              <a:latin typeface="Cambria Math" panose="02040503050406030204" pitchFamily="18" charset="0"/>
                            </a:rPr>
                          </m:ctrlPr>
                        </m:sSupPr>
                        <m:e>
                          <m:r>
                            <a:rPr lang="en-US" sz="2400" b="1" i="1">
                              <a:solidFill>
                                <a:srgbClr val="7030A0"/>
                              </a:solidFill>
                              <a:latin typeface="Cambria Math" panose="02040503050406030204" pitchFamily="18" charset="0"/>
                            </a:rPr>
                            <m:t>𝒚</m:t>
                          </m:r>
                        </m:e>
                        <m:sup>
                          <m:r>
                            <a:rPr lang="en-US" sz="2400" i="1">
                              <a:solidFill>
                                <a:srgbClr val="7030A0"/>
                              </a:solidFill>
                              <a:latin typeface="Cambria Math" panose="02040503050406030204" pitchFamily="18" charset="0"/>
                            </a:rPr>
                            <m:t>𝑇</m:t>
                          </m:r>
                        </m:sup>
                      </m:sSup>
                      <m:r>
                        <a:rPr lang="en-US" sz="2400" b="1" i="1">
                          <a:solidFill>
                            <a:srgbClr val="7030A0"/>
                          </a:solidFill>
                          <a:latin typeface="Cambria Math" panose="02040503050406030204" pitchFamily="18" charset="0"/>
                        </a:rPr>
                        <m:t>𝒚</m:t>
                      </m:r>
                    </m:oMath>
                  </m:oMathPara>
                </a14:m>
                <a:endParaRPr lang="en-US" sz="2400" b="1" dirty="0"/>
              </a:p>
            </p:txBody>
          </p:sp>
        </mc:Choice>
        <mc:Fallback xmlns="">
          <p:sp>
            <p:nvSpPr>
              <p:cNvPr id="2" name="矩形 1"/>
              <p:cNvSpPr>
                <a:spLocks noRot="1" noChangeAspect="1" noMove="1" noResize="1" noEditPoints="1" noAdjustHandles="1" noChangeArrowheads="1" noChangeShapeType="1" noTextEdit="1"/>
              </p:cNvSpPr>
              <p:nvPr/>
            </p:nvSpPr>
            <p:spPr>
              <a:xfrm>
                <a:off x="358152" y="1201623"/>
                <a:ext cx="11130454" cy="580415"/>
              </a:xfrm>
              <a:prstGeom prst="rect">
                <a:avLst/>
              </a:prstGeom>
              <a:blipFill rotWithShape="1">
                <a:blip r:embed="rId4"/>
                <a:stretch>
                  <a:fillRect t="-35" r="2" b="39"/>
                </a:stretch>
              </a:blipFill>
            </p:spPr>
            <p:txBody>
              <a:bodyPr/>
              <a:lstStyle/>
              <a:p>
                <a:r>
                  <a:rPr lang="en-US" altLang="en-US">
                    <a:noFill/>
                  </a:rPr>
                  <a:t> </a:t>
                </a:r>
              </a:p>
            </p:txBody>
          </p:sp>
        </mc:Fallback>
      </mc:AlternateContent>
      <p:sp>
        <p:nvSpPr>
          <p:cNvPr id="18" name="矩形: 圆角 17"/>
          <p:cNvSpPr/>
          <p:nvPr/>
        </p:nvSpPr>
        <p:spPr>
          <a:xfrm>
            <a:off x="3343554" y="5734955"/>
            <a:ext cx="5847260" cy="8031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19" name="矩形 18"/>
              <p:cNvSpPr/>
              <p:nvPr/>
            </p:nvSpPr>
            <p:spPr>
              <a:xfrm>
                <a:off x="3378822" y="5930599"/>
                <a:ext cx="543435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i="1" dirty="0">
                              <a:solidFill>
                                <a:srgbClr val="4440FB"/>
                              </a:solidFill>
                              <a:latin typeface="Cambria Math" panose="02040503050406030204" pitchFamily="18" charset="0"/>
                            </a:rPr>
                            <m:t>𝑤</m:t>
                          </m:r>
                        </m:e>
                      </m:d>
                      <m:r>
                        <a:rPr lang="en-US" sz="2400" b="1" i="1" dirty="0" smtClean="0">
                          <a:solidFill>
                            <a:schemeClr val="tx1"/>
                          </a:solidFill>
                          <a:latin typeface="Cambria Math" panose="02040503050406030204" pitchFamily="18" charset="0"/>
                          <a:ea typeface="Cambria Math" panose="02040503050406030204" pitchFamily="18" charset="0"/>
                        </a:rPr>
                        <m:t>=</m:t>
                      </m:r>
                      <m:r>
                        <a:rPr lang="en-US" altLang="zh-CN" sz="2400" b="1" i="1" dirty="0" smtClean="0">
                          <a:solidFill>
                            <a:schemeClr val="tx1"/>
                          </a:solidFill>
                          <a:latin typeface="Cambria Math" panose="02040503050406030204" pitchFamily="18" charset="0"/>
                          <a:ea typeface="Cambria Math" panose="02040503050406030204" pitchFamily="18" charset="0"/>
                        </a:rPr>
                        <m:t>2</m:t>
                      </m:r>
                      <m:d>
                        <m:dPr>
                          <m:ctrlPr>
                            <a:rPr lang="en-US" sz="2400" b="1" i="1">
                              <a:latin typeface="Cambria Math" panose="02040503050406030204" pitchFamily="18" charset="0"/>
                            </a:rPr>
                          </m:ctrlPr>
                        </m:dPr>
                        <m:e>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a:solidFill>
                                <a:srgbClr val="FF0000"/>
                              </a:solidFill>
                              <a:latin typeface="Cambria Math" panose="02040503050406030204" pitchFamily="18" charset="0"/>
                            </a:rPr>
                            <m:t>𝑿</m:t>
                          </m:r>
                          <m:r>
                            <a:rPr lang="en-US" sz="2400" b="1" i="1" smtClean="0">
                              <a:solidFill>
                                <a:srgbClr val="4440FB"/>
                              </a:solidFill>
                              <a:latin typeface="Cambria Math" panose="02040503050406030204" pitchFamily="18" charset="0"/>
                            </a:rPr>
                            <m:t>𝒘</m:t>
                          </m:r>
                          <m:r>
                            <a:rPr lang="en-US" sz="2400" b="1" i="1">
                              <a:latin typeface="Cambria Math" panose="02040503050406030204" pitchFamily="18" charset="0"/>
                            </a:rPr>
                            <m:t>−</m:t>
                          </m:r>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smtClean="0">
                              <a:solidFill>
                                <a:srgbClr val="7030A0"/>
                              </a:solidFill>
                              <a:latin typeface="Cambria Math" panose="02040503050406030204" pitchFamily="18" charset="0"/>
                            </a:rPr>
                            <m:t>𝒚</m:t>
                          </m:r>
                        </m:e>
                      </m:d>
                    </m:oMath>
                  </m:oMathPara>
                </a14:m>
                <a:endParaRPr lang="en-US" sz="2400" b="1" dirty="0"/>
              </a:p>
            </p:txBody>
          </p:sp>
        </mc:Choice>
        <mc:Fallback xmlns="">
          <p:sp>
            <p:nvSpPr>
              <p:cNvPr id="19" name="矩形 18"/>
              <p:cNvSpPr>
                <a:spLocks noRot="1" noChangeAspect="1" noMove="1" noResize="1" noEditPoints="1" noAdjustHandles="1" noChangeArrowheads="1" noChangeShapeType="1" noTextEdit="1"/>
              </p:cNvSpPr>
              <p:nvPr/>
            </p:nvSpPr>
            <p:spPr>
              <a:xfrm>
                <a:off x="3378822" y="5930599"/>
                <a:ext cx="5434350" cy="461665"/>
              </a:xfrm>
              <a:prstGeom prst="rect">
                <a:avLst/>
              </a:prstGeom>
              <a:blipFill rotWithShape="1">
                <a:blip r:embed="rId5"/>
                <a:stretch>
                  <a:fillRect l="-11" t="-72" b="-267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7887530" y="1782038"/>
                <a:ext cx="45717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ea typeface="Cambria Math" panose="02040503050406030204" pitchFamily="18" charset="0"/>
                        </a:rPr>
                        <m:t>𝑨</m:t>
                      </m:r>
                    </m:oMath>
                  </m:oMathPara>
                </a14:m>
                <a:endParaRPr lang="en-US" sz="2400" dirty="0">
                  <a:solidFill>
                    <a:schemeClr val="tx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7887530" y="1782038"/>
                <a:ext cx="457176" cy="461665"/>
              </a:xfrm>
              <a:prstGeom prst="rect">
                <a:avLst/>
              </a:prstGeom>
              <a:blipFill rotWithShape="1">
                <a:blip r:embed="rId6"/>
                <a:stretch>
                  <a:fillRect l="-43" t="-49" r="37" b="-269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656029" y="1782037"/>
                <a:ext cx="44114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ea typeface="Cambria Math" panose="02040503050406030204" pitchFamily="18" charset="0"/>
                        </a:rPr>
                        <m:t>𝒃</m:t>
                      </m:r>
                    </m:oMath>
                  </m:oMathPara>
                </a14:m>
                <a:endParaRPr lang="en-US" sz="2400"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9656029" y="1782037"/>
                <a:ext cx="441146" cy="461665"/>
              </a:xfrm>
              <a:prstGeom prst="rect">
                <a:avLst/>
              </a:prstGeom>
              <a:blipFill rotWithShape="1">
                <a:blip r:embed="rId7"/>
                <a:stretch>
                  <a:fillRect l="-50" t="-49" r="9" b="-269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0621819" y="1782037"/>
                <a:ext cx="4044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𝑐</m:t>
                      </m:r>
                    </m:oMath>
                  </m:oMathPara>
                </a14:m>
                <a:endParaRPr lang="en-US" sz="2400" dirty="0">
                  <a:solidFill>
                    <a:schemeClr val="tx1"/>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0621819" y="1782037"/>
                <a:ext cx="404405" cy="461665"/>
              </a:xfrm>
              <a:prstGeom prst="rect">
                <a:avLst/>
              </a:prstGeom>
              <a:blipFill rotWithShape="1">
                <a:blip r:embed="rId8"/>
                <a:stretch>
                  <a:fillRect l="-43" t="-49" r="21" b="-2697"/>
                </a:stretch>
              </a:blipFill>
            </p:spPr>
            <p:txBody>
              <a:bodyPr/>
              <a:lstStyle/>
              <a:p>
                <a:r>
                  <a:rPr lang="en-US" altLang="en-US">
                    <a:noFill/>
                  </a:rPr>
                  <a:t> </a:t>
                </a:r>
              </a:p>
            </p:txBody>
          </p:sp>
        </mc:Fallback>
      </mc:AlternateContent>
      <p:grpSp>
        <p:nvGrpSpPr>
          <p:cNvPr id="27" name="组合 26"/>
          <p:cNvGrpSpPr/>
          <p:nvPr/>
        </p:nvGrpSpPr>
        <p:grpSpPr>
          <a:xfrm>
            <a:off x="591113" y="3101093"/>
            <a:ext cx="5504887" cy="2074160"/>
            <a:chOff x="2505202" y="1615858"/>
            <a:chExt cx="6434142" cy="2605412"/>
          </a:xfrm>
        </p:grpSpPr>
        <p:sp>
          <p:nvSpPr>
            <p:cNvPr id="28" name="矩形: 圆顶角 27"/>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矩形: 圆顶角 28"/>
            <p:cNvSpPr/>
            <p:nvPr/>
          </p:nvSpPr>
          <p:spPr>
            <a:xfrm rot="10800000">
              <a:off x="2505202" y="2278590"/>
              <a:ext cx="6434139" cy="194268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矩形 29"/>
                <p:cNvSpPr/>
                <p:nvPr/>
              </p:nvSpPr>
              <p:spPr>
                <a:xfrm>
                  <a:off x="2523579" y="1650397"/>
                  <a:ext cx="2164381" cy="657232"/>
                </a:xfrm>
                <a:prstGeom prst="rect">
                  <a:avLst/>
                </a:prstGeom>
              </p:spPr>
              <p:txBody>
                <a:bodyPr wrap="none">
                  <a:spAutoFit/>
                </a:bodyPr>
                <a:lstStyle/>
                <a:p>
                  <a:r>
                    <a:rPr lang="en-US" sz="2800" dirty="0">
                      <a:solidFill>
                        <a:schemeClr val="bg1"/>
                      </a:solidFill>
                    </a:rPr>
                    <a:t>One </a:t>
                  </a:r>
                  <a14:m>
                    <m:oMath xmlns:m="http://schemas.openxmlformats.org/officeDocument/2006/math">
                      <m:r>
                        <m:rPr>
                          <m:sty m:val="p"/>
                        </m:rPr>
                        <a:rPr lang="en-US" sz="2800" b="0" i="0" smtClean="0">
                          <a:solidFill>
                            <a:schemeClr val="bg1"/>
                          </a:solidFill>
                          <a:latin typeface="Cambria Math" panose="02040503050406030204" pitchFamily="18" charset="0"/>
                        </a:rPr>
                        <m:t>w</m:t>
                      </m:r>
                    </m:oMath>
                  </a14:m>
                  <a:r>
                    <a:rPr lang="en-US" sz="2800" dirty="0">
                      <a:solidFill>
                        <a:schemeClr val="bg1"/>
                      </a:solidFill>
                    </a:rPr>
                    <a:t> only</a:t>
                  </a:r>
                  <a:endParaRPr lang="en-US" sz="4400" dirty="0">
                    <a:solidFill>
                      <a:schemeClr val="bg1"/>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523579" y="1650397"/>
                  <a:ext cx="2164381" cy="657232"/>
                </a:xfrm>
                <a:prstGeom prst="rect">
                  <a:avLst/>
                </a:prstGeom>
                <a:blipFill rotWithShape="1">
                  <a:blip r:embed="rId9"/>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950684" y="2427614"/>
                  <a:ext cx="4288968" cy="57991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d>
                          <m:dPr>
                            <m:ctrlPr>
                              <a:rPr lang="en-US" sz="2400" i="1">
                                <a:latin typeface="Cambria Math" panose="02040503050406030204" pitchFamily="18" charset="0"/>
                              </a:rPr>
                            </m:ctrlPr>
                          </m:dPr>
                          <m:e>
                            <m:r>
                              <a:rPr lang="en-US" sz="2400" b="0" i="1">
                                <a:solidFill>
                                  <a:srgbClr val="4440FB"/>
                                </a:solidFill>
                                <a:latin typeface="Cambria Math" panose="02040503050406030204" pitchFamily="18" charset="0"/>
                              </a:rPr>
                              <m:t>𝑤</m:t>
                            </m:r>
                          </m:e>
                        </m:d>
                        <m:r>
                          <a:rPr lang="en-US" sz="2400" i="1">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𝑎</m:t>
                        </m:r>
                        <m:sSup>
                          <m:sSupPr>
                            <m:ctrlPr>
                              <a:rPr lang="en-US" sz="2400" b="0" i="1" smtClean="0">
                                <a:latin typeface="Cambria Math" panose="02040503050406030204" pitchFamily="18" charset="0"/>
                              </a:rPr>
                            </m:ctrlPr>
                          </m:sSupPr>
                          <m:e>
                            <m:r>
                              <a:rPr lang="en-US" sz="2400" i="1">
                                <a:solidFill>
                                  <a:srgbClr val="4440FB"/>
                                </a:solidFill>
                                <a:latin typeface="Cambria Math" panose="02040503050406030204" pitchFamily="18" charset="0"/>
                              </a:rPr>
                              <m:t>𝑤</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r>
                          <a:rPr lang="en-US" sz="2400" b="0" i="1" smtClean="0">
                            <a:latin typeface="Cambria Math" panose="02040503050406030204" pitchFamily="18" charset="0"/>
                          </a:rPr>
                          <m:t>𝑏𝑤</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2950684" y="2427614"/>
                  <a:ext cx="4288968" cy="579911"/>
                </a:xfrm>
                <a:prstGeom prst="rect">
                  <a:avLst/>
                </a:prstGeom>
                <a:blipFill rotWithShape="1">
                  <a:blip r:embed="rId10"/>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32" name="矩形 31"/>
              <p:cNvSpPr/>
              <p:nvPr/>
            </p:nvSpPr>
            <p:spPr>
              <a:xfrm>
                <a:off x="968844" y="4358079"/>
                <a:ext cx="2888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0" i="1" dirty="0" smtClean="0">
                              <a:solidFill>
                                <a:srgbClr val="4440FB"/>
                              </a:solidFill>
                              <a:latin typeface="Cambria Math" panose="02040503050406030204" pitchFamily="18" charset="0"/>
                            </a:rPr>
                            <m:t>𝑤</m:t>
                          </m:r>
                        </m:e>
                      </m:d>
                      <m:r>
                        <a:rPr lang="en-US" sz="2400" b="1" i="1" dirty="0" smtClean="0">
                          <a:solidFill>
                            <a:srgbClr val="4440FB"/>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𝑎𝑤</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𝑏</m:t>
                      </m:r>
                    </m:oMath>
                  </m:oMathPara>
                </a14:m>
                <a:endParaRPr lang="en-US" sz="2400" dirty="0">
                  <a:solidFill>
                    <a:schemeClr val="tx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968844" y="4358079"/>
                <a:ext cx="2888163" cy="461665"/>
              </a:xfrm>
              <a:prstGeom prst="rect">
                <a:avLst/>
              </a:prstGeom>
              <a:blipFill rotWithShape="1">
                <a:blip r:embed="rId11"/>
                <a:stretch>
                  <a:fillRect l="-16" t="-16" r="1" b="-2731"/>
                </a:stretch>
              </a:blipFill>
            </p:spPr>
            <p:txBody>
              <a:bodyPr/>
              <a:lstStyle/>
              <a:p>
                <a:r>
                  <a:rPr lang="en-US" altLang="en-US">
                    <a:noFill/>
                  </a:rPr>
                  <a:t> </a:t>
                </a:r>
              </a:p>
            </p:txBody>
          </p:sp>
        </mc:Fallback>
      </mc:AlternateContent>
      <p:grpSp>
        <p:nvGrpSpPr>
          <p:cNvPr id="39" name="组合 38"/>
          <p:cNvGrpSpPr/>
          <p:nvPr/>
        </p:nvGrpSpPr>
        <p:grpSpPr>
          <a:xfrm>
            <a:off x="6300879" y="3076906"/>
            <a:ext cx="5504887" cy="2074160"/>
            <a:chOff x="2505202" y="1615858"/>
            <a:chExt cx="6434142" cy="2605412"/>
          </a:xfrm>
        </p:grpSpPr>
        <p:sp>
          <p:nvSpPr>
            <p:cNvPr id="40" name="矩形: 圆顶角 39"/>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矩形: 圆顶角 40"/>
            <p:cNvSpPr/>
            <p:nvPr/>
          </p:nvSpPr>
          <p:spPr>
            <a:xfrm rot="10800000">
              <a:off x="2505202" y="2278590"/>
              <a:ext cx="6434139" cy="194268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矩形 41"/>
                <p:cNvSpPr/>
                <p:nvPr/>
              </p:nvSpPr>
              <p:spPr>
                <a:xfrm>
                  <a:off x="2523579" y="1650397"/>
                  <a:ext cx="1757135" cy="657232"/>
                </a:xfrm>
                <a:prstGeom prst="rect">
                  <a:avLst/>
                </a:prstGeom>
              </p:spPr>
              <p:txBody>
                <a:bodyPr wrap="none">
                  <a:spAutoFit/>
                </a:bodyPr>
                <a:lstStyle/>
                <a:p>
                  <a:r>
                    <a:rPr lang="en-US" sz="2800" dirty="0">
                      <a:solidFill>
                        <a:schemeClr val="bg1"/>
                      </a:solidFill>
                    </a:rPr>
                    <a:t>Vector </a:t>
                  </a:r>
                  <a14:m>
                    <m:oMath xmlns:m="http://schemas.openxmlformats.org/officeDocument/2006/math">
                      <m:r>
                        <a:rPr lang="en-US" sz="2800" b="1" i="0" smtClean="0">
                          <a:solidFill>
                            <a:schemeClr val="bg1"/>
                          </a:solidFill>
                          <a:latin typeface="Cambria Math" panose="02040503050406030204" pitchFamily="18" charset="0"/>
                        </a:rPr>
                        <m:t>𝐰</m:t>
                      </m:r>
                    </m:oMath>
                  </a14:m>
                  <a:endParaRPr lang="en-US" sz="4400" dirty="0">
                    <a:solidFill>
                      <a:schemeClr val="bg1"/>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523579" y="1650397"/>
                  <a:ext cx="1757135" cy="657232"/>
                </a:xfrm>
                <a:prstGeom prst="rect">
                  <a:avLst/>
                </a:prstGeom>
                <a:blipFill rotWithShape="1">
                  <a:blip r:embed="rId12"/>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709102" y="2427614"/>
                  <a:ext cx="4772131" cy="58812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d>
                          <m:dPr>
                            <m:ctrlPr>
                              <a:rPr lang="en-US" sz="2400" b="1" i="1">
                                <a:latin typeface="Cambria Math" panose="02040503050406030204" pitchFamily="18" charset="0"/>
                              </a:rPr>
                            </m:ctrlPr>
                          </m:dPr>
                          <m:e>
                            <m:r>
                              <a:rPr lang="en-US" sz="2400" b="1" i="1">
                                <a:solidFill>
                                  <a:srgbClr val="4440FB"/>
                                </a:solidFill>
                                <a:latin typeface="Cambria Math" panose="02040503050406030204" pitchFamily="18" charset="0"/>
                              </a:rPr>
                              <m:t>𝒘</m:t>
                            </m:r>
                          </m:e>
                        </m:d>
                        <m:r>
                          <a:rPr lang="en-US" sz="2400" i="1">
                            <a:latin typeface="Cambria Math" panose="02040503050406030204" pitchFamily="18" charset="0"/>
                          </a:rPr>
                          <m:t>=</m:t>
                        </m:r>
                        <m:r>
                          <a:rPr lang="en-US" sz="2400" b="0" i="1" smtClean="0">
                            <a:latin typeface="Cambria Math" panose="02040503050406030204" pitchFamily="18" charset="0"/>
                          </a:rPr>
                          <m:t>(</m:t>
                        </m:r>
                        <m:sSup>
                          <m:sSupPr>
                            <m:ctrlPr>
                              <a:rPr lang="en-US" sz="2400" b="1" i="1" smtClean="0">
                                <a:solidFill>
                                  <a:srgbClr val="4440FB"/>
                                </a:solidFill>
                                <a:latin typeface="Cambria Math" panose="02040503050406030204" pitchFamily="18" charset="0"/>
                              </a:rPr>
                            </m:ctrlPr>
                          </m:sSupPr>
                          <m:e>
                            <m:r>
                              <a:rPr lang="en-US" sz="2400" b="1" i="1">
                                <a:solidFill>
                                  <a:srgbClr val="4440FB"/>
                                </a:solidFill>
                                <a:latin typeface="Cambria Math" panose="02040503050406030204" pitchFamily="18" charset="0"/>
                              </a:rPr>
                              <m:t>𝒘</m:t>
                            </m:r>
                          </m:e>
                          <m:sup>
                            <m:r>
                              <a:rPr lang="en-US" sz="2400" b="1" i="1" smtClean="0">
                                <a:solidFill>
                                  <a:srgbClr val="4440FB"/>
                                </a:solidFill>
                                <a:latin typeface="Cambria Math" panose="02040503050406030204" pitchFamily="18" charset="0"/>
                              </a:rPr>
                              <m:t>𝑻</m:t>
                            </m:r>
                          </m:sup>
                        </m:sSup>
                        <m:r>
                          <a:rPr lang="en-US" sz="2400" b="1" i="1" smtClean="0">
                            <a:latin typeface="Cambria Math" panose="02040503050406030204" pitchFamily="18" charset="0"/>
                          </a:rPr>
                          <m:t>𝑨</m:t>
                        </m:r>
                        <m:r>
                          <a:rPr lang="en-US" sz="2400" b="1" i="1" smtClean="0">
                            <a:solidFill>
                              <a:srgbClr val="4440FB"/>
                            </a:solidFill>
                            <a:latin typeface="Cambria Math" panose="02040503050406030204" pitchFamily="18" charset="0"/>
                          </a:rPr>
                          <m:t>𝒘</m:t>
                        </m:r>
                        <m:r>
                          <a:rPr lang="en-US" sz="2400" b="0" i="1" smtClean="0">
                            <a:latin typeface="Cambria Math" panose="02040503050406030204" pitchFamily="18" charset="0"/>
                          </a:rPr>
                          <m:t>−2</m:t>
                        </m:r>
                        <m:sSup>
                          <m:sSupPr>
                            <m:ctrlPr>
                              <a:rPr lang="en-US" sz="2400" b="1" i="1">
                                <a:latin typeface="Cambria Math" panose="02040503050406030204" pitchFamily="18" charset="0"/>
                              </a:rPr>
                            </m:ctrlPr>
                          </m:sSupPr>
                          <m:e>
                            <m:r>
                              <a:rPr lang="en-US" sz="2400" b="1" i="1">
                                <a:solidFill>
                                  <a:srgbClr val="4440FB"/>
                                </a:solidFill>
                                <a:latin typeface="Cambria Math" panose="02040503050406030204" pitchFamily="18" charset="0"/>
                              </a:rPr>
                              <m:t>𝒘</m:t>
                            </m:r>
                          </m:e>
                          <m:sup>
                            <m:r>
                              <a:rPr lang="en-US" sz="2400" b="1" i="1">
                                <a:latin typeface="Cambria Math" panose="02040503050406030204" pitchFamily="18" charset="0"/>
                              </a:rPr>
                              <m:t>𝑻</m:t>
                            </m:r>
                          </m:sup>
                        </m:sSup>
                        <m:r>
                          <a:rPr lang="en-US" sz="2400" b="1" i="1" smtClean="0">
                            <a:latin typeface="Cambria Math" panose="02040503050406030204" pitchFamily="18" charset="0"/>
                          </a:rPr>
                          <m:t>𝒃</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43" name="矩形 42"/>
                <p:cNvSpPr>
                  <a:spLocks noRot="1" noChangeAspect="1" noMove="1" noResize="1" noEditPoints="1" noAdjustHandles="1" noChangeArrowheads="1" noChangeShapeType="1" noTextEdit="1"/>
                </p:cNvSpPr>
                <p:nvPr/>
              </p:nvSpPr>
              <p:spPr>
                <a:xfrm>
                  <a:off x="2709102" y="2427614"/>
                  <a:ext cx="4772131" cy="588126"/>
                </a:xfrm>
                <a:prstGeom prst="rect">
                  <a:avLst/>
                </a:prstGeom>
                <a:blipFill rotWithShape="1">
                  <a:blip r:embed="rId13"/>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6473729" y="4356688"/>
                <a:ext cx="284462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0" i="1" dirty="0" smtClean="0">
                              <a:solidFill>
                                <a:srgbClr val="4440FB"/>
                              </a:solidFill>
                              <a:latin typeface="Cambria Math" panose="02040503050406030204" pitchFamily="18" charset="0"/>
                            </a:rPr>
                            <m:t>𝑤</m:t>
                          </m:r>
                        </m:e>
                      </m:d>
                      <m:r>
                        <a:rPr lang="en-US" sz="2400" b="1" i="1" dirty="0" smtClean="0">
                          <a:solidFill>
                            <a:schemeClr val="tx1"/>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1" i="1" dirty="0" smtClean="0">
                          <a:solidFill>
                            <a:schemeClr val="tx1"/>
                          </a:solidFill>
                          <a:latin typeface="Cambria Math" panose="02040503050406030204" pitchFamily="18" charset="0"/>
                          <a:ea typeface="Cambria Math" panose="02040503050406030204" pitchFamily="18" charset="0"/>
                        </a:rPr>
                        <m:t>𝑨</m:t>
                      </m:r>
                      <m:r>
                        <a:rPr lang="en-US" sz="2400" b="1" i="1" dirty="0" smtClean="0">
                          <a:solidFill>
                            <a:srgbClr val="4440FB"/>
                          </a:solidFill>
                          <a:latin typeface="Cambria Math" panose="02040503050406030204" pitchFamily="18" charset="0"/>
                          <a:ea typeface="Cambria Math" panose="02040503050406030204" pitchFamily="18" charset="0"/>
                        </a:rPr>
                        <m:t>𝒘</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1" i="1" dirty="0" smtClean="0">
                          <a:solidFill>
                            <a:schemeClr val="tx1"/>
                          </a:solidFill>
                          <a:latin typeface="Cambria Math" panose="02040503050406030204" pitchFamily="18" charset="0"/>
                          <a:ea typeface="Cambria Math" panose="02040503050406030204" pitchFamily="18" charset="0"/>
                        </a:rPr>
                        <m:t>𝒃</m:t>
                      </m:r>
                    </m:oMath>
                  </m:oMathPara>
                </a14:m>
                <a:endParaRPr lang="en-US" sz="2400" b="1" dirty="0">
                  <a:solidFill>
                    <a:schemeClr val="tx1"/>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473729" y="4356688"/>
                <a:ext cx="2844625" cy="461665"/>
              </a:xfrm>
              <a:prstGeom prst="rect">
                <a:avLst/>
              </a:prstGeom>
              <a:blipFill rotWithShape="1">
                <a:blip r:embed="rId14"/>
                <a:stretch>
                  <a:fillRect l="-19" t="-127" r="13" b="-2619"/>
                </a:stretch>
              </a:blipFill>
            </p:spPr>
            <p:txBody>
              <a:bodyPr/>
              <a:lstStyle/>
              <a:p>
                <a:r>
                  <a:rPr lang="en-US"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7715767" cy="707886"/>
          </a:xfrm>
          <a:prstGeom prst="rect">
            <a:avLst/>
          </a:prstGeom>
          <a:noFill/>
        </p:spPr>
        <p:txBody>
          <a:bodyPr wrap="none" rtlCol="0">
            <a:spAutoFit/>
          </a:bodyPr>
          <a:lstStyle/>
          <a:p>
            <a:r>
              <a:rPr lang="en-US" altLang="zh-CN" sz="4000" b="1" dirty="0"/>
              <a:t>Optimal Linear Regression Weights </a:t>
            </a:r>
            <a:endParaRPr lang="zh-CN" altLang="en-US" sz="4000" b="1" dirty="0"/>
          </a:p>
        </p:txBody>
      </p:sp>
      <p:grpSp>
        <p:nvGrpSpPr>
          <p:cNvPr id="19" name="组合 18"/>
          <p:cNvGrpSpPr/>
          <p:nvPr/>
        </p:nvGrpSpPr>
        <p:grpSpPr>
          <a:xfrm>
            <a:off x="6340733" y="2391920"/>
            <a:ext cx="5504889" cy="3751704"/>
            <a:chOff x="2505201" y="1615858"/>
            <a:chExt cx="6434143" cy="4712623"/>
          </a:xfrm>
        </p:grpSpPr>
        <p:sp>
          <p:nvSpPr>
            <p:cNvPr id="20" name="矩形: 圆顶角 19"/>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矩形: 圆顶角 20"/>
            <p:cNvSpPr/>
            <p:nvPr/>
          </p:nvSpPr>
          <p:spPr>
            <a:xfrm rot="10800000">
              <a:off x="2505201" y="2278588"/>
              <a:ext cx="6434138" cy="4049893"/>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2" name="矩形 21"/>
                <p:cNvSpPr/>
                <p:nvPr/>
              </p:nvSpPr>
              <p:spPr>
                <a:xfrm>
                  <a:off x="2523579" y="1650397"/>
                  <a:ext cx="2666955" cy="657232"/>
                </a:xfrm>
                <a:prstGeom prst="rect">
                  <a:avLst/>
                </a:prstGeom>
              </p:spPr>
              <p:txBody>
                <a:bodyPr wrap="none">
                  <a:spAutoFit/>
                </a:bodyPr>
                <a:lstStyle/>
                <a:p>
                  <a:r>
                    <a:rPr lang="en-US" sz="2800" dirty="0">
                      <a:solidFill>
                        <a:schemeClr val="bg1"/>
                      </a:solidFill>
                    </a:rPr>
                    <a:t>Singular </a:t>
                  </a:r>
                  <a14:m>
                    <m:oMath xmlns:m="http://schemas.openxmlformats.org/officeDocument/2006/math">
                      <m:sSup>
                        <m:sSupPr>
                          <m:ctrlPr>
                            <a:rPr lang="en-US" sz="2800" i="1">
                              <a:solidFill>
                                <a:schemeClr val="bg1"/>
                              </a:solidFill>
                              <a:latin typeface="Cambria Math" panose="02040503050406030204" pitchFamily="18" charset="0"/>
                            </a:rPr>
                          </m:ctrlPr>
                        </m:sSupPr>
                        <m:e>
                          <m:r>
                            <a:rPr lang="en-US" sz="2800" b="1" i="1">
                              <a:solidFill>
                                <a:schemeClr val="bg1"/>
                              </a:solidFill>
                              <a:latin typeface="Cambria Math" panose="02040503050406030204" pitchFamily="18" charset="0"/>
                            </a:rPr>
                            <m:t>𝑿</m:t>
                          </m:r>
                        </m:e>
                        <m:sup>
                          <m:r>
                            <a:rPr lang="en-US" sz="2800" i="1">
                              <a:solidFill>
                                <a:schemeClr val="bg1"/>
                              </a:solidFill>
                              <a:latin typeface="Cambria Math" panose="02040503050406030204" pitchFamily="18" charset="0"/>
                            </a:rPr>
                            <m:t>𝑇</m:t>
                          </m:r>
                        </m:sup>
                      </m:sSup>
                      <m:r>
                        <a:rPr lang="en-US" sz="2800" b="1" i="1">
                          <a:solidFill>
                            <a:schemeClr val="bg1"/>
                          </a:solidFill>
                          <a:latin typeface="Cambria Math" panose="02040503050406030204" pitchFamily="18" charset="0"/>
                        </a:rPr>
                        <m:t>𝑿</m:t>
                      </m:r>
                    </m:oMath>
                  </a14:m>
                  <a:r>
                    <a:rPr lang="en-US" sz="2800" dirty="0">
                      <a:solidFill>
                        <a:schemeClr val="bg1"/>
                      </a:solidFill>
                    </a:rPr>
                    <a:t> </a:t>
                  </a:r>
                  <a:endParaRPr lang="en-US" sz="4400" dirty="0">
                    <a:solidFill>
                      <a:schemeClr val="bg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523579" y="1650397"/>
                  <a:ext cx="2666955" cy="657232"/>
                </a:xfrm>
                <a:prstGeom prst="rect">
                  <a:avLst/>
                </a:prstGeom>
                <a:blipFill rotWithShape="1">
                  <a:blip r:embed="rId3"/>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684180" y="2307628"/>
                  <a:ext cx="5927541" cy="1519769"/>
                </a:xfrm>
                <a:prstGeom prst="rect">
                  <a:avLst/>
                </a:prstGeom>
              </p:spPr>
              <p:txBody>
                <a:bodyPr wrap="none">
                  <a:spAutoFit/>
                </a:bodyPr>
                <a:lstStyle/>
                <a:p>
                  <a:pPr marL="457200" indent="-457200" algn="just">
                    <a:buFont typeface="Arial" panose="020B0604020202090204" pitchFamily="34" charset="0"/>
                    <a:buChar char="•"/>
                  </a:pPr>
                  <a:r>
                    <a:rPr lang="en-US" altLang="zh-CN" sz="2400" dirty="0"/>
                    <a:t>Define </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b="1" i="1">
                              <a:solidFill>
                                <a:srgbClr val="FF0000"/>
                              </a:solidFill>
                              <a:latin typeface="Cambria Math" panose="02040503050406030204" pitchFamily="18" charset="0"/>
                              <a:ea typeface="Cambria Math" panose="02040503050406030204" pitchFamily="18" charset="0"/>
                            </a:rPr>
                            <m:t>†</m:t>
                          </m:r>
                        </m:sup>
                      </m:sSup>
                    </m:oMath>
                  </a14:m>
                  <a:r>
                    <a:rPr lang="en-US" altLang="zh-CN" sz="2400" dirty="0"/>
                    <a:t> in other ways (e.g., SVD).</a:t>
                  </a:r>
                </a:p>
                <a:p>
                  <a:pPr marL="457200" indent="-457200" algn="just">
                    <a:buFont typeface="Arial" panose="020B0604020202090204" pitchFamily="34" charset="0"/>
                    <a:buChar char="•"/>
                  </a:pPr>
                  <a:r>
                    <a:rPr lang="en-US" altLang="zh-CN" sz="2400" dirty="0"/>
                    <a:t>Add regularization</a:t>
                  </a:r>
                </a:p>
                <a:p>
                  <a:pPr marL="914400" lvl="1" indent="-457200" algn="just">
                    <a:buFont typeface="Arial" panose="020B0604020202090204" pitchFamily="34" charset="0"/>
                    <a:buChar char="•"/>
                  </a:pPr>
                  <a:r>
                    <a:rPr lang="en-US" altLang="zh-CN" sz="2400" dirty="0"/>
                    <a:t>E.g.,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𝑙</m:t>
                          </m:r>
                        </m:e>
                        <m:sub>
                          <m:r>
                            <a:rPr lang="en-US" altLang="zh-CN" sz="2400" b="0" i="1" smtClean="0">
                              <a:latin typeface="Cambria Math" panose="02040503050406030204" pitchFamily="18" charset="0"/>
                            </a:rPr>
                            <m:t>2</m:t>
                          </m:r>
                        </m:sub>
                      </m:sSub>
                    </m:oMath>
                  </a14:m>
                  <a:r>
                    <a:rPr lang="en-US" altLang="zh-CN" sz="2400" dirty="0"/>
                    <a:t> norm</a:t>
                  </a:r>
                </a:p>
              </p:txBody>
            </p:sp>
          </mc:Choice>
          <mc:Fallback xmlns="">
            <p:sp>
              <p:nvSpPr>
                <p:cNvPr id="23" name="矩形 22"/>
                <p:cNvSpPr>
                  <a:spLocks noRot="1" noChangeAspect="1" noMove="1" noResize="1" noEditPoints="1" noAdjustHandles="1" noChangeArrowheads="1" noChangeShapeType="1" noTextEdit="1"/>
                </p:cNvSpPr>
                <p:nvPr/>
              </p:nvSpPr>
              <p:spPr>
                <a:xfrm>
                  <a:off x="2684180" y="2307628"/>
                  <a:ext cx="5927541" cy="1519769"/>
                </a:xfrm>
                <a:prstGeom prst="rect">
                  <a:avLst/>
                </a:prstGeom>
                <a:blipFill rotWithShape="1">
                  <a:blip r:embed="rId4"/>
                </a:blipFill>
              </p:spPr>
              <p:txBody>
                <a:bodyPr/>
                <a:lstStyle/>
                <a:p>
                  <a:r>
                    <a:rPr lang="en-US" altLang="en-US">
                      <a:noFill/>
                    </a:rPr>
                    <a:t> </a:t>
                  </a:r>
                </a:p>
              </p:txBody>
            </p:sp>
          </mc:Fallback>
        </mc:AlternateContent>
      </p:grpSp>
      <p:grpSp>
        <p:nvGrpSpPr>
          <p:cNvPr id="8" name="组合 7"/>
          <p:cNvGrpSpPr/>
          <p:nvPr/>
        </p:nvGrpSpPr>
        <p:grpSpPr>
          <a:xfrm>
            <a:off x="591113" y="2391920"/>
            <a:ext cx="5504887" cy="3751704"/>
            <a:chOff x="591113" y="2391920"/>
            <a:chExt cx="5504887" cy="3751704"/>
          </a:xfrm>
        </p:grpSpPr>
        <p:grpSp>
          <p:nvGrpSpPr>
            <p:cNvPr id="12" name="组合 11"/>
            <p:cNvGrpSpPr/>
            <p:nvPr/>
          </p:nvGrpSpPr>
          <p:grpSpPr>
            <a:xfrm>
              <a:off x="591113" y="2391920"/>
              <a:ext cx="5504887" cy="3751704"/>
              <a:chOff x="2505202" y="1615858"/>
              <a:chExt cx="6434142" cy="4712624"/>
            </a:xfrm>
          </p:grpSpPr>
          <p:sp>
            <p:nvSpPr>
              <p:cNvPr id="13" name="矩形: 圆顶角 12"/>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矩形: 圆顶角 13"/>
              <p:cNvSpPr/>
              <p:nvPr/>
            </p:nvSpPr>
            <p:spPr>
              <a:xfrm rot="10800000">
                <a:off x="2505202" y="2278587"/>
                <a:ext cx="6434138" cy="4049895"/>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5" name="矩形 14"/>
                  <p:cNvSpPr/>
                  <p:nvPr/>
                </p:nvSpPr>
                <p:spPr>
                  <a:xfrm>
                    <a:off x="2523579" y="1650397"/>
                    <a:ext cx="5883026" cy="657232"/>
                  </a:xfrm>
                  <a:prstGeom prst="rect">
                    <a:avLst/>
                  </a:prstGeom>
                </p:spPr>
                <p:txBody>
                  <a:bodyPr wrap="none">
                    <a:spAutoFit/>
                  </a:bodyPr>
                  <a:lstStyle/>
                  <a:p>
                    <a:r>
                      <a:rPr lang="en-US" sz="2800" dirty="0">
                        <a:solidFill>
                          <a:schemeClr val="bg1"/>
                        </a:solidFill>
                      </a:rPr>
                      <a:t>Invertible/positive definite </a:t>
                    </a:r>
                    <a14:m>
                      <m:oMath xmlns:m="http://schemas.openxmlformats.org/officeDocument/2006/math">
                        <m:sSup>
                          <m:sSupPr>
                            <m:ctrlPr>
                              <a:rPr lang="en-US" sz="2800" i="1">
                                <a:solidFill>
                                  <a:schemeClr val="bg1"/>
                                </a:solidFill>
                                <a:latin typeface="Cambria Math" panose="02040503050406030204" pitchFamily="18" charset="0"/>
                              </a:rPr>
                            </m:ctrlPr>
                          </m:sSupPr>
                          <m:e>
                            <m:r>
                              <a:rPr lang="en-US" sz="2800" b="1" i="1">
                                <a:solidFill>
                                  <a:schemeClr val="bg1"/>
                                </a:solidFill>
                                <a:latin typeface="Cambria Math" panose="02040503050406030204" pitchFamily="18" charset="0"/>
                              </a:rPr>
                              <m:t>𝑿</m:t>
                            </m:r>
                          </m:e>
                          <m:sup>
                            <m:r>
                              <a:rPr lang="en-US" sz="2800" i="1">
                                <a:solidFill>
                                  <a:schemeClr val="bg1"/>
                                </a:solidFill>
                                <a:latin typeface="Cambria Math" panose="02040503050406030204" pitchFamily="18" charset="0"/>
                              </a:rPr>
                              <m:t>𝑇</m:t>
                            </m:r>
                          </m:sup>
                        </m:sSup>
                        <m:r>
                          <a:rPr lang="en-US" sz="2800" b="1" i="1">
                            <a:solidFill>
                              <a:schemeClr val="bg1"/>
                            </a:solidFill>
                            <a:latin typeface="Cambria Math" panose="02040503050406030204" pitchFamily="18" charset="0"/>
                          </a:rPr>
                          <m:t>𝑿</m:t>
                        </m:r>
                      </m:oMath>
                    </a14:m>
                    <a:r>
                      <a:rPr lang="en-US" sz="2800" dirty="0">
                        <a:solidFill>
                          <a:schemeClr val="bg1"/>
                        </a:solidFill>
                      </a:rPr>
                      <a:t> </a:t>
                    </a:r>
                    <a:endParaRPr lang="en-US" sz="4400" dirty="0">
                      <a:solidFill>
                        <a:schemeClr val="bg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523579" y="1650397"/>
                    <a:ext cx="5883026" cy="657232"/>
                  </a:xfrm>
                  <a:prstGeom prst="rect">
                    <a:avLst/>
                  </a:prstGeom>
                  <a:blipFill rotWithShape="1">
                    <a:blip r:embed="rId5"/>
                  </a:blipFill>
                </p:spPr>
                <p:txBody>
                  <a:bodyPr/>
                  <a:lstStyle/>
                  <a:p>
                    <a:r>
                      <a:rPr lang="en-US" altLang="en-US">
                        <a:noFill/>
                      </a:rPr>
                      <a:t> </a:t>
                    </a:r>
                  </a:p>
                </p:txBody>
              </p:sp>
            </mc:Fallback>
          </mc:AlternateContent>
          <p:sp>
            <p:nvSpPr>
              <p:cNvPr id="16" name="矩形 15"/>
              <p:cNvSpPr/>
              <p:nvPr/>
            </p:nvSpPr>
            <p:spPr>
              <a:xfrm>
                <a:off x="3047597" y="2440225"/>
                <a:ext cx="4333145" cy="579911"/>
              </a:xfrm>
              <a:prstGeom prst="rect">
                <a:avLst/>
              </a:prstGeom>
            </p:spPr>
            <p:txBody>
              <a:bodyPr wrap="square">
                <a:spAutoFit/>
              </a:bodyPr>
              <a:lstStyle/>
              <a:p>
                <a:pPr marL="457200" indent="-457200" algn="just">
                  <a:buFont typeface="Arial" panose="020B0604020202090204" pitchFamily="34" charset="0"/>
                  <a:buChar char="•"/>
                </a:pPr>
                <a:r>
                  <a:rPr lang="en-US" altLang="zh-CN" sz="2400" dirty="0"/>
                  <a:t>Unique solution</a:t>
                </a:r>
              </a:p>
            </p:txBody>
          </p:sp>
        </p:grpSp>
        <mc:AlternateContent xmlns:mc="http://schemas.openxmlformats.org/markup-compatibility/2006" xmlns:a14="http://schemas.microsoft.com/office/drawing/2010/main">
          <mc:Choice Requires="a14">
            <p:sp>
              <p:nvSpPr>
                <p:cNvPr id="11" name="矩形 10"/>
                <p:cNvSpPr/>
                <p:nvPr/>
              </p:nvSpPr>
              <p:spPr>
                <a:xfrm>
                  <a:off x="1759460" y="3650452"/>
                  <a:ext cx="2728118" cy="4700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4440FB"/>
                                </a:solidFill>
                                <a:latin typeface="Cambria Math" panose="02040503050406030204" pitchFamily="18" charset="0"/>
                              </a:rPr>
                            </m:ctrlPr>
                          </m:sSupPr>
                          <m:e>
                            <m:r>
                              <a:rPr lang="en-US" sz="2400" b="0" i="1" smtClean="0">
                                <a:solidFill>
                                  <a:srgbClr val="4440FB"/>
                                </a:solidFill>
                                <a:latin typeface="Cambria Math" panose="02040503050406030204" pitchFamily="18" charset="0"/>
                              </a:rPr>
                              <m:t>𝑤</m:t>
                            </m:r>
                          </m:e>
                          <m:sup>
                            <m:r>
                              <a:rPr lang="en-US" sz="2400" i="1" smtClean="0">
                                <a:solidFill>
                                  <a:srgbClr val="4440FB"/>
                                </a:solidFill>
                                <a:latin typeface="Cambria Math" panose="02040503050406030204" pitchFamily="18" charset="0"/>
                                <a:ea typeface="Cambria Math" panose="02040503050406030204" pitchFamily="18" charset="0"/>
                              </a:rPr>
                              <m:t>∗</m:t>
                            </m:r>
                          </m:sup>
                        </m:sSup>
                        <m:r>
                          <a:rPr lang="en-US" sz="2400" b="1" i="1" smtClean="0">
                            <a:latin typeface="Cambria Math" panose="02040503050406030204" pitchFamily="18" charset="0"/>
                          </a:rPr>
                          <m:t>=</m:t>
                        </m:r>
                        <m:sSup>
                          <m:sSupPr>
                            <m:ctrlPr>
                              <a:rPr lang="en-US" sz="2400" b="1" i="1" smtClean="0">
                                <a:latin typeface="Cambria Math" panose="02040503050406030204" pitchFamily="18" charset="0"/>
                              </a:rPr>
                            </m:ctrlPr>
                          </m:sSupPr>
                          <m:e>
                            <m:r>
                              <a:rPr lang="en-US" sz="2400" b="0" i="1" smtClean="0">
                                <a:latin typeface="Cambria Math" panose="02040503050406030204" pitchFamily="18" charset="0"/>
                              </a:rPr>
                              <m:t>(</m:t>
                            </m:r>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a:solidFill>
                                  <a:srgbClr val="FF0000"/>
                                </a:solidFill>
                                <a:latin typeface="Cambria Math" panose="02040503050406030204" pitchFamily="18" charset="0"/>
                              </a:rPr>
                              <m:t>𝑿</m:t>
                            </m:r>
                            <m:r>
                              <a:rPr lang="en-US" sz="2400" b="1" i="1" smtClean="0">
                                <a:latin typeface="Cambria Math" panose="02040503050406030204" pitchFamily="18" charset="0"/>
                              </a:rPr>
                              <m:t>)</m:t>
                            </m:r>
                          </m:e>
                          <m:sup>
                            <m:r>
                              <a:rPr lang="en-US" sz="2400" b="1" i="1" smtClean="0">
                                <a:latin typeface="Cambria Math" panose="02040503050406030204" pitchFamily="18" charset="0"/>
                              </a:rPr>
                              <m:t>−</m:t>
                            </m:r>
                            <m:r>
                              <a:rPr lang="en-US" sz="2400" b="1" i="1" smtClean="0">
                                <a:latin typeface="Cambria Math" panose="02040503050406030204" pitchFamily="18" charset="0"/>
                              </a:rPr>
                              <m:t>𝟏</m:t>
                            </m:r>
                          </m:sup>
                        </m:sSup>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smtClean="0">
                            <a:solidFill>
                              <a:srgbClr val="7030A0"/>
                            </a:solidFill>
                            <a:latin typeface="Cambria Math" panose="02040503050406030204" pitchFamily="18" charset="0"/>
                          </a:rPr>
                          <m:t>𝒚</m:t>
                        </m:r>
                      </m:oMath>
                    </m:oMathPara>
                  </a14:m>
                  <a:endParaRPr lang="en-US" sz="2400" b="1" dirty="0"/>
                </a:p>
              </p:txBody>
            </p:sp>
          </mc:Choice>
          <mc:Fallback xmlns="">
            <p:sp>
              <p:nvSpPr>
                <p:cNvPr id="11" name="矩形 10"/>
                <p:cNvSpPr>
                  <a:spLocks noRot="1" noChangeAspect="1" noMove="1" noResize="1" noEditPoints="1" noAdjustHandles="1" noChangeArrowheads="1" noChangeShapeType="1" noTextEdit="1"/>
                </p:cNvSpPr>
                <p:nvPr/>
              </p:nvSpPr>
              <p:spPr>
                <a:xfrm>
                  <a:off x="1759460" y="3650452"/>
                  <a:ext cx="2728118" cy="470000"/>
                </a:xfrm>
                <a:prstGeom prst="rect">
                  <a:avLst/>
                </a:prstGeom>
                <a:blipFill rotWithShape="1">
                  <a:blip r:embed="rId6"/>
                </a:blipFill>
              </p:spPr>
              <p:txBody>
                <a:bodyPr/>
                <a:lstStyle/>
                <a:p>
                  <a:r>
                    <a:rPr lang="en-US" altLang="en-US">
                      <a:noFill/>
                    </a:rPr>
                    <a:t> </a:t>
                  </a:r>
                </a:p>
              </p:txBody>
            </p:sp>
          </mc:Fallback>
        </mc:AlternateContent>
      </p:grpSp>
      <p:sp>
        <p:nvSpPr>
          <p:cNvPr id="18" name="矩形: 圆角 17"/>
          <p:cNvSpPr/>
          <p:nvPr/>
        </p:nvSpPr>
        <p:spPr>
          <a:xfrm>
            <a:off x="1346588" y="1039655"/>
            <a:ext cx="9463556" cy="8031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24" name="矩形 23"/>
              <p:cNvSpPr/>
              <p:nvPr/>
            </p:nvSpPr>
            <p:spPr>
              <a:xfrm>
                <a:off x="2228436" y="1222395"/>
                <a:ext cx="8224599" cy="461665"/>
              </a:xfrm>
              <a:prstGeom prst="rect">
                <a:avLst/>
              </a:prstGeom>
            </p:spPr>
            <p:txBody>
              <a:bodyPr wrap="square">
                <a:spAutoFit/>
              </a:bodyPr>
              <a:lstStyle/>
              <a:p>
                <a:r>
                  <a:rPr lang="en-US" altLang="zh-CN" sz="2400" dirty="0">
                    <a:ea typeface="Cambria Math" panose="02040503050406030204" pitchFamily="18" charset="0"/>
                  </a:rPr>
                  <a:t>Task: find </a:t>
                </a:r>
                <a14:m>
                  <m:oMath xmlns:m="http://schemas.openxmlformats.org/officeDocument/2006/math">
                    <m:sSup>
                      <m:sSupPr>
                        <m:ctrlPr>
                          <a:rPr lang="en-US" sz="2400" b="1" i="1" dirty="0">
                            <a:solidFill>
                              <a:srgbClr val="4440FB"/>
                            </a:solidFill>
                            <a:latin typeface="Cambria Math" panose="02040503050406030204" pitchFamily="18" charset="0"/>
                          </a:rPr>
                        </m:ctrlPr>
                      </m:sSupPr>
                      <m:e>
                        <m:r>
                          <a:rPr lang="en-US" sz="2400" b="1" i="1" dirty="0">
                            <a:solidFill>
                              <a:srgbClr val="4440FB"/>
                            </a:solidFill>
                            <a:latin typeface="Cambria Math" panose="02040503050406030204" pitchFamily="18" charset="0"/>
                          </a:rPr>
                          <m:t>𝒘</m:t>
                        </m:r>
                      </m:e>
                      <m:sup>
                        <m:r>
                          <a:rPr lang="en-US" sz="2400" b="1" i="1" dirty="0">
                            <a:solidFill>
                              <a:srgbClr val="4440FB"/>
                            </a:solidFill>
                            <a:latin typeface="Cambria Math" panose="02040503050406030204" pitchFamily="18" charset="0"/>
                            <a:ea typeface="Cambria Math" panose="02040503050406030204" pitchFamily="18" charset="0"/>
                          </a:rPr>
                          <m:t>∗</m:t>
                        </m:r>
                      </m:sup>
                    </m:sSup>
                  </m:oMath>
                </a14:m>
                <a:r>
                  <a:rPr lang="en-US" altLang="zh-CN" sz="2400" dirty="0"/>
                  <a:t> such that</a:t>
                </a:r>
                <a:r>
                  <a:rPr lang="en-US" sz="2400" dirty="0">
                    <a:ea typeface="Cambria Math" panose="02040503050406030204" pitchFamily="18" charset="0"/>
                  </a:rPr>
                  <a:t> </a:t>
                </a:r>
                <a14:m>
                  <m:oMath xmlns:m="http://schemas.openxmlformats.org/officeDocument/2006/math">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sSup>
                          <m:sSupPr>
                            <m:ctrlPr>
                              <a:rPr lang="en-US" sz="2400" b="1" i="1" dirty="0">
                                <a:solidFill>
                                  <a:srgbClr val="4440FB"/>
                                </a:solidFill>
                                <a:latin typeface="Cambria Math" panose="02040503050406030204" pitchFamily="18" charset="0"/>
                              </a:rPr>
                            </m:ctrlPr>
                          </m:sSupPr>
                          <m:e>
                            <m:r>
                              <a:rPr lang="en-US" sz="2400" b="1" i="1" dirty="0">
                                <a:solidFill>
                                  <a:srgbClr val="4440FB"/>
                                </a:solidFill>
                                <a:latin typeface="Cambria Math" panose="02040503050406030204" pitchFamily="18" charset="0"/>
                              </a:rPr>
                              <m:t>𝒘</m:t>
                            </m:r>
                          </m:e>
                          <m:sup>
                            <m:r>
                              <a:rPr lang="en-US" sz="2400" b="1" i="1" dirty="0">
                                <a:solidFill>
                                  <a:srgbClr val="4440FB"/>
                                </a:solidFill>
                                <a:latin typeface="Cambria Math" panose="02040503050406030204" pitchFamily="18" charset="0"/>
                                <a:ea typeface="Cambria Math" panose="02040503050406030204" pitchFamily="18" charset="0"/>
                              </a:rPr>
                              <m:t>∗</m:t>
                            </m:r>
                          </m:sup>
                        </m:sSup>
                      </m:e>
                    </m:d>
                    <m:r>
                      <a:rPr lang="en-US" sz="2400" i="1" dirty="0">
                        <a:solidFill>
                          <a:srgbClr val="4440FB"/>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ea typeface="Cambria Math" panose="02040503050406030204" pitchFamily="18" charset="0"/>
                      </a:rPr>
                      <m:t>2</m:t>
                    </m:r>
                    <m:d>
                      <m:dPr>
                        <m:ctrlPr>
                          <a:rPr lang="en-US" sz="2400" b="1" i="1">
                            <a:latin typeface="Cambria Math" panose="02040503050406030204" pitchFamily="18" charset="0"/>
                          </a:rPr>
                        </m:ctrlPr>
                      </m:dPr>
                      <m:e>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a:solidFill>
                              <a:srgbClr val="FF0000"/>
                            </a:solidFill>
                            <a:latin typeface="Cambria Math" panose="02040503050406030204" pitchFamily="18" charset="0"/>
                          </a:rPr>
                          <m:t>𝑿</m:t>
                        </m:r>
                        <m:r>
                          <a:rPr lang="en-US" sz="2400" b="1" i="1" smtClean="0">
                            <a:solidFill>
                              <a:srgbClr val="4440FB"/>
                            </a:solidFill>
                            <a:latin typeface="Cambria Math" panose="02040503050406030204" pitchFamily="18" charset="0"/>
                          </a:rPr>
                          <m:t>𝒘</m:t>
                        </m:r>
                        <m:r>
                          <a:rPr lang="en-US" sz="2400" b="1" i="1">
                            <a:latin typeface="Cambria Math" panose="02040503050406030204" pitchFamily="18" charset="0"/>
                          </a:rPr>
                          <m:t>−</m:t>
                        </m:r>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i="1">
                                <a:solidFill>
                                  <a:srgbClr val="FF0000"/>
                                </a:solidFill>
                                <a:latin typeface="Cambria Math" panose="02040503050406030204" pitchFamily="18" charset="0"/>
                              </a:rPr>
                              <m:t>𝑇</m:t>
                            </m:r>
                          </m:sup>
                        </m:sSup>
                        <m:r>
                          <a:rPr lang="en-US" sz="2400" b="1" i="1" smtClean="0">
                            <a:solidFill>
                              <a:srgbClr val="7030A0"/>
                            </a:solidFill>
                            <a:latin typeface="Cambria Math" panose="02040503050406030204" pitchFamily="18" charset="0"/>
                          </a:rPr>
                          <m:t>𝒚</m:t>
                        </m:r>
                      </m:e>
                    </m:d>
                    <m:r>
                      <a:rPr lang="en-US" sz="2400" b="1" i="1" smtClean="0">
                        <a:latin typeface="Cambria Math" panose="02040503050406030204" pitchFamily="18" charset="0"/>
                      </a:rPr>
                      <m:t>=</m:t>
                    </m:r>
                    <m:r>
                      <a:rPr lang="en-US" sz="2400" b="1" i="1" smtClean="0">
                        <a:latin typeface="Cambria Math" panose="02040503050406030204" pitchFamily="18" charset="0"/>
                      </a:rPr>
                      <m:t>𝟎</m:t>
                    </m:r>
                  </m:oMath>
                </a14:m>
                <a:endParaRPr lang="en-US" sz="2400" b="1" dirty="0"/>
              </a:p>
            </p:txBody>
          </p:sp>
        </mc:Choice>
        <mc:Fallback xmlns="">
          <p:sp>
            <p:nvSpPr>
              <p:cNvPr id="24" name="矩形 23"/>
              <p:cNvSpPr>
                <a:spLocks noRot="1" noChangeAspect="1" noMove="1" noResize="1" noEditPoints="1" noAdjustHandles="1" noChangeArrowheads="1" noChangeShapeType="1" noTextEdit="1"/>
              </p:cNvSpPr>
              <p:nvPr/>
            </p:nvSpPr>
            <p:spPr>
              <a:xfrm>
                <a:off x="2228436" y="1222395"/>
                <a:ext cx="8224599" cy="461665"/>
              </a:xfrm>
              <a:prstGeom prst="rect">
                <a:avLst/>
              </a:prstGeom>
              <a:blipFill rotWithShape="1">
                <a:blip r:embed="rId7"/>
                <a:stretch>
                  <a:fillRect l="-3" t="-4" r="4" b="-274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468177" y="4359183"/>
                <a:ext cx="2588657" cy="471219"/>
              </a:xfrm>
              <a:prstGeom prst="rect">
                <a:avLst/>
              </a:prstGeom>
            </p:spPr>
            <p:txBody>
              <a:bodyPr wrap="none">
                <a:spAutoFit/>
              </a:bodyPr>
              <a:lstStyle/>
              <a:p>
                <a:r>
                  <a:rPr lang="en-US" sz="2400" dirty="0"/>
                  <a:t>pseudo-inverse </a:t>
                </a:r>
                <a14:m>
                  <m:oMath xmlns:m="http://schemas.openxmlformats.org/officeDocument/2006/math">
                    <m:sSup>
                      <m:sSupPr>
                        <m:ctrlPr>
                          <a:rPr lang="en-US" sz="2400" i="1" smtClean="0">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b="1" i="1" smtClean="0">
                            <a:solidFill>
                              <a:srgbClr val="FF0000"/>
                            </a:solidFill>
                            <a:latin typeface="Cambria Math" panose="02040503050406030204" pitchFamily="18" charset="0"/>
                            <a:ea typeface="Cambria Math" panose="02040503050406030204" pitchFamily="18" charset="0"/>
                          </a:rPr>
                          <m:t>†</m:t>
                        </m:r>
                      </m:sup>
                    </m:sSup>
                  </m:oMath>
                </a14:m>
                <a:r>
                  <a:rPr lang="en-US" sz="2400" dirty="0"/>
                  <a:t> </a:t>
                </a:r>
              </a:p>
            </p:txBody>
          </p:sp>
        </mc:Choice>
        <mc:Fallback xmlns="">
          <p:sp>
            <p:nvSpPr>
              <p:cNvPr id="2" name="矩形 1"/>
              <p:cNvSpPr>
                <a:spLocks noRot="1" noChangeAspect="1" noMove="1" noResize="1" noEditPoints="1" noAdjustHandles="1" noChangeArrowheads="1" noChangeShapeType="1" noTextEdit="1"/>
              </p:cNvSpPr>
              <p:nvPr/>
            </p:nvSpPr>
            <p:spPr>
              <a:xfrm>
                <a:off x="2468177" y="4359183"/>
                <a:ext cx="2588657" cy="471219"/>
              </a:xfrm>
              <a:prstGeom prst="rect">
                <a:avLst/>
              </a:prstGeom>
              <a:blipFill rotWithShape="1">
                <a:blip r:embed="rId8"/>
                <a:stretch>
                  <a:fillRect l="-22" t="-115" r="-8352" b="-548"/>
                </a:stretch>
              </a:blipFill>
            </p:spPr>
            <p:txBody>
              <a:bodyPr/>
              <a:lstStyle/>
              <a:p>
                <a:r>
                  <a:rPr lang="en-US" altLang="en-US">
                    <a:noFill/>
                  </a:rPr>
                  <a:t> </a:t>
                </a:r>
              </a:p>
            </p:txBody>
          </p:sp>
        </mc:Fallback>
      </mc:AlternateContent>
      <p:sp>
        <p:nvSpPr>
          <p:cNvPr id="4" name="左大括号 3"/>
          <p:cNvSpPr/>
          <p:nvPr/>
        </p:nvSpPr>
        <p:spPr>
          <a:xfrm rot="16200000">
            <a:off x="3425879" y="3674859"/>
            <a:ext cx="106858" cy="1008272"/>
          </a:xfrm>
          <a:prstGeom prst="lef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组合 28"/>
          <p:cNvGrpSpPr/>
          <p:nvPr/>
        </p:nvGrpSpPr>
        <p:grpSpPr>
          <a:xfrm>
            <a:off x="1002706" y="4809446"/>
            <a:ext cx="3979873" cy="484049"/>
            <a:chOff x="1002706" y="4809446"/>
            <a:chExt cx="3979873" cy="484049"/>
          </a:xfrm>
        </p:grpSpPr>
        <mc:AlternateContent xmlns:mc="http://schemas.openxmlformats.org/markup-compatibility/2006" xmlns:a14="http://schemas.microsoft.com/office/drawing/2010/main">
          <mc:Choice Requires="a14">
            <p:sp>
              <p:nvSpPr>
                <p:cNvPr id="3" name="矩形 2"/>
                <p:cNvSpPr/>
                <p:nvPr/>
              </p:nvSpPr>
              <p:spPr>
                <a:xfrm>
                  <a:off x="1002706" y="4822276"/>
                  <a:ext cx="2123530" cy="471219"/>
                </a:xfrm>
                <a:prstGeom prst="rect">
                  <a:avLst/>
                </a:prstGeom>
              </p:spPr>
              <p:txBody>
                <a:bodyPr wrap="none">
                  <a:spAutoFit/>
                </a:bodyPr>
                <a:lstStyle/>
                <a:p>
                  <a:r>
                    <a:rPr lang="en-US" altLang="zh-CN" sz="2400" b="1" dirty="0">
                      <a:solidFill>
                        <a:srgbClr val="4440FB"/>
                      </a:solidFill>
                    </a:rPr>
                    <a:t>Note: </a:t>
                  </a:r>
                  <a14:m>
                    <m:oMath xmlns:m="http://schemas.openxmlformats.org/officeDocument/2006/math">
                      <m:sSup>
                        <m:sSupPr>
                          <m:ctrlPr>
                            <a:rPr lang="en-US" altLang="zh-CN" sz="2400" i="1" smtClean="0">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b="1" i="1">
                              <a:solidFill>
                                <a:srgbClr val="FF0000"/>
                              </a:solidFill>
                              <a:latin typeface="Cambria Math" panose="02040503050406030204" pitchFamily="18" charset="0"/>
                              <a:ea typeface="Cambria Math" panose="02040503050406030204" pitchFamily="18" charset="0"/>
                            </a:rPr>
                            <m:t>†</m:t>
                          </m:r>
                        </m:sup>
                      </m:sSup>
                      <m:r>
                        <a:rPr lang="en-US" altLang="zh-CN" sz="2400" b="1" i="1" smtClean="0">
                          <a:solidFill>
                            <a:srgbClr val="FF0000"/>
                          </a:solidFill>
                          <a:latin typeface="Cambria Math" panose="02040503050406030204" pitchFamily="18" charset="0"/>
                          <a:ea typeface="Cambria Math" panose="02040503050406030204" pitchFamily="18" charset="0"/>
                        </a:rPr>
                        <m:t>𝑿</m:t>
                      </m:r>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𝑰</m:t>
                      </m:r>
                    </m:oMath>
                  </a14:m>
                  <a:r>
                    <a:rPr lang="en-US" altLang="zh-CN" sz="2400" dirty="0"/>
                    <a:t> </a:t>
                  </a:r>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1002706" y="4822276"/>
                  <a:ext cx="2123530" cy="471219"/>
                </a:xfrm>
                <a:prstGeom prst="rect">
                  <a:avLst/>
                </a:prstGeom>
                <a:blipFill rotWithShape="1">
                  <a:blip r:embed="rId9"/>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967925" y="4809446"/>
                  <a:ext cx="2014654" cy="471219"/>
                </a:xfrm>
                <a:prstGeom prst="rect">
                  <a:avLst/>
                </a:prstGeom>
              </p:spPr>
              <p:txBody>
                <a:bodyPr wrap="none">
                  <a:spAutoFit/>
                </a:bodyPr>
                <a:lstStyle/>
                <a:p>
                  <a:r>
                    <a:rPr lang="en-US" altLang="zh-CN" sz="2400" b="1" dirty="0"/>
                    <a:t>, </a:t>
                  </a:r>
                  <a:r>
                    <a:rPr lang="en-US" altLang="zh-CN" sz="2400" dirty="0"/>
                    <a:t>but</a:t>
                  </a:r>
                  <a:r>
                    <a:rPr lang="en-US" altLang="zh-CN" sz="2400" b="1" dirty="0">
                      <a:solidFill>
                        <a:srgbClr val="FF0000"/>
                      </a:solidFill>
                    </a:rPr>
                    <a:t> </a:t>
                  </a:r>
                  <a14:m>
                    <m:oMath xmlns:m="http://schemas.openxmlformats.org/officeDocument/2006/math">
                      <m:r>
                        <a:rPr lang="en-US" altLang="zh-CN" sz="2400" b="1" i="1" smtClean="0">
                          <a:solidFill>
                            <a:srgbClr val="FF0000"/>
                          </a:solidFill>
                          <a:latin typeface="Cambria Math" panose="02040503050406030204" pitchFamily="18" charset="0"/>
                        </a:rPr>
                        <m:t>𝑿</m:t>
                      </m:r>
                      <m:sSup>
                        <m:sSupPr>
                          <m:ctrlPr>
                            <a:rPr lang="en-US" altLang="zh-CN" sz="2400" i="1" smtClean="0">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b="1" i="1">
                              <a:solidFill>
                                <a:srgbClr val="FF0000"/>
                              </a:solidFill>
                              <a:latin typeface="Cambria Math" panose="02040503050406030204" pitchFamily="18" charset="0"/>
                              <a:ea typeface="Cambria Math" panose="02040503050406030204" pitchFamily="18" charset="0"/>
                            </a:rPr>
                            <m:t>†</m:t>
                          </m:r>
                        </m:sup>
                      </m:sSup>
                      <m:r>
                        <a:rPr lang="en-US" altLang="zh-CN" sz="2400" b="1" i="1" smtClean="0">
                          <a:solidFill>
                            <a:srgbClr val="FF0000"/>
                          </a:solidFill>
                          <a:latin typeface="Cambria Math" panose="02040503050406030204" pitchFamily="18" charset="0"/>
                          <a:ea typeface="Cambria Math" panose="02040503050406030204" pitchFamily="18" charset="0"/>
                        </a:rPr>
                        <m:t>≠</m:t>
                      </m:r>
                      <m:r>
                        <a:rPr lang="en-US" altLang="zh-CN" sz="2400" b="1" i="1" smtClean="0">
                          <a:solidFill>
                            <a:srgbClr val="FF0000"/>
                          </a:solidFill>
                          <a:latin typeface="Cambria Math" panose="02040503050406030204" pitchFamily="18" charset="0"/>
                          <a:ea typeface="Cambria Math" panose="02040503050406030204" pitchFamily="18" charset="0"/>
                        </a:rPr>
                        <m:t>𝑰</m:t>
                      </m:r>
                    </m:oMath>
                  </a14:m>
                  <a:r>
                    <a:rPr lang="en-US" altLang="zh-CN" sz="2400" dirty="0"/>
                    <a:t> </a:t>
                  </a:r>
                  <a:endParaRPr lang="zh-CN" alt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2967925" y="4809446"/>
                  <a:ext cx="2014654" cy="471219"/>
                </a:xfrm>
                <a:prstGeom prst="rect">
                  <a:avLst/>
                </a:prstGeom>
                <a:blipFill rotWithShape="1">
                  <a:blip r:embed="rId10"/>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26" name="矩形 25"/>
              <p:cNvSpPr/>
              <p:nvPr/>
            </p:nvSpPr>
            <p:spPr>
              <a:xfrm>
                <a:off x="1002706" y="5304503"/>
                <a:ext cx="5235985" cy="471219"/>
              </a:xfrm>
              <a:prstGeom prst="rect">
                <a:avLst/>
              </a:prstGeom>
            </p:spPr>
            <p:txBody>
              <a:bodyPr wrap="none">
                <a:spAutoFit/>
              </a:bodyPr>
              <a:lstStyle/>
              <a:p>
                <a:r>
                  <a:rPr lang="en-US" altLang="zh-CN" sz="2400" dirty="0"/>
                  <a:t>If</a:t>
                </a:r>
                <a:r>
                  <a:rPr lang="en-US" altLang="zh-CN" sz="2400" b="1" dirty="0">
                    <a:solidFill>
                      <a:srgbClr val="4440FB"/>
                    </a:solidFill>
                  </a:rPr>
                  <a:t> </a:t>
                </a:r>
                <a14:m>
                  <m:oMath xmlns:m="http://schemas.openxmlformats.org/officeDocument/2006/math">
                    <m:r>
                      <a:rPr lang="en-US" altLang="zh-CN" sz="2400" b="1" i="1" smtClean="0">
                        <a:solidFill>
                          <a:srgbClr val="FF0000"/>
                        </a:solidFill>
                        <a:latin typeface="Cambria Math" panose="02040503050406030204" pitchFamily="18" charset="0"/>
                        <a:ea typeface="Cambria Math" panose="02040503050406030204" pitchFamily="18" charset="0"/>
                      </a:rPr>
                      <m:t>𝑿</m:t>
                    </m:r>
                  </m:oMath>
                </a14:m>
                <a:r>
                  <a:rPr lang="en-US" altLang="zh-CN" sz="2400" dirty="0"/>
                  <a:t> is square and invertible,</a:t>
                </a:r>
                <a:r>
                  <a:rPr lang="en-US" altLang="zh-CN" sz="2400" dirty="0">
                    <a:solidFill>
                      <a:srgbClr val="FF0000"/>
                    </a:solidFill>
                  </a:rPr>
                  <a:t> </a:t>
                </a:r>
                <a14:m>
                  <m:oMath xmlns:m="http://schemas.openxmlformats.org/officeDocument/2006/math">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b="1" i="1">
                            <a:solidFill>
                              <a:srgbClr val="FF0000"/>
                            </a:solidFill>
                            <a:latin typeface="Cambria Math" panose="02040503050406030204" pitchFamily="18" charset="0"/>
                            <a:ea typeface="Cambria Math" panose="02040503050406030204" pitchFamily="18" charset="0"/>
                          </a:rPr>
                          <m:t>†</m:t>
                        </m:r>
                      </m:sup>
                    </m:sSup>
                    <m:r>
                      <a:rPr lang="en-US" altLang="zh-CN" sz="2400" b="1" i="1" smtClean="0">
                        <a:solidFill>
                          <a:srgbClr val="FF0000"/>
                        </a:solidFill>
                        <a:latin typeface="Cambria Math" panose="02040503050406030204" pitchFamily="18" charset="0"/>
                        <a:ea typeface="Cambria Math" panose="02040503050406030204" pitchFamily="18" charset="0"/>
                      </a:rPr>
                      <m:t>=</m:t>
                    </m:r>
                    <m:sSup>
                      <m:sSupPr>
                        <m:ctrlPr>
                          <a:rPr lang="en-US" altLang="zh-CN" sz="2400" b="1" i="1">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𝑿</m:t>
                        </m:r>
                      </m:e>
                      <m:sup>
                        <m:r>
                          <a:rPr lang="en-US" altLang="zh-CN" sz="2400" b="1" i="1" smtClean="0">
                            <a:solidFill>
                              <a:srgbClr val="FF0000"/>
                            </a:solidFill>
                            <a:latin typeface="Cambria Math" panose="02040503050406030204" pitchFamily="18" charset="0"/>
                          </a:rPr>
                          <m:t>−</m:t>
                        </m:r>
                        <m:r>
                          <a:rPr lang="en-US" altLang="zh-CN" sz="2400" b="1" i="1" smtClean="0">
                            <a:solidFill>
                              <a:srgbClr val="FF0000"/>
                            </a:solidFill>
                            <a:latin typeface="Cambria Math" panose="02040503050406030204" pitchFamily="18" charset="0"/>
                          </a:rPr>
                          <m:t>𝟏</m:t>
                        </m:r>
                      </m:sup>
                    </m:sSup>
                    <m:r>
                      <a:rPr lang="en-US" altLang="zh-CN" sz="2400" b="1" i="1" smtClean="0">
                        <a:solidFill>
                          <a:srgbClr val="FF0000"/>
                        </a:solidFill>
                        <a:latin typeface="Cambria Math" panose="02040503050406030204" pitchFamily="18" charset="0"/>
                        <a:ea typeface="Cambria Math" panose="02040503050406030204" pitchFamily="18" charset="0"/>
                      </a:rPr>
                      <m:t>.</m:t>
                    </m:r>
                  </m:oMath>
                </a14:m>
                <a:endParaRPr lang="zh-CN" altLang="en-US" sz="2400" dirty="0"/>
              </a:p>
            </p:txBody>
          </p:sp>
        </mc:Choice>
        <mc:Fallback xmlns="">
          <p:sp>
            <p:nvSpPr>
              <p:cNvPr id="26" name="矩形 25"/>
              <p:cNvSpPr>
                <a:spLocks noRot="1" noChangeAspect="1" noMove="1" noResize="1" noEditPoints="1" noAdjustHandles="1" noChangeArrowheads="1" noChangeShapeType="1" noTextEdit="1"/>
              </p:cNvSpPr>
              <p:nvPr/>
            </p:nvSpPr>
            <p:spPr>
              <a:xfrm>
                <a:off x="1002706" y="5304503"/>
                <a:ext cx="5235985" cy="471219"/>
              </a:xfrm>
              <a:prstGeom prst="rect">
                <a:avLst/>
              </a:prstGeom>
              <a:blipFill rotWithShape="1">
                <a:blip r:embed="rId11"/>
                <a:stretch>
                  <a:fillRect l="-1" t="-74" r="9" b="-59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6434489" y="4728672"/>
                <a:ext cx="519020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sSup>
                            <m:sSupPr>
                              <m:ctrlPr>
                                <a:rPr lang="en-US" altLang="zh-CN" sz="2400" b="1" i="1" dirty="0">
                                  <a:solidFill>
                                    <a:srgbClr val="4440FB"/>
                                  </a:solidFill>
                                  <a:latin typeface="Cambria Math" panose="02040503050406030204" pitchFamily="18" charset="0"/>
                                </a:rPr>
                              </m:ctrlPr>
                            </m:sSupPr>
                            <m:e>
                              <m:r>
                                <a:rPr lang="en-US" altLang="zh-CN" sz="2400" b="1" i="1" dirty="0">
                                  <a:solidFill>
                                    <a:srgbClr val="4440FB"/>
                                  </a:solidFill>
                                  <a:latin typeface="Cambria Math" panose="02040503050406030204" pitchFamily="18" charset="0"/>
                                </a:rPr>
                                <m:t>𝒘</m:t>
                              </m:r>
                            </m:e>
                            <m:sup>
                              <m:r>
                                <a:rPr lang="en-US" altLang="zh-CN" sz="2400" b="1" i="1" dirty="0">
                                  <a:solidFill>
                                    <a:srgbClr val="4440FB"/>
                                  </a:solidFill>
                                  <a:latin typeface="Cambria Math" panose="02040503050406030204" pitchFamily="18" charset="0"/>
                                  <a:ea typeface="Cambria Math" panose="02040503050406030204" pitchFamily="18" charset="0"/>
                                </a:rPr>
                                <m:t>∗</m:t>
                              </m:r>
                            </m:sup>
                          </m:sSup>
                        </m:e>
                      </m:d>
                      <m:r>
                        <a:rPr lang="en-US" altLang="zh-CN" sz="2400" i="1" dirty="0">
                          <a:solidFill>
                            <a:srgbClr val="4440FB"/>
                          </a:solidFill>
                          <a:latin typeface="Cambria Math" panose="02040503050406030204" pitchFamily="18" charset="0"/>
                        </a:rPr>
                        <m:t>=</m:t>
                      </m:r>
                      <m:r>
                        <a:rPr lang="en-US" altLang="zh-CN" sz="2400" b="1" i="1" dirty="0">
                          <a:latin typeface="Cambria Math" panose="02040503050406030204" pitchFamily="18" charset="0"/>
                          <a:ea typeface="Cambria Math" panose="02040503050406030204" pitchFamily="18" charset="0"/>
                        </a:rPr>
                        <m:t>2</m:t>
                      </m:r>
                      <m:d>
                        <m:dPr>
                          <m:ctrlPr>
                            <a:rPr lang="en-US" altLang="zh-CN" sz="2400" b="1" i="1">
                              <a:latin typeface="Cambria Math" panose="02040503050406030204" pitchFamily="18" charset="0"/>
                            </a:rPr>
                          </m:ctrlPr>
                        </m:dPr>
                        <m:e>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i="1">
                                  <a:solidFill>
                                    <a:srgbClr val="FF0000"/>
                                  </a:solidFill>
                                  <a:latin typeface="Cambria Math" panose="02040503050406030204" pitchFamily="18" charset="0"/>
                                </a:rPr>
                                <m:t>𝑇</m:t>
                              </m:r>
                            </m:sup>
                          </m:sSup>
                          <m:r>
                            <a:rPr lang="en-US" altLang="zh-CN" sz="2400" b="1" i="1">
                              <a:solidFill>
                                <a:srgbClr val="FF0000"/>
                              </a:solidFill>
                              <a:latin typeface="Cambria Math" panose="02040503050406030204" pitchFamily="18" charset="0"/>
                            </a:rPr>
                            <m:t>𝑿</m:t>
                          </m:r>
                          <m:r>
                            <a:rPr lang="en-US" altLang="zh-CN" sz="2400" b="1" i="1">
                              <a:solidFill>
                                <a:srgbClr val="4440FB"/>
                              </a:solidFill>
                              <a:latin typeface="Cambria Math" panose="02040503050406030204" pitchFamily="18" charset="0"/>
                            </a:rPr>
                            <m:t>𝒘</m:t>
                          </m:r>
                          <m:r>
                            <a:rPr lang="en-US" altLang="zh-CN" sz="2400" b="1" i="1" smtClean="0">
                              <a:solidFill>
                                <a:srgbClr val="4440FB"/>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𝜆</m:t>
                          </m:r>
                          <m:r>
                            <a:rPr lang="en-US" altLang="zh-CN" sz="2400" b="1" i="1" smtClean="0">
                              <a:solidFill>
                                <a:srgbClr val="4440FB"/>
                              </a:solidFill>
                              <a:latin typeface="Cambria Math" panose="02040503050406030204" pitchFamily="18" charset="0"/>
                            </a:rPr>
                            <m:t>𝒘</m:t>
                          </m:r>
                          <m:r>
                            <a:rPr lang="en-US" altLang="zh-CN" sz="2400" b="1" i="1">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i="1">
                                  <a:solidFill>
                                    <a:srgbClr val="FF0000"/>
                                  </a:solidFill>
                                  <a:latin typeface="Cambria Math" panose="02040503050406030204" pitchFamily="18" charset="0"/>
                                </a:rPr>
                                <m:t>𝑇</m:t>
                              </m:r>
                            </m:sup>
                          </m:sSup>
                          <m:r>
                            <a:rPr lang="en-US" altLang="zh-CN" sz="2400" b="1" i="1">
                              <a:solidFill>
                                <a:srgbClr val="7030A0"/>
                              </a:solidFill>
                              <a:latin typeface="Cambria Math" panose="02040503050406030204" pitchFamily="18" charset="0"/>
                            </a:rPr>
                            <m:t>𝒚</m:t>
                          </m:r>
                        </m:e>
                      </m:d>
                      <m:r>
                        <a:rPr lang="en-US" altLang="zh-CN" sz="2400" b="1" i="1" smtClean="0">
                          <a:solidFill>
                            <a:srgbClr val="7030A0"/>
                          </a:solidFill>
                          <a:latin typeface="Cambria Math" panose="02040503050406030204" pitchFamily="18" charset="0"/>
                        </a:rPr>
                        <m:t>=</m:t>
                      </m:r>
                      <m:r>
                        <a:rPr lang="en-US" altLang="zh-CN" sz="2400" b="1" i="1" smtClean="0">
                          <a:solidFill>
                            <a:srgbClr val="7030A0"/>
                          </a:solidFill>
                          <a:latin typeface="Cambria Math" panose="02040503050406030204" pitchFamily="18" charset="0"/>
                        </a:rPr>
                        <m:t>𝟎</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6434489" y="4728672"/>
                <a:ext cx="5190203" cy="461665"/>
              </a:xfrm>
              <a:prstGeom prst="rect">
                <a:avLst/>
              </a:prstGeom>
              <a:blipFill rotWithShape="1">
                <a:blip r:embed="rId12"/>
                <a:stretch>
                  <a:fillRect l="-1" t="-100" r="7" b="-264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262635" y="5246833"/>
                <a:ext cx="294946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400" b="0" i="1" smtClean="0">
                              <a:solidFill>
                                <a:schemeClr val="tx1"/>
                              </a:solidFill>
                              <a:latin typeface="Cambria Math" panose="02040503050406030204" pitchFamily="18" charset="0"/>
                            </a:rPr>
                          </m:ctrlPr>
                        </m:dPr>
                        <m:e>
                          <m:sSup>
                            <m:sSupPr>
                              <m:ctrlPr>
                                <a:rPr lang="en-US" altLang="zh-CN" sz="2400" i="1" smtClean="0">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i="1">
                                  <a:solidFill>
                                    <a:srgbClr val="FF0000"/>
                                  </a:solidFill>
                                  <a:latin typeface="Cambria Math" panose="02040503050406030204" pitchFamily="18" charset="0"/>
                                </a:rPr>
                                <m:t>𝑇</m:t>
                              </m:r>
                            </m:sup>
                          </m:sSup>
                          <m:r>
                            <a:rPr lang="en-US" altLang="zh-CN" sz="2400" b="1" i="1">
                              <a:solidFill>
                                <a:srgbClr val="FF0000"/>
                              </a:solidFill>
                              <a:latin typeface="Cambria Math" panose="02040503050406030204" pitchFamily="18" charset="0"/>
                            </a:rPr>
                            <m:t>𝑿</m:t>
                          </m:r>
                          <m:r>
                            <a:rPr lang="en-US" altLang="zh-CN" sz="2400" b="1" i="1">
                              <a:solidFill>
                                <a:srgbClr val="4440FB"/>
                              </a:solidFill>
                              <a:latin typeface="Cambria Math" panose="02040503050406030204" pitchFamily="18" charset="0"/>
                            </a:rPr>
                            <m:t>+</m:t>
                          </m:r>
                          <m:r>
                            <a:rPr lang="en-US" altLang="zh-CN" sz="2400" i="1">
                              <a:latin typeface="Cambria Math" panose="02040503050406030204" pitchFamily="18" charset="0"/>
                            </a:rPr>
                            <m:t>𝜆</m:t>
                          </m:r>
                          <m:r>
                            <a:rPr lang="en-US" altLang="zh-CN" sz="2400" b="1" i="1" smtClean="0">
                              <a:latin typeface="Cambria Math" panose="02040503050406030204" pitchFamily="18" charset="0"/>
                            </a:rPr>
                            <m:t>𝑰</m:t>
                          </m:r>
                        </m:e>
                      </m:d>
                      <m:r>
                        <a:rPr lang="en-US" altLang="zh-CN" sz="2400" b="1" i="1">
                          <a:solidFill>
                            <a:srgbClr val="4440FB"/>
                          </a:solidFill>
                          <a:latin typeface="Cambria Math" panose="02040503050406030204" pitchFamily="18" charset="0"/>
                        </a:rPr>
                        <m:t>𝒘</m:t>
                      </m:r>
                      <m:r>
                        <a:rPr lang="en-US" altLang="zh-CN" sz="2400" b="1" i="1" smtClean="0">
                          <a:solidFill>
                            <a:srgbClr val="4440FB"/>
                          </a:solidFill>
                          <a:latin typeface="Cambria Math" panose="02040503050406030204" pitchFamily="18" charset="0"/>
                        </a:rPr>
                        <m:t>=</m:t>
                      </m:r>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i="1">
                              <a:solidFill>
                                <a:srgbClr val="FF0000"/>
                              </a:solidFill>
                              <a:latin typeface="Cambria Math" panose="02040503050406030204" pitchFamily="18" charset="0"/>
                            </a:rPr>
                            <m:t>𝑇</m:t>
                          </m:r>
                        </m:sup>
                      </m:sSup>
                      <m:r>
                        <a:rPr lang="en-US" altLang="zh-CN" sz="2400" b="1" i="1">
                          <a:solidFill>
                            <a:srgbClr val="7030A0"/>
                          </a:solidFill>
                          <a:latin typeface="Cambria Math" panose="02040503050406030204" pitchFamily="18" charset="0"/>
                        </a:rPr>
                        <m:t>𝒚</m:t>
                      </m:r>
                    </m:oMath>
                  </m:oMathPara>
                </a14:m>
                <a:endParaRPr lang="zh-CN" alt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7262635" y="5246833"/>
                <a:ext cx="2949461" cy="461665"/>
              </a:xfrm>
              <a:prstGeom prst="rect">
                <a:avLst/>
              </a:prstGeom>
              <a:blipFill rotWithShape="1">
                <a:blip r:embed="rId13"/>
                <a:stretch>
                  <a:fillRect l="-5" t="-100" r="1" b="-2646"/>
                </a:stretch>
              </a:blipFill>
            </p:spPr>
            <p:txBody>
              <a:bodyPr/>
              <a:lstStyle/>
              <a:p>
                <a:r>
                  <a:rPr lang="en-US" altLang="en-US">
                    <a:noFill/>
                  </a:rPr>
                  <a:t> </a:t>
                </a:r>
              </a:p>
            </p:txBody>
          </p:sp>
        </mc:Fallback>
      </mc:AlternateContent>
      <p:sp>
        <p:nvSpPr>
          <p:cNvPr id="7" name="矩形 6"/>
          <p:cNvSpPr/>
          <p:nvPr/>
        </p:nvSpPr>
        <p:spPr>
          <a:xfrm>
            <a:off x="7444789" y="5768487"/>
            <a:ext cx="1518236" cy="461665"/>
          </a:xfrm>
          <a:prstGeom prst="rect">
            <a:avLst/>
          </a:prstGeom>
        </p:spPr>
        <p:txBody>
          <a:bodyPr wrap="none">
            <a:spAutoFit/>
          </a:bodyPr>
          <a:lstStyle/>
          <a:p>
            <a:pPr algn="ctr"/>
            <a:r>
              <a:rPr lang="en-US" altLang="zh-CN" sz="2400" dirty="0"/>
              <a:t>Invertible?</a:t>
            </a:r>
          </a:p>
        </p:txBody>
      </p:sp>
      <p:cxnSp>
        <p:nvCxnSpPr>
          <p:cNvPr id="9" name="直接连接符 8"/>
          <p:cNvCxnSpPr/>
          <p:nvPr/>
        </p:nvCxnSpPr>
        <p:spPr>
          <a:xfrm>
            <a:off x="7397164" y="5737073"/>
            <a:ext cx="1518236"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6434489" y="3813013"/>
            <a:ext cx="5258641" cy="877222"/>
            <a:chOff x="6434489" y="3632038"/>
            <a:chExt cx="5258641" cy="877222"/>
          </a:xfrm>
        </p:grpSpPr>
        <mc:AlternateContent xmlns:mc="http://schemas.openxmlformats.org/markup-compatibility/2006" xmlns:a14="http://schemas.microsoft.com/office/drawing/2010/main">
          <mc:Choice Requires="a14">
            <p:sp>
              <p:nvSpPr>
                <p:cNvPr id="27" name="矩形 26"/>
                <p:cNvSpPr/>
                <p:nvPr/>
              </p:nvSpPr>
              <p:spPr>
                <a:xfrm>
                  <a:off x="6434489" y="3973729"/>
                  <a:ext cx="5258641" cy="535531"/>
                </a:xfrm>
                <a:prstGeom prst="rect">
                  <a:avLst/>
                </a:prstGeom>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min</m:t>
                            </m:r>
                          </m:fName>
                          <m:e>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solidFill>
                                      <a:srgbClr val="4440FB"/>
                                    </a:solidFill>
                                    <a:latin typeface="Cambria Math" panose="02040503050406030204" pitchFamily="18" charset="0"/>
                                  </a:rPr>
                                  <m:t>𝒘</m:t>
                                </m:r>
                              </m:e>
                            </m:d>
                          </m:e>
                        </m:func>
                        <m:r>
                          <a:rPr lang="es-ES" sz="2400" i="1" dirty="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min</m:t>
                            </m:r>
                          </m:fName>
                          <m:e>
                            <m:sSup>
                              <m:sSupPr>
                                <m:ctrlPr>
                                  <a:rPr lang="en-US" sz="2400" i="1" smtClean="0">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e>
                                </m:d>
                              </m:e>
                              <m:sup>
                                <m:r>
                                  <a:rPr lang="en-US" sz="2400" i="1">
                                    <a:latin typeface="Cambria Math" panose="02040503050406030204" pitchFamily="18" charset="0"/>
                                  </a:rPr>
                                  <m:t>2</m:t>
                                </m:r>
                              </m:sup>
                            </m:sSup>
                            <m:r>
                              <a:rPr lang="en-US" sz="2400" b="0" i="1" smtClean="0">
                                <a:latin typeface="Cambria Math" panose="02040503050406030204" pitchFamily="18" charset="0"/>
                              </a:rPr>
                              <m:t>+</m:t>
                            </m:r>
                            <m:r>
                              <a:rPr lang="en-US" altLang="zh-CN" sz="2400" i="1">
                                <a:latin typeface="Cambria Math" panose="02040503050406030204" pitchFamily="18" charset="0"/>
                              </a:rPr>
                              <m:t>𝜆</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i="1" smtClean="0">
                                        <a:solidFill>
                                          <a:srgbClr val="4440FB"/>
                                        </a:solidFill>
                                        <a:latin typeface="Cambria Math" panose="02040503050406030204" pitchFamily="18" charset="0"/>
                                      </a:rPr>
                                      <m:t>𝒘</m:t>
                                    </m:r>
                                  </m:e>
                                </m:d>
                              </m:e>
                              <m:sup>
                                <m:r>
                                  <a:rPr lang="en-US" altLang="zh-CN" sz="2400" i="1">
                                    <a:latin typeface="Cambria Math" panose="02040503050406030204" pitchFamily="18" charset="0"/>
                                  </a:rPr>
                                  <m:t>2</m:t>
                                </m:r>
                              </m:sup>
                            </m:sSup>
                          </m:e>
                        </m:func>
                      </m:oMath>
                    </m:oMathPara>
                  </a14:m>
                  <a:endParaRPr lang="en-US" sz="2400" dirty="0"/>
                </a:p>
              </p:txBody>
            </p:sp>
          </mc:Choice>
          <mc:Fallback xmlns="">
            <p:sp>
              <p:nvSpPr>
                <p:cNvPr id="27" name="矩形 26"/>
                <p:cNvSpPr>
                  <a:spLocks noRot="1" noChangeAspect="1" noMove="1" noResize="1" noEditPoints="1" noAdjustHandles="1" noChangeArrowheads="1" noChangeShapeType="1" noTextEdit="1"/>
                </p:cNvSpPr>
                <p:nvPr/>
              </p:nvSpPr>
              <p:spPr>
                <a:xfrm>
                  <a:off x="6434489" y="3973729"/>
                  <a:ext cx="5258641" cy="535531"/>
                </a:xfrm>
                <a:prstGeom prst="rect">
                  <a:avLst/>
                </a:prstGeom>
                <a:blipFill rotWithShape="1">
                  <a:blip r:embed="rId14"/>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290974" y="3632038"/>
                  <a:ext cx="857286"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000" i="1" smtClean="0">
                            <a:solidFill>
                              <a:srgbClr val="FF0000"/>
                            </a:solidFill>
                            <a:latin typeface="Cambria Math" panose="02040503050406030204" pitchFamily="18" charset="0"/>
                          </a:rPr>
                          <m:t>𝜆</m:t>
                        </m:r>
                        <m:r>
                          <a:rPr lang="en-US" altLang="zh-CN" sz="2000" b="0" i="1" smtClean="0">
                            <a:solidFill>
                              <a:srgbClr val="FF0000"/>
                            </a:solidFill>
                            <a:latin typeface="Cambria Math" panose="02040503050406030204" pitchFamily="18" charset="0"/>
                          </a:rPr>
                          <m:t>&gt;0</m:t>
                        </m:r>
                      </m:oMath>
                    </m:oMathPara>
                  </a14:m>
                  <a:endParaRPr lang="zh-CN" altLang="en-US" sz="20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0290974" y="3632038"/>
                  <a:ext cx="857286" cy="400110"/>
                </a:xfrm>
                <a:prstGeom prst="rect">
                  <a:avLst/>
                </a:prstGeom>
                <a:blipFill rotWithShape="1">
                  <a:blip r:embed="rId15"/>
                </a:blipFill>
              </p:spPr>
              <p:txBody>
                <a:bodyPr/>
                <a:lstStyle/>
                <a:p>
                  <a:r>
                    <a:rPr lang="en-US"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barn(inVertical)">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barn(inVertical)">
                                      <p:cBhvr>
                                        <p:cTn id="39" dur="500"/>
                                        <p:tgtEl>
                                          <p:spTgt spid="6"/>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barn(inVertical)">
                                      <p:cBhvr>
                                        <p:cTn id="44" dur="500"/>
                                        <p:tgtEl>
                                          <p:spTgt spid="28"/>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anim calcmode="lin" valueType="num">
                                      <p:cBhvr additive="base">
                                        <p:cTn id="49" dur="500" fill="hold"/>
                                        <p:tgtEl>
                                          <p:spTgt spid="7"/>
                                        </p:tgtEl>
                                        <p:attrNameLst>
                                          <p:attrName>ppt_x</p:attrName>
                                        </p:attrNameLst>
                                      </p:cBhvr>
                                      <p:tavLst>
                                        <p:tav tm="0">
                                          <p:val>
                                            <p:strVal val="#ppt_x"/>
                                          </p:val>
                                        </p:tav>
                                        <p:tav tm="100000">
                                          <p:val>
                                            <p:strVal val="#ppt_x"/>
                                          </p:val>
                                        </p:tav>
                                      </p:tavLst>
                                    </p:anim>
                                    <p:anim calcmode="lin" valueType="num">
                                      <p:cBhvr additive="base">
                                        <p:cTn id="50" dur="500" fill="hold"/>
                                        <p:tgtEl>
                                          <p:spTgt spid="7"/>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additive="base">
                                        <p:cTn id="53" dur="500" fill="hold"/>
                                        <p:tgtEl>
                                          <p:spTgt spid="9"/>
                                        </p:tgtEl>
                                        <p:attrNameLst>
                                          <p:attrName>ppt_x</p:attrName>
                                        </p:attrNameLst>
                                      </p:cBhvr>
                                      <p:tavLst>
                                        <p:tav tm="0">
                                          <p:val>
                                            <p:strVal val="#ppt_x"/>
                                          </p:val>
                                        </p:tav>
                                        <p:tav tm="100000">
                                          <p:val>
                                            <p:strVal val="#ppt_x"/>
                                          </p:val>
                                        </p:tav>
                                      </p:tavLst>
                                    </p:anim>
                                    <p:anim calcmode="lin" valueType="num">
                                      <p:cBhvr additive="base">
                                        <p:cTn id="5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26" grpId="0"/>
      <p:bldP spid="6" grpId="0"/>
      <p:bldP spid="28"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圆角 29"/>
          <p:cNvSpPr/>
          <p:nvPr/>
        </p:nvSpPr>
        <p:spPr>
          <a:xfrm>
            <a:off x="591113" y="1114099"/>
            <a:ext cx="10954473" cy="4466892"/>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5" name="文本框 4"/>
          <p:cNvSpPr txBox="1"/>
          <p:nvPr/>
        </p:nvSpPr>
        <p:spPr>
          <a:xfrm>
            <a:off x="591113" y="245239"/>
            <a:ext cx="6166432" cy="707886"/>
          </a:xfrm>
          <a:prstGeom prst="rect">
            <a:avLst/>
          </a:prstGeom>
          <a:noFill/>
        </p:spPr>
        <p:txBody>
          <a:bodyPr wrap="none" rtlCol="0">
            <a:spAutoFit/>
          </a:bodyPr>
          <a:lstStyle/>
          <a:p>
            <a:r>
              <a:rPr lang="en-US" altLang="zh-CN" sz="4000" b="1" dirty="0"/>
              <a:t>Linear Regression Algorithm</a:t>
            </a:r>
            <a:endParaRPr lang="zh-CN" altLang="en-US" sz="4000" b="1" dirty="0"/>
          </a:p>
        </p:txBody>
      </p:sp>
      <mc:AlternateContent xmlns:mc="http://schemas.openxmlformats.org/markup-compatibility/2006" xmlns:a14="http://schemas.microsoft.com/office/drawing/2010/main">
        <mc:Choice Requires="a14">
          <p:sp>
            <p:nvSpPr>
              <p:cNvPr id="24" name="矩形 23"/>
              <p:cNvSpPr/>
              <p:nvPr/>
            </p:nvSpPr>
            <p:spPr>
              <a:xfrm>
                <a:off x="830560" y="1243415"/>
                <a:ext cx="8224599" cy="461665"/>
              </a:xfrm>
              <a:prstGeom prst="rect">
                <a:avLst/>
              </a:prstGeom>
            </p:spPr>
            <p:txBody>
              <a:bodyPr wrap="square">
                <a:spAutoFit/>
              </a:bodyPr>
              <a:lstStyle/>
              <a:p>
                <a:r>
                  <a:rPr lang="en-US" altLang="zh-CN" sz="2400" b="1" dirty="0">
                    <a:ea typeface="Cambria Math" panose="02040503050406030204" pitchFamily="18" charset="0"/>
                  </a:rPr>
                  <a:t>1. From </a:t>
                </a:r>
                <a14:m>
                  <m:oMath xmlns:m="http://schemas.openxmlformats.org/officeDocument/2006/math">
                    <m:r>
                      <a:rPr lang="en-US" sz="2400" b="1" i="1" smtClean="0">
                        <a:solidFill>
                          <a:schemeClr val="tx1"/>
                        </a:solidFill>
                        <a:latin typeface="Cambria Math" panose="02040503050406030204" pitchFamily="18" charset="0"/>
                        <a:ea typeface="Cambria Math" panose="02040503050406030204" pitchFamily="18" charset="0"/>
                      </a:rPr>
                      <m:t>𝓓</m:t>
                    </m:r>
                  </m:oMath>
                </a14:m>
                <a:r>
                  <a:rPr lang="en-US" altLang="zh-CN" sz="2400" b="1" dirty="0">
                    <a:ea typeface="Cambria Math" panose="02040503050406030204" pitchFamily="18" charset="0"/>
                  </a:rPr>
                  <a:t>, construct input matrix</a:t>
                </a:r>
                <a:r>
                  <a:rPr lang="en-US" sz="2400" b="1" dirty="0">
                    <a:solidFill>
                      <a:srgbClr val="FF0000"/>
                    </a:solidFill>
                  </a:rPr>
                  <a:t> </a:t>
                </a:r>
                <a14:m>
                  <m:oMath xmlns:m="http://schemas.openxmlformats.org/officeDocument/2006/math">
                    <m:r>
                      <a:rPr lang="en-US" sz="2400" b="1" i="1">
                        <a:solidFill>
                          <a:srgbClr val="FF0000"/>
                        </a:solidFill>
                        <a:latin typeface="Cambria Math" panose="02040503050406030204" pitchFamily="18" charset="0"/>
                      </a:rPr>
                      <m:t>𝑿</m:t>
                    </m:r>
                  </m:oMath>
                </a14:m>
                <a:r>
                  <a:rPr lang="en-US" altLang="zh-CN" sz="2400" b="1" dirty="0">
                    <a:ea typeface="Cambria Math" panose="02040503050406030204" pitchFamily="18" charset="0"/>
                  </a:rPr>
                  <a:t> and output vector </a:t>
                </a:r>
                <a14:m>
                  <m:oMath xmlns:m="http://schemas.openxmlformats.org/officeDocument/2006/math">
                    <m:r>
                      <a:rPr lang="en-US" sz="2400" b="1" i="1">
                        <a:solidFill>
                          <a:srgbClr val="7030A0"/>
                        </a:solidFill>
                        <a:latin typeface="Cambria Math" panose="02040503050406030204" pitchFamily="18" charset="0"/>
                      </a:rPr>
                      <m:t>𝒚</m:t>
                    </m:r>
                  </m:oMath>
                </a14:m>
                <a:r>
                  <a:rPr lang="en-US" altLang="zh-CN" sz="2400" b="1" dirty="0">
                    <a:ea typeface="Cambria Math" panose="02040503050406030204" pitchFamily="18" charset="0"/>
                  </a:rPr>
                  <a:t> by</a:t>
                </a:r>
                <a:endParaRPr lang="en-US" sz="2400" b="1" dirty="0"/>
              </a:p>
            </p:txBody>
          </p:sp>
        </mc:Choice>
        <mc:Fallback xmlns="">
          <p:sp>
            <p:nvSpPr>
              <p:cNvPr id="24" name="矩形 23"/>
              <p:cNvSpPr>
                <a:spLocks noRot="1" noChangeAspect="1" noMove="1" noResize="1" noEditPoints="1" noAdjustHandles="1" noChangeArrowheads="1" noChangeShapeType="1" noTextEdit="1"/>
              </p:cNvSpPr>
              <p:nvPr/>
            </p:nvSpPr>
            <p:spPr>
              <a:xfrm>
                <a:off x="830560" y="1243415"/>
                <a:ext cx="8224599" cy="461665"/>
              </a:xfrm>
              <a:prstGeom prst="rect">
                <a:avLst/>
              </a:prstGeom>
              <a:blipFill rotWithShape="1">
                <a:blip r:embed="rId3"/>
                <a:stretch>
                  <a:fillRect l="-7" t="-18" r="1" b="-8195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301765" y="1866800"/>
                <a:ext cx="8103475" cy="1501886"/>
              </a:xfrm>
              <a:prstGeom prst="rect">
                <a:avLst/>
              </a:prstGeom>
            </p:spPr>
            <p:txBody>
              <a:bodyPr wrap="square">
                <a:spAutoFit/>
              </a:bodyPr>
              <a:lstStyle/>
              <a:p>
                <a14:m>
                  <m:oMath xmlns:m="http://schemas.openxmlformats.org/officeDocument/2006/math">
                    <m:r>
                      <a:rPr lang="en-US" sz="2400" b="1" i="1" smtClean="0">
                        <a:solidFill>
                          <a:srgbClr val="FF0000"/>
                        </a:solidFill>
                        <a:latin typeface="Cambria Math" panose="02040503050406030204" pitchFamily="18" charset="0"/>
                      </a:rPr>
                      <m:t>𝑿</m:t>
                    </m:r>
                    <m:r>
                      <a:rPr lang="en-US" sz="2400" i="1">
                        <a:latin typeface="Cambria Math" panose="02040503050406030204" pitchFamily="18" charset="0"/>
                      </a:rPr>
                      <m:t>=</m:t>
                    </m:r>
                    <m:d>
                      <m:dPr>
                        <m:ctrlPr>
                          <a:rPr lang="en-US" sz="2400" i="1">
                            <a:latin typeface="Cambria Math" panose="02040503050406030204" pitchFamily="18" charset="0"/>
                          </a:rPr>
                        </m:ctrlPr>
                      </m:dPr>
                      <m:e>
                        <m:eqArr>
                          <m:eqArrPr>
                            <m:ctrlPr>
                              <a:rPr lang="en-US" sz="2400" i="1">
                                <a:solidFill>
                                  <a:srgbClr val="FF0000"/>
                                </a:solidFill>
                                <a:latin typeface="Cambria Math" panose="02040503050406030204" pitchFamily="18" charset="0"/>
                              </a:rPr>
                            </m:ctrlPr>
                          </m:eqArrPr>
                          <m:e>
                            <m:r>
                              <a:rPr lang="en-US" sz="2400" i="1">
                                <a:solidFill>
                                  <a:srgbClr val="FF0000"/>
                                </a:solidFill>
                                <a:latin typeface="Cambria Math" panose="02040503050406030204" pitchFamily="18" charset="0"/>
                              </a:rPr>
                              <m:t>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11</m:t>
                                </m:r>
                              </m:sub>
                            </m:sSub>
                            <m:r>
                              <a:rPr lang="en-US" sz="2400" i="1">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12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 </m:t>
                                </m:r>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𝑑</m:t>
                                </m:r>
                              </m:sub>
                            </m:sSub>
                          </m:e>
                          <m:e>
                            <m:r>
                              <a:rPr lang="en-US" sz="2400" i="1">
                                <a:solidFill>
                                  <a:srgbClr val="FF0000"/>
                                </a:solidFill>
                                <a:latin typeface="Cambria Math" panose="02040503050406030204" pitchFamily="18" charset="0"/>
                              </a:rPr>
                              <m:t>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21</m:t>
                                </m:r>
                              </m:sub>
                            </m:sSub>
                            <m:r>
                              <a:rPr lang="en-US" sz="2400" i="1">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22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 </m:t>
                                </m:r>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𝑑</m:t>
                                </m:r>
                              </m:sub>
                            </m:sSub>
                          </m:e>
                          <m:e>
                            <m:r>
                              <a:rPr lang="en-US" sz="2400" i="1">
                                <a:solidFill>
                                  <a:srgbClr val="FF0000"/>
                                </a:solidFill>
                                <a:latin typeface="Cambria Math" panose="02040503050406030204" pitchFamily="18" charset="0"/>
                              </a:rPr>
                              <m:t> ⋮ </m:t>
                            </m:r>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  ⋮</m:t>
                            </m:r>
                            <m:r>
                              <a:rPr lang="en-US" sz="240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 </m:t>
                            </m:r>
                            <m:r>
                              <a:rPr lang="en-US" sz="2400" i="1" smtClean="0">
                                <a:solidFill>
                                  <a:srgbClr val="FF0000"/>
                                </a:solidFill>
                                <a:latin typeface="Cambria Math" panose="02040503050406030204" pitchFamily="18" charset="0"/>
                              </a:rPr>
                              <m:t>     </m:t>
                            </m:r>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      ⋮  </m:t>
                            </m:r>
                          </m:e>
                          <m:e>
                            <m:r>
                              <a:rPr lang="en-US" sz="2400" i="1">
                                <a:solidFill>
                                  <a:srgbClr val="FF0000"/>
                                </a:solidFill>
                                <a:latin typeface="Cambria Math" panose="02040503050406030204" pitchFamily="18" charset="0"/>
                              </a:rPr>
                              <m:t>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𝑚</m:t>
                                </m:r>
                                <m:r>
                                  <a:rPr lang="en-US" sz="2400" i="1">
                                    <a:solidFill>
                                      <a:srgbClr val="FF0000"/>
                                    </a:solidFill>
                                    <a:latin typeface="Cambria Math" panose="02040503050406030204" pitchFamily="18" charset="0"/>
                                  </a:rPr>
                                  <m:t>1</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𝑚</m:t>
                                </m:r>
                                <m:r>
                                  <a:rPr lang="en-US" sz="2400" i="1">
                                    <a:solidFill>
                                      <a:srgbClr val="FF0000"/>
                                    </a:solidFill>
                                    <a:latin typeface="Cambria Math" panose="02040503050406030204" pitchFamily="18" charset="0"/>
                                  </a:rPr>
                                  <m:t>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𝑚𝑑</m:t>
                                </m:r>
                              </m:sub>
                            </m:sSub>
                          </m:e>
                        </m:eqArr>
                      </m:e>
                    </m:d>
                  </m:oMath>
                </a14:m>
                <a:r>
                  <a:rPr lang="en-US" altLang="zh-CN" sz="2400" b="1" dirty="0">
                    <a:ea typeface="Cambria Math" panose="02040503050406030204" pitchFamily="18" charset="0"/>
                  </a:rPr>
                  <a:t> </a:t>
                </a:r>
                <a14:m>
                  <m:oMath xmlns:m="http://schemas.openxmlformats.org/officeDocument/2006/math">
                    <m:r>
                      <a:rPr lang="en-US" altLang="zh-CN" sz="2400" b="1" i="1" dirty="0">
                        <a:latin typeface="Cambria Math" panose="02040503050406030204" pitchFamily="18" charset="0"/>
                        <a:ea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ℝ</m:t>
                        </m:r>
                      </m:e>
                      <m:sup>
                        <m:r>
                          <a:rPr lang="en-US" altLang="zh-CN" sz="2400" i="1" dirty="0">
                            <a:latin typeface="Cambria Math" panose="02040503050406030204" pitchFamily="18" charset="0"/>
                            <a:ea typeface="Cambria Math" panose="02040503050406030204" pitchFamily="18" charset="0"/>
                          </a:rPr>
                          <m:t>𝑚</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𝑑</m:t>
                        </m:r>
                        <m:r>
                          <a:rPr lang="en-US" altLang="zh-CN" sz="2400" i="1" dirty="0">
                            <a:latin typeface="Cambria Math" panose="02040503050406030204" pitchFamily="18" charset="0"/>
                            <a:ea typeface="Cambria Math" panose="02040503050406030204" pitchFamily="18" charset="0"/>
                          </a:rPr>
                          <m:t>+1) </m:t>
                        </m:r>
                      </m:sup>
                    </m:sSup>
                  </m:oMath>
                </a14:m>
                <a:r>
                  <a:rPr lang="en-US" sz="2400" dirty="0"/>
                  <a:t>,</a:t>
                </a:r>
                <a:r>
                  <a:rPr lang="en-US" sz="2400" b="1" dirty="0"/>
                  <a:t> </a:t>
                </a:r>
                <a14:m>
                  <m:oMath xmlns:m="http://schemas.openxmlformats.org/officeDocument/2006/math">
                    <m:r>
                      <a:rPr lang="en-US" sz="2400" b="1" i="1">
                        <a:solidFill>
                          <a:srgbClr val="7030A0"/>
                        </a:solidFill>
                        <a:latin typeface="Cambria Math" panose="02040503050406030204" pitchFamily="18" charset="0"/>
                      </a:rPr>
                      <m:t>𝒚</m:t>
                    </m:r>
                    <m:r>
                      <a:rPr lang="en-US" sz="2400" i="1">
                        <a:latin typeface="Cambria Math" panose="02040503050406030204" pitchFamily="18" charset="0"/>
                      </a:rPr>
                      <m:t>=</m:t>
                    </m:r>
                    <m:d>
                      <m:dPr>
                        <m:ctrlPr>
                          <a:rPr lang="en-US" sz="2400" i="1">
                            <a:latin typeface="Cambria Math" panose="02040503050406030204" pitchFamily="18" charset="0"/>
                          </a:rPr>
                        </m:ctrlPr>
                      </m:dPr>
                      <m:e>
                        <m:eqArr>
                          <m:eqArrPr>
                            <m:ctrlPr>
                              <a:rPr lang="en-US" sz="2400" i="1">
                                <a:solidFill>
                                  <a:srgbClr val="7030A0"/>
                                </a:solidFill>
                                <a:latin typeface="Cambria Math" panose="02040503050406030204" pitchFamily="18" charset="0"/>
                              </a:rPr>
                            </m:ctrlPr>
                          </m:eqArrPr>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𝑦</m:t>
                                </m:r>
                              </m:e>
                              <m:sub>
                                <m:r>
                                  <a:rPr lang="en-US" sz="2400" i="1">
                                    <a:solidFill>
                                      <a:srgbClr val="7030A0"/>
                                    </a:solidFill>
                                    <a:latin typeface="Cambria Math" panose="02040503050406030204" pitchFamily="18" charset="0"/>
                                  </a:rPr>
                                  <m:t>1</m:t>
                                </m:r>
                              </m:sub>
                            </m:sSub>
                            <m:r>
                              <a:rPr lang="en-US" sz="2400" i="1">
                                <a:solidFill>
                                  <a:srgbClr val="7030A0"/>
                                </a:solidFill>
                                <a:latin typeface="Cambria Math" panose="02040503050406030204" pitchFamily="18" charset="0"/>
                              </a:rPr>
                              <m:t> </m:t>
                            </m:r>
                          </m:e>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𝑦</m:t>
                                </m:r>
                              </m:e>
                              <m:sub>
                                <m:r>
                                  <a:rPr lang="en-US" sz="2400" i="1">
                                    <a:solidFill>
                                      <a:srgbClr val="7030A0"/>
                                    </a:solidFill>
                                    <a:latin typeface="Cambria Math" panose="02040503050406030204" pitchFamily="18" charset="0"/>
                                  </a:rPr>
                                  <m:t>2</m:t>
                                </m:r>
                              </m:sub>
                            </m:sSub>
                            <m:r>
                              <a:rPr lang="en-US" sz="2400" i="1">
                                <a:solidFill>
                                  <a:srgbClr val="7030A0"/>
                                </a:solidFill>
                                <a:latin typeface="Cambria Math" panose="02040503050406030204" pitchFamily="18" charset="0"/>
                              </a:rPr>
                              <m:t> </m:t>
                            </m:r>
                          </m:e>
                          <m:e>
                            <m:r>
                              <a:rPr lang="en-US" sz="2400" i="1">
                                <a:solidFill>
                                  <a:srgbClr val="7030A0"/>
                                </a:solidFill>
                                <a:latin typeface="Cambria Math" panose="02040503050406030204" pitchFamily="18" charset="0"/>
                              </a:rPr>
                              <m:t> ⋮</m:t>
                            </m:r>
                          </m:e>
                          <m:e>
                            <m:sSub>
                              <m:sSubPr>
                                <m:ctrlPr>
                                  <a:rPr lang="en-US" sz="2400" i="1">
                                    <a:solidFill>
                                      <a:srgbClr val="7030A0"/>
                                    </a:solidFill>
                                    <a:latin typeface="Cambria Math" panose="02040503050406030204" pitchFamily="18" charset="0"/>
                                  </a:rPr>
                                </m:ctrlPr>
                              </m:sSubPr>
                              <m:e>
                                <m:r>
                                  <a:rPr lang="en-US" sz="2400" i="1">
                                    <a:solidFill>
                                      <a:srgbClr val="7030A0"/>
                                    </a:solidFill>
                                    <a:latin typeface="Cambria Math" panose="02040503050406030204" pitchFamily="18" charset="0"/>
                                  </a:rPr>
                                  <m:t>𝑦</m:t>
                                </m:r>
                              </m:e>
                              <m:sub>
                                <m:r>
                                  <a:rPr lang="en-US" sz="2400" i="1">
                                    <a:solidFill>
                                      <a:srgbClr val="7030A0"/>
                                    </a:solidFill>
                                    <a:latin typeface="Cambria Math" panose="02040503050406030204" pitchFamily="18" charset="0"/>
                                  </a:rPr>
                                  <m:t>𝑚</m:t>
                                </m:r>
                              </m:sub>
                            </m:sSub>
                          </m:e>
                        </m:eqArr>
                      </m:e>
                    </m:d>
                    <m:r>
                      <a:rPr lang="en-US" altLang="zh-CN" sz="2400" b="1" i="1" dirty="0">
                        <a:latin typeface="Cambria Math" panose="02040503050406030204" pitchFamily="18" charset="0"/>
                        <a:ea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ℝ</m:t>
                        </m:r>
                      </m:e>
                      <m:sup>
                        <m:r>
                          <a:rPr lang="en-US" altLang="zh-CN" sz="2400" i="1" dirty="0">
                            <a:latin typeface="Cambria Math" panose="02040503050406030204" pitchFamily="18" charset="0"/>
                            <a:ea typeface="Cambria Math" panose="02040503050406030204" pitchFamily="18" charset="0"/>
                          </a:rPr>
                          <m:t>𝑚</m:t>
                        </m:r>
                        <m:r>
                          <a:rPr lang="en-US" altLang="zh-CN" sz="2400" i="1" dirty="0">
                            <a:latin typeface="Cambria Math" panose="02040503050406030204" pitchFamily="18" charset="0"/>
                            <a:ea typeface="Cambria Math" panose="02040503050406030204" pitchFamily="18" charset="0"/>
                          </a:rPr>
                          <m:t> </m:t>
                        </m:r>
                      </m:sup>
                    </m:sSup>
                  </m:oMath>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2301765" y="1866800"/>
                <a:ext cx="8103475" cy="1501886"/>
              </a:xfrm>
              <a:prstGeom prst="rect">
                <a:avLst/>
              </a:prstGeom>
              <a:blipFill rotWithShape="1">
                <a:blip r:embed="rId4"/>
                <a:stretch>
                  <a:fillRect l="-6" t="-36" r="2" b="1"/>
                </a:stretch>
              </a:blipFill>
            </p:spPr>
            <p:txBody>
              <a:bodyPr/>
              <a:lstStyle/>
              <a:p>
                <a:r>
                  <a:rPr lang="en-US" altLang="en-US">
                    <a:noFill/>
                  </a:rPr>
                  <a:t> </a:t>
                </a:r>
              </a:p>
            </p:txBody>
          </p:sp>
        </mc:Fallback>
      </mc:AlternateContent>
      <p:sp>
        <p:nvSpPr>
          <p:cNvPr id="25" name="矩形 24"/>
          <p:cNvSpPr/>
          <p:nvPr/>
        </p:nvSpPr>
        <p:spPr>
          <a:xfrm>
            <a:off x="830559" y="3530406"/>
            <a:ext cx="8224599" cy="461665"/>
          </a:xfrm>
          <a:prstGeom prst="rect">
            <a:avLst/>
          </a:prstGeom>
        </p:spPr>
        <p:txBody>
          <a:bodyPr wrap="square">
            <a:spAutoFit/>
          </a:bodyPr>
          <a:lstStyle/>
          <a:p>
            <a:r>
              <a:rPr lang="en-US" altLang="zh-CN" sz="2400" b="1" dirty="0">
                <a:ea typeface="Cambria Math" panose="02040503050406030204" pitchFamily="18" charset="0"/>
              </a:rPr>
              <a:t>2. Calculate pseudo-inverse  </a:t>
            </a:r>
            <a:endParaRPr lang="en-US" sz="2400" b="1" dirty="0"/>
          </a:p>
        </p:txBody>
      </p:sp>
      <mc:AlternateContent xmlns:mc="http://schemas.openxmlformats.org/markup-compatibility/2006" xmlns:a14="http://schemas.microsoft.com/office/drawing/2010/main">
        <mc:Choice Requires="a14">
          <p:sp>
            <p:nvSpPr>
              <p:cNvPr id="9" name="矩形 8"/>
              <p:cNvSpPr/>
              <p:nvPr/>
            </p:nvSpPr>
            <p:spPr>
              <a:xfrm>
                <a:off x="4214296" y="4078601"/>
                <a:ext cx="2270814"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b="1" i="1">
                              <a:solidFill>
                                <a:srgbClr val="FF0000"/>
                              </a:solidFill>
                              <a:latin typeface="Cambria Math" panose="02040503050406030204" pitchFamily="18" charset="0"/>
                              <a:ea typeface="Cambria Math" panose="02040503050406030204" pitchFamily="18" charset="0"/>
                            </a:rPr>
                            <m:t>†</m:t>
                          </m:r>
                        </m:sup>
                      </m:sSup>
                      <m:r>
                        <a:rPr lang="en-US" altLang="zh-CN" sz="2400" b="1" i="1" dirty="0">
                          <a:latin typeface="Cambria Math" panose="02040503050406030204" pitchFamily="18" charset="0"/>
                          <a:ea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ℝ</m:t>
                          </m:r>
                        </m:e>
                        <m:sup>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𝑑</m:t>
                          </m:r>
                          <m:r>
                            <a:rPr lang="en-US" altLang="zh-CN" sz="2400" i="1" dirty="0">
                              <a:latin typeface="Cambria Math" panose="02040503050406030204" pitchFamily="18" charset="0"/>
                              <a:ea typeface="Cambria Math" panose="02040503050406030204" pitchFamily="18" charset="0"/>
                            </a:rPr>
                            <m:t>+1)×</m:t>
                          </m:r>
                          <m:r>
                            <a:rPr lang="en-US" altLang="zh-CN" sz="2400" i="1" dirty="0">
                              <a:latin typeface="Cambria Math" panose="02040503050406030204" pitchFamily="18" charset="0"/>
                              <a:ea typeface="Cambria Math" panose="02040503050406030204" pitchFamily="18" charset="0"/>
                            </a:rPr>
                            <m:t>𝑚</m:t>
                          </m:r>
                          <m:r>
                            <a:rPr lang="en-US" altLang="zh-CN" sz="2400" i="1" dirty="0">
                              <a:latin typeface="Cambria Math" panose="02040503050406030204" pitchFamily="18" charset="0"/>
                              <a:ea typeface="Cambria Math" panose="02040503050406030204" pitchFamily="18" charset="0"/>
                            </a:rPr>
                            <m:t> </m:t>
                          </m:r>
                        </m:sup>
                      </m:sSup>
                    </m:oMath>
                  </m:oMathPara>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214296" y="4078601"/>
                <a:ext cx="2270814" cy="476990"/>
              </a:xfrm>
              <a:prstGeom prst="rect">
                <a:avLst/>
              </a:prstGeom>
              <a:blipFill rotWithShape="1">
                <a:blip r:embed="rId5"/>
                <a:stretch>
                  <a:fillRect l="-19" t="-132" r="22" b="21"/>
                </a:stretch>
              </a:blipFill>
            </p:spPr>
            <p:txBody>
              <a:bodyPr/>
              <a:lstStyle/>
              <a:p>
                <a:r>
                  <a:rPr lang="en-US" altLang="en-US">
                    <a:noFill/>
                  </a:rPr>
                  <a:t> </a:t>
                </a:r>
              </a:p>
            </p:txBody>
          </p:sp>
        </mc:Fallback>
      </mc:AlternateContent>
      <p:sp>
        <p:nvSpPr>
          <p:cNvPr id="26" name="矩形 25"/>
          <p:cNvSpPr/>
          <p:nvPr/>
        </p:nvSpPr>
        <p:spPr>
          <a:xfrm>
            <a:off x="830558" y="4952333"/>
            <a:ext cx="8224599" cy="461665"/>
          </a:xfrm>
          <a:prstGeom prst="rect">
            <a:avLst/>
          </a:prstGeom>
        </p:spPr>
        <p:txBody>
          <a:bodyPr wrap="square">
            <a:spAutoFit/>
          </a:bodyPr>
          <a:lstStyle/>
          <a:p>
            <a:r>
              <a:rPr lang="en-US" altLang="zh-CN" sz="2400" dirty="0">
                <a:ea typeface="Cambria Math" panose="02040503050406030204" pitchFamily="18" charset="0"/>
              </a:rPr>
              <a:t>3. </a:t>
            </a:r>
            <a:r>
              <a:rPr lang="en-US" altLang="zh-CN" sz="2400" b="1" dirty="0">
                <a:ea typeface="Cambria Math" panose="02040503050406030204" pitchFamily="18" charset="0"/>
              </a:rPr>
              <a:t>Return</a:t>
            </a:r>
            <a:r>
              <a:rPr lang="en-US" altLang="zh-CN" sz="2400" dirty="0">
                <a:ea typeface="Cambria Math" panose="02040503050406030204" pitchFamily="18" charset="0"/>
              </a:rPr>
              <a:t> </a:t>
            </a:r>
            <a:endParaRPr lang="en-US" sz="2400" b="1" dirty="0"/>
          </a:p>
        </p:txBody>
      </p:sp>
      <mc:AlternateContent xmlns:mc="http://schemas.openxmlformats.org/markup-compatibility/2006" xmlns:a14="http://schemas.microsoft.com/office/drawing/2010/main">
        <mc:Choice Requires="a14">
          <p:sp>
            <p:nvSpPr>
              <p:cNvPr id="28" name="矩形 27"/>
              <p:cNvSpPr/>
              <p:nvPr/>
            </p:nvSpPr>
            <p:spPr>
              <a:xfrm>
                <a:off x="2429993" y="4952333"/>
                <a:ext cx="2849370" cy="4769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400" b="1" i="1" smtClean="0">
                              <a:solidFill>
                                <a:srgbClr val="4440FB"/>
                              </a:solidFill>
                              <a:latin typeface="Cambria Math" panose="02040503050406030204" pitchFamily="18" charset="0"/>
                            </a:rPr>
                          </m:ctrlPr>
                        </m:sSupPr>
                        <m:e>
                          <m:r>
                            <a:rPr lang="en-US" sz="2400" b="1" i="1" smtClean="0">
                              <a:solidFill>
                                <a:srgbClr val="4440FB"/>
                              </a:solidFill>
                              <a:latin typeface="Cambria Math" panose="02040503050406030204" pitchFamily="18" charset="0"/>
                            </a:rPr>
                            <m:t>𝒘</m:t>
                          </m:r>
                        </m:e>
                        <m:sup>
                          <m:r>
                            <a:rPr lang="en-US" sz="2400" b="1" i="1" smtClean="0">
                              <a:solidFill>
                                <a:srgbClr val="4440FB"/>
                              </a:solidFill>
                              <a:latin typeface="Cambria Math" panose="02040503050406030204" pitchFamily="18" charset="0"/>
                              <a:ea typeface="Cambria Math" panose="02040503050406030204" pitchFamily="18" charset="0"/>
                            </a:rPr>
                            <m:t>∗</m:t>
                          </m:r>
                        </m:sup>
                      </m:sSup>
                      <m:r>
                        <a:rPr lang="en-US" sz="2400" b="1" i="1" smtClean="0">
                          <a:latin typeface="Cambria Math" panose="02040503050406030204" pitchFamily="18" charset="0"/>
                        </a:rPr>
                        <m:t>=</m:t>
                      </m:r>
                      <m:sSup>
                        <m:sSupPr>
                          <m:ctrlPr>
                            <a:rPr lang="en-US" sz="2400" i="1">
                              <a:solidFill>
                                <a:srgbClr val="FF0000"/>
                              </a:solidFill>
                              <a:latin typeface="Cambria Math" panose="02040503050406030204" pitchFamily="18" charset="0"/>
                            </a:rPr>
                          </m:ctrlPr>
                        </m:sSupPr>
                        <m:e>
                          <m:r>
                            <a:rPr lang="en-US" sz="2400" b="1" i="1">
                              <a:solidFill>
                                <a:srgbClr val="FF0000"/>
                              </a:solidFill>
                              <a:latin typeface="Cambria Math" panose="02040503050406030204" pitchFamily="18" charset="0"/>
                            </a:rPr>
                            <m:t>𝑿</m:t>
                          </m:r>
                        </m:e>
                        <m:sup>
                          <m:r>
                            <a:rPr lang="en-US" sz="2400" b="1" i="1">
                              <a:solidFill>
                                <a:srgbClr val="FF0000"/>
                              </a:solidFill>
                              <a:latin typeface="Cambria Math" panose="02040503050406030204" pitchFamily="18" charset="0"/>
                              <a:ea typeface="Cambria Math" panose="02040503050406030204" pitchFamily="18" charset="0"/>
                            </a:rPr>
                            <m:t>†</m:t>
                          </m:r>
                        </m:sup>
                      </m:sSup>
                      <m:r>
                        <a:rPr lang="en-US" sz="2400" b="1" i="1" smtClean="0">
                          <a:solidFill>
                            <a:srgbClr val="7030A0"/>
                          </a:solidFill>
                          <a:latin typeface="Cambria Math" panose="02040503050406030204" pitchFamily="18" charset="0"/>
                        </a:rPr>
                        <m:t>𝒚</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ℝ</m:t>
                          </m:r>
                        </m:e>
                        <m:sup>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𝑑</m:t>
                          </m:r>
                          <m:r>
                            <a:rPr lang="en-US" altLang="zh-CN" sz="2400" i="1" dirty="0">
                              <a:latin typeface="Cambria Math" panose="02040503050406030204" pitchFamily="18" charset="0"/>
                              <a:ea typeface="Cambria Math" panose="02040503050406030204" pitchFamily="18" charset="0"/>
                            </a:rPr>
                            <m:t>+1) </m:t>
                          </m:r>
                        </m:sup>
                      </m:sSup>
                    </m:oMath>
                  </m:oMathPara>
                </a14:m>
                <a:endParaRPr lang="en-US" sz="2400" b="1" dirty="0"/>
              </a:p>
            </p:txBody>
          </p:sp>
        </mc:Choice>
        <mc:Fallback xmlns="">
          <p:sp>
            <p:nvSpPr>
              <p:cNvPr id="28" name="矩形 27"/>
              <p:cNvSpPr>
                <a:spLocks noRot="1" noChangeAspect="1" noMove="1" noResize="1" noEditPoints="1" noAdjustHandles="1" noChangeArrowheads="1" noChangeShapeType="1" noTextEdit="1"/>
              </p:cNvSpPr>
              <p:nvPr/>
            </p:nvSpPr>
            <p:spPr>
              <a:xfrm>
                <a:off x="2429993" y="4952333"/>
                <a:ext cx="2849370" cy="476990"/>
              </a:xfrm>
              <a:prstGeom prst="rect">
                <a:avLst/>
              </a:prstGeom>
              <a:blipFill rotWithShape="1">
                <a:blip r:embed="rId6"/>
                <a:stretch>
                  <a:fillRect l="-17" t="-126" r="21" b="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9" name="矩形: 圆角 28"/>
              <p:cNvSpPr/>
              <p:nvPr/>
            </p:nvSpPr>
            <p:spPr>
              <a:xfrm>
                <a:off x="591113" y="5859437"/>
                <a:ext cx="11190984" cy="753324"/>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Simple and efficient</a:t>
                </a:r>
                <a:r>
                  <a:rPr lang="zh-CN" altLang="en-US" sz="2800" dirty="0">
                    <a:solidFill>
                      <a:schemeClr val="tx1"/>
                    </a:solidFill>
                  </a:rPr>
                  <a:t>（？）</a:t>
                </a:r>
                <a:r>
                  <a:rPr lang="en-US" sz="2800" dirty="0">
                    <a:solidFill>
                      <a:schemeClr val="tx1"/>
                    </a:solidFill>
                  </a:rPr>
                  <a:t> with </a:t>
                </a:r>
                <a:r>
                  <a:rPr lang="en-US" sz="2800" b="1" dirty="0">
                    <a:solidFill>
                      <a:srgbClr val="FF0000"/>
                    </a:solidFill>
                  </a:rPr>
                  <a:t>good </a:t>
                </a:r>
                <a14:m>
                  <m:oMath xmlns:m="http://schemas.openxmlformats.org/officeDocument/2006/math">
                    <m:sSup>
                      <m:sSupPr>
                        <m:ctrlPr>
                          <a:rPr lang="en-US" sz="2800" b="1" i="1">
                            <a:solidFill>
                              <a:srgbClr val="FF0000"/>
                            </a:solidFill>
                            <a:latin typeface="Cambria Math" panose="02040503050406030204" pitchFamily="18" charset="0"/>
                          </a:rPr>
                        </m:ctrlPr>
                      </m:sSupPr>
                      <m:e>
                        <m:r>
                          <a:rPr lang="en-US" sz="2800" b="1" i="1">
                            <a:solidFill>
                              <a:srgbClr val="FF0000"/>
                            </a:solidFill>
                            <a:latin typeface="Cambria Math" panose="02040503050406030204" pitchFamily="18" charset="0"/>
                          </a:rPr>
                          <m:t>𝑿</m:t>
                        </m:r>
                      </m:e>
                      <m:sup>
                        <m:r>
                          <a:rPr lang="en-US" sz="2800" b="1" i="1">
                            <a:solidFill>
                              <a:srgbClr val="FF0000"/>
                            </a:solidFill>
                            <a:latin typeface="Cambria Math" panose="02040503050406030204" pitchFamily="18" charset="0"/>
                            <a:ea typeface="Cambria Math" panose="02040503050406030204" pitchFamily="18" charset="0"/>
                          </a:rPr>
                          <m:t>†</m:t>
                        </m:r>
                      </m:sup>
                    </m:sSup>
                  </m:oMath>
                </a14:m>
                <a:endParaRPr lang="en-US" sz="2800" b="1" dirty="0">
                  <a:solidFill>
                    <a:schemeClr val="tx1"/>
                  </a:solidFill>
                </a:endParaRPr>
              </a:p>
            </p:txBody>
          </p:sp>
        </mc:Choice>
        <mc:Fallback xmlns="">
          <p:sp>
            <p:nvSpPr>
              <p:cNvPr id="29" name="矩形: 圆角 28"/>
              <p:cNvSpPr>
                <a:spLocks noRot="1" noChangeAspect="1" noMove="1" noResize="1" noEditPoints="1" noAdjustHandles="1" noChangeArrowheads="1" noChangeShapeType="1" noTextEdit="1"/>
              </p:cNvSpPr>
              <p:nvPr/>
            </p:nvSpPr>
            <p:spPr>
              <a:xfrm>
                <a:off x="591113" y="5859437"/>
                <a:ext cx="11190984" cy="753324"/>
              </a:xfrm>
              <a:prstGeom prst="roundRect">
                <a:avLst>
                  <a:gd name="adj" fmla="val 3573"/>
                </a:avLst>
              </a:prstGeom>
              <a:blipFill>
                <a:blip r:embed="rId7"/>
                <a:stretch>
                  <a:fillRect/>
                </a:stretch>
              </a:blipFill>
              <a:ln>
                <a:solidFill>
                  <a:srgbClr val="FFFBD6"/>
                </a:solidFill>
              </a:ln>
              <a:effectLst>
                <a:outerShdw blurRad="50800" dist="38100" dir="5400000" algn="t" rotWithShape="0">
                  <a:prstClr val="black">
                    <a:alpha val="40000"/>
                  </a:prstClr>
                </a:outerShdw>
              </a:effectLst>
            </p:spPr>
            <p:txBody>
              <a:bodyPr/>
              <a:lstStyle/>
              <a:p>
                <a:r>
                  <a:rPr lang="en-CN">
                    <a:noFill/>
                  </a:rPr>
                  <a:t> </a:t>
                </a:r>
              </a:p>
            </p:txBody>
          </p:sp>
        </mc:Fallback>
      </mc:AlternateContent>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36393" y="3075057"/>
            <a:ext cx="4187557" cy="707886"/>
          </a:xfrm>
          <a:prstGeom prst="rect">
            <a:avLst/>
          </a:prstGeom>
          <a:noFill/>
        </p:spPr>
        <p:txBody>
          <a:bodyPr wrap="none" rtlCol="0">
            <a:spAutoFit/>
          </a:bodyPr>
          <a:lstStyle/>
          <a:p>
            <a:r>
              <a:rPr lang="en-US" altLang="zh-CN" sz="4000" b="1" dirty="0"/>
              <a:t>Logistic Regression</a:t>
            </a:r>
            <a:endParaRPr lang="zh-CN" altLang="en-US" sz="4000"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7179786" cy="707886"/>
          </a:xfrm>
          <a:prstGeom prst="rect">
            <a:avLst/>
          </a:prstGeom>
          <a:noFill/>
        </p:spPr>
        <p:txBody>
          <a:bodyPr wrap="none" rtlCol="0">
            <a:spAutoFit/>
          </a:bodyPr>
          <a:lstStyle/>
          <a:p>
            <a:r>
              <a:rPr lang="en-US" altLang="zh-CN" sz="4000" b="1" dirty="0"/>
              <a:t>Heart Attack Prediction Problem </a:t>
            </a:r>
            <a:endParaRPr lang="zh-CN" altLang="en-US" sz="4000" b="1"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4212"/>
          <a:stretch>
            <a:fillRect/>
          </a:stretch>
        </p:blipFill>
        <p:spPr>
          <a:xfrm>
            <a:off x="2660901" y="1375094"/>
            <a:ext cx="6094046" cy="2955168"/>
          </a:xfrm>
          <a:prstGeom prst="rect">
            <a:avLst/>
          </a:prstGeom>
        </p:spPr>
      </p:pic>
      <p:sp>
        <p:nvSpPr>
          <p:cNvPr id="10" name="矩形: 圆角 9"/>
          <p:cNvSpPr/>
          <p:nvPr/>
        </p:nvSpPr>
        <p:spPr>
          <a:xfrm>
            <a:off x="2048695" y="5012706"/>
            <a:ext cx="7743779" cy="1127693"/>
          </a:xfrm>
          <a:prstGeom prst="roundRect">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2225026" y="5111443"/>
                <a:ext cx="7430814" cy="954107"/>
              </a:xfrm>
              <a:prstGeom prst="rect">
                <a:avLst/>
              </a:prstGeom>
            </p:spPr>
            <p:txBody>
              <a:bodyPr wrap="square">
                <a:spAutoFit/>
              </a:bodyPr>
              <a:lstStyle/>
              <a:p>
                <a:r>
                  <a:rPr lang="en-US" sz="2800" dirty="0"/>
                  <a:t>Binary classification:</a:t>
                </a:r>
                <a:endParaRPr lang="en-US" sz="2800" i="1" dirty="0">
                  <a:latin typeface="Cambria Math" panose="02040503050406030204" pitchFamily="18" charset="0"/>
                </a:endParaRPr>
              </a:p>
              <a:p>
                <a:r>
                  <a:rPr lang="en-US" altLang="zh-CN" sz="2800" dirty="0"/>
                  <a:t>Ideal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b="1" i="1" dirty="0">
                            <a:latin typeface="Cambria Math" panose="02040503050406030204" pitchFamily="18" charset="0"/>
                          </a:rPr>
                          <m:t>𝒙</m:t>
                        </m:r>
                      </m:e>
                    </m:d>
                    <m:r>
                      <a:rPr lang="en-US" sz="2800" i="1" dirty="0">
                        <a:latin typeface="Cambria Math" panose="02040503050406030204" pitchFamily="18" charset="0"/>
                      </a:rPr>
                      <m:t>=</m:t>
                    </m:r>
                    <m:r>
                      <a:rPr lang="en-US" sz="2800" i="1" dirty="0">
                        <a:latin typeface="Cambria Math" panose="02040503050406030204" pitchFamily="18" charset="0"/>
                      </a:rPr>
                      <m:t>𝑠𝑖𝑔𝑛</m:t>
                    </m:r>
                    <m:d>
                      <m:dPr>
                        <m:ctrlPr>
                          <a:rPr lang="en-US" sz="2800" i="1" dirty="0">
                            <a:latin typeface="Cambria Math" panose="02040503050406030204" pitchFamily="18" charset="0"/>
                          </a:rPr>
                        </m:ctrlPr>
                      </m:dPr>
                      <m:e>
                        <m:r>
                          <a:rPr lang="en-US" sz="2800" i="1" dirty="0">
                            <a:latin typeface="Cambria Math" panose="02040503050406030204" pitchFamily="18" charset="0"/>
                          </a:rPr>
                          <m:t>𝑝</m:t>
                        </m:r>
                        <m:d>
                          <m:dPr>
                            <m:ctrlPr>
                              <a:rPr lang="en-US" sz="2800" i="1" dirty="0">
                                <a:latin typeface="Cambria Math" panose="02040503050406030204" pitchFamily="18" charset="0"/>
                              </a:rPr>
                            </m:ctrlPr>
                          </m:dPr>
                          <m:e>
                            <m:r>
                              <a:rPr lang="en-US" sz="2800" i="1" dirty="0">
                                <a:latin typeface="Cambria Math" panose="02040503050406030204" pitchFamily="18" charset="0"/>
                              </a:rPr>
                              <m:t>+1</m:t>
                            </m:r>
                          </m:e>
                          <m:e>
                            <m:r>
                              <a:rPr lang="en-US" sz="2800" b="1" i="1" dirty="0">
                                <a:latin typeface="Cambria Math" panose="02040503050406030204" pitchFamily="18" charset="0"/>
                              </a:rPr>
                              <m:t>𝒙</m:t>
                            </m:r>
                          </m:e>
                        </m:d>
                        <m:r>
                          <a:rPr lang="en-US" sz="2800" i="1" dirty="0">
                            <a:latin typeface="Cambria Math" panose="02040503050406030204" pitchFamily="18" charset="0"/>
                          </a:rPr>
                          <m:t>−0.5</m:t>
                        </m:r>
                      </m:e>
                    </m:d>
                    <m:r>
                      <a:rPr lang="en-US" sz="2800" i="1" dirty="0">
                        <a:latin typeface="Cambria Math" panose="02040503050406030204" pitchFamily="18" charset="0"/>
                        <a:ea typeface="Cambria Math" panose="02040503050406030204" pitchFamily="18" charset="0"/>
                      </a:rPr>
                      <m:t>∈</m:t>
                    </m:r>
                    <m:d>
                      <m:dPr>
                        <m:begChr m:val="{"/>
                        <m:endChr m:val="}"/>
                        <m:ctrlPr>
                          <a:rPr lang="en-US" sz="2800" i="1" dirty="0">
                            <a:latin typeface="Cambria Math" panose="02040503050406030204" pitchFamily="18" charset="0"/>
                            <a:ea typeface="Cambria Math" panose="02040503050406030204" pitchFamily="18" charset="0"/>
                          </a:rPr>
                        </m:ctrlPr>
                      </m:dPr>
                      <m:e>
                        <m:r>
                          <a:rPr lang="en-US" sz="2800" i="1" dirty="0">
                            <a:latin typeface="Cambria Math" panose="02040503050406030204" pitchFamily="18" charset="0"/>
                            <a:ea typeface="Cambria Math" panose="02040503050406030204" pitchFamily="18" charset="0"/>
                          </a:rPr>
                          <m:t>−1,+1</m:t>
                        </m:r>
                      </m:e>
                    </m:d>
                  </m:oMath>
                </a14:m>
                <a:endParaRPr 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225026" y="5111443"/>
                <a:ext cx="7430814" cy="954107"/>
              </a:xfrm>
              <a:prstGeom prst="rect">
                <a:avLst/>
              </a:prstGeom>
              <a:blipFill rotWithShape="1">
                <a:blip r:embed="rId4"/>
                <a:stretch>
                  <a:fillRect l="-8" t="-34" b="-1860"/>
                </a:stretch>
              </a:blipFill>
            </p:spPr>
            <p:txBody>
              <a:bodyPr/>
              <a:lstStyle/>
              <a:p>
                <a:r>
                  <a:rPr lang="en-US" altLang="en-US">
                    <a:noFill/>
                  </a:rPr>
                  <a:t> </a:t>
                </a:r>
              </a:p>
            </p:txBody>
          </p:sp>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7179786" cy="707886"/>
          </a:xfrm>
          <a:prstGeom prst="rect">
            <a:avLst/>
          </a:prstGeom>
          <a:noFill/>
        </p:spPr>
        <p:txBody>
          <a:bodyPr wrap="none" rtlCol="0">
            <a:spAutoFit/>
          </a:bodyPr>
          <a:lstStyle/>
          <a:p>
            <a:r>
              <a:rPr lang="en-US" altLang="zh-CN" sz="4000" b="1" dirty="0"/>
              <a:t>Heart Attack Prediction Problem </a:t>
            </a:r>
            <a:endParaRPr lang="zh-CN" altLang="en-US" sz="4000" b="1" dirty="0"/>
          </a:p>
        </p:txBody>
      </p:sp>
      <p:sp>
        <p:nvSpPr>
          <p:cNvPr id="10" name="矩形: 圆角 9"/>
          <p:cNvSpPr/>
          <p:nvPr/>
        </p:nvSpPr>
        <p:spPr>
          <a:xfrm>
            <a:off x="2048695" y="5012706"/>
            <a:ext cx="7743779" cy="1127693"/>
          </a:xfrm>
          <a:prstGeom prst="roundRect">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2225026" y="5111443"/>
                <a:ext cx="7430814" cy="954107"/>
              </a:xfrm>
              <a:prstGeom prst="rect">
                <a:avLst/>
              </a:prstGeom>
            </p:spPr>
            <p:txBody>
              <a:bodyPr wrap="square">
                <a:spAutoFit/>
              </a:bodyPr>
              <a:lstStyle/>
              <a:p>
                <a:r>
                  <a:rPr lang="en-US" altLang="zh-CN" sz="2800" dirty="0"/>
                  <a:t>’Soft’ </a:t>
                </a:r>
                <a:r>
                  <a:rPr lang="en-US" sz="2800" dirty="0"/>
                  <a:t>Binary classification:</a:t>
                </a:r>
              </a:p>
              <a:p>
                <a:pPr algn="ctr"/>
                <a:r>
                  <a:rPr lang="en-US" sz="2800" dirty="0"/>
                  <a:t>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r>
                      <a:rPr lang="en-US" sz="2800" i="1" dirty="0">
                        <a:latin typeface="Cambria Math" panose="02040503050406030204" pitchFamily="18" charset="0"/>
                      </a:rPr>
                      <m:t>=</m:t>
                    </m:r>
                  </m:oMath>
                </a14:m>
                <a:r>
                  <a:rPr lang="en-US" sz="2800" dirty="0"/>
                  <a:t> </a:t>
                </a:r>
                <a14:m>
                  <m:oMath xmlns:m="http://schemas.openxmlformats.org/officeDocument/2006/math">
                    <m:r>
                      <a:rPr lang="en-US" sz="2800" i="1" dirty="0">
                        <a:latin typeface="Cambria Math" panose="02040503050406030204" pitchFamily="18" charset="0"/>
                      </a:rPr>
                      <m:t>𝑝</m:t>
                    </m:r>
                    <m:d>
                      <m:dPr>
                        <m:ctrlPr>
                          <a:rPr lang="en-US" sz="2800" i="1" dirty="0">
                            <a:latin typeface="Cambria Math" panose="02040503050406030204" pitchFamily="18" charset="0"/>
                          </a:rPr>
                        </m:ctrlPr>
                      </m:dPr>
                      <m:e>
                        <m:r>
                          <a:rPr lang="en-US" sz="2800" i="1" dirty="0">
                            <a:latin typeface="Cambria Math" panose="02040503050406030204" pitchFamily="18" charset="0"/>
                          </a:rPr>
                          <m:t>+1</m:t>
                        </m:r>
                      </m:e>
                      <m:e>
                        <m:r>
                          <a:rPr lang="en-US" sz="2800" i="1" dirty="0">
                            <a:latin typeface="Cambria Math" panose="02040503050406030204" pitchFamily="18" charset="0"/>
                          </a:rPr>
                          <m:t>𝑥</m:t>
                        </m:r>
                      </m:e>
                    </m:d>
                    <m:r>
                      <a:rPr lang="en-US" sz="2800" i="1" dirty="0">
                        <a:latin typeface="Cambria Math" panose="02040503050406030204" pitchFamily="18" charset="0"/>
                        <a:ea typeface="Cambria Math" panose="02040503050406030204" pitchFamily="18" charset="0"/>
                      </a:rPr>
                      <m:t>∈[0,1]</m:t>
                    </m:r>
                    <m:r>
                      <a:rPr lang="en-US" sz="2800" i="1" dirty="0">
                        <a:latin typeface="Cambria Math" panose="02040503050406030204" pitchFamily="18" charset="0"/>
                      </a:rPr>
                      <m:t> </m:t>
                    </m:r>
                  </m:oMath>
                </a14:m>
                <a:endParaRPr 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225026" y="5111443"/>
                <a:ext cx="7430814" cy="954107"/>
              </a:xfrm>
              <a:prstGeom prst="rect">
                <a:avLst/>
              </a:prstGeom>
              <a:blipFill rotWithShape="1">
                <a:blip r:embed="rId3"/>
                <a:stretch>
                  <a:fillRect l="-8" t="-34" b="-1860"/>
                </a:stretch>
              </a:blipFill>
            </p:spPr>
            <p:txBody>
              <a:bodyPr/>
              <a:lstStyle/>
              <a:p>
                <a:r>
                  <a:rPr lang="en-US" altLang="en-US">
                    <a:noFill/>
                  </a:rPr>
                  <a:t> </a:t>
                </a:r>
              </a:p>
            </p:txBody>
          </p:sp>
        </mc:Fallback>
      </mc:AlternateContent>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3146" y="1195312"/>
            <a:ext cx="6254876" cy="311451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5365508" cy="707886"/>
          </a:xfrm>
          <a:prstGeom prst="rect">
            <a:avLst/>
          </a:prstGeom>
          <a:noFill/>
        </p:spPr>
        <p:txBody>
          <a:bodyPr wrap="none" rtlCol="0">
            <a:spAutoFit/>
          </a:bodyPr>
          <a:lstStyle/>
          <a:p>
            <a:r>
              <a:rPr lang="en-US" altLang="zh-CN" sz="4000" dirty="0"/>
              <a:t>Soft </a:t>
            </a:r>
            <a:r>
              <a:rPr lang="en-US" sz="4000" dirty="0"/>
              <a:t>Binary classification:</a:t>
            </a:r>
          </a:p>
        </p:txBody>
      </p:sp>
      <p:sp>
        <p:nvSpPr>
          <p:cNvPr id="10" name="矩形: 圆角 9"/>
          <p:cNvSpPr/>
          <p:nvPr/>
        </p:nvSpPr>
        <p:spPr>
          <a:xfrm>
            <a:off x="1793586" y="1258122"/>
            <a:ext cx="8604828" cy="663334"/>
          </a:xfrm>
          <a:prstGeom prst="roundRect">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2" name="矩形 1"/>
              <p:cNvSpPr/>
              <p:nvPr/>
            </p:nvSpPr>
            <p:spPr>
              <a:xfrm>
                <a:off x="2803095" y="1287332"/>
                <a:ext cx="7430814" cy="523220"/>
              </a:xfrm>
              <a:prstGeom prst="rect">
                <a:avLst/>
              </a:prstGeom>
            </p:spPr>
            <p:txBody>
              <a:bodyPr wrap="square">
                <a:spAutoFit/>
              </a:bodyPr>
              <a:lstStyle/>
              <a:p>
                <a:r>
                  <a:rPr lang="en-US" altLang="zh-CN" sz="2800" dirty="0"/>
                  <a:t>Target function</a:t>
                </a:r>
                <a:r>
                  <a:rPr lang="en-US" sz="2800" dirty="0"/>
                  <a:t> </a:t>
                </a:r>
                <a14:m>
                  <m:oMath xmlns:m="http://schemas.openxmlformats.org/officeDocument/2006/math">
                    <m:r>
                      <a:rPr lang="en-US" sz="2800" i="1" dirty="0">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r>
                      <a:rPr lang="en-US" sz="2800" i="1" dirty="0">
                        <a:latin typeface="Cambria Math" panose="02040503050406030204" pitchFamily="18" charset="0"/>
                      </a:rPr>
                      <m:t>=</m:t>
                    </m:r>
                  </m:oMath>
                </a14:m>
                <a:r>
                  <a:rPr lang="en-US" sz="2800" dirty="0"/>
                  <a:t> </a:t>
                </a:r>
                <a14:m>
                  <m:oMath xmlns:m="http://schemas.openxmlformats.org/officeDocument/2006/math">
                    <m:r>
                      <a:rPr lang="en-US" sz="2800" i="1" dirty="0" smtClean="0">
                        <a:solidFill>
                          <a:srgbClr val="FF7D00"/>
                        </a:solidFill>
                        <a:latin typeface="Cambria Math" panose="02040503050406030204" pitchFamily="18" charset="0"/>
                      </a:rPr>
                      <m:t>𝑝</m:t>
                    </m:r>
                    <m:d>
                      <m:dPr>
                        <m:ctrlPr>
                          <a:rPr lang="en-US" sz="2800" i="1" dirty="0">
                            <a:solidFill>
                              <a:srgbClr val="FF7D00"/>
                            </a:solidFill>
                            <a:latin typeface="Cambria Math" panose="02040503050406030204" pitchFamily="18" charset="0"/>
                          </a:rPr>
                        </m:ctrlPr>
                      </m:dPr>
                      <m:e>
                        <m:r>
                          <a:rPr lang="en-US" sz="2800" i="1" dirty="0">
                            <a:solidFill>
                              <a:srgbClr val="FF7D00"/>
                            </a:solidFill>
                            <a:latin typeface="Cambria Math" panose="02040503050406030204" pitchFamily="18" charset="0"/>
                          </a:rPr>
                          <m:t>+1</m:t>
                        </m:r>
                      </m:e>
                      <m:e>
                        <m:r>
                          <a:rPr lang="en-US" sz="2800" i="1" dirty="0">
                            <a:solidFill>
                              <a:srgbClr val="FF7D00"/>
                            </a:solidFill>
                            <a:latin typeface="Cambria Math" panose="02040503050406030204" pitchFamily="18" charset="0"/>
                          </a:rPr>
                          <m:t>𝑥</m:t>
                        </m:r>
                      </m:e>
                    </m:d>
                    <m:r>
                      <a:rPr lang="en-US" sz="2800" i="1" dirty="0">
                        <a:latin typeface="Cambria Math" panose="02040503050406030204" pitchFamily="18" charset="0"/>
                        <a:ea typeface="Cambria Math" panose="02040503050406030204" pitchFamily="18" charset="0"/>
                      </a:rPr>
                      <m:t>∈[0,1]</m:t>
                    </m:r>
                    <m:r>
                      <a:rPr lang="en-US" sz="2800" i="1" dirty="0">
                        <a:latin typeface="Cambria Math" panose="02040503050406030204" pitchFamily="18" charset="0"/>
                      </a:rPr>
                      <m:t> </m:t>
                    </m:r>
                  </m:oMath>
                </a14:m>
                <a:endParaRPr 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2803095" y="1287332"/>
                <a:ext cx="7430814" cy="523220"/>
              </a:xfrm>
              <a:prstGeom prst="rect">
                <a:avLst/>
              </a:prstGeom>
              <a:blipFill rotWithShape="1">
                <a:blip r:embed="rId3"/>
                <a:stretch>
                  <a:fillRect l="-3" t="-36" r="3" b="-4216"/>
                </a:stretch>
              </a:blipFill>
            </p:spPr>
            <p:txBody>
              <a:bodyPr/>
              <a:lstStyle/>
              <a:p>
                <a:r>
                  <a:rPr lang="en-US" altLang="en-US">
                    <a:noFill/>
                  </a:rPr>
                  <a:t> </a:t>
                </a:r>
              </a:p>
            </p:txBody>
          </p:sp>
        </mc:Fallback>
      </mc:AlternateContent>
      <p:grpSp>
        <p:nvGrpSpPr>
          <p:cNvPr id="3" name="组合 2"/>
          <p:cNvGrpSpPr/>
          <p:nvPr/>
        </p:nvGrpSpPr>
        <p:grpSpPr>
          <a:xfrm>
            <a:off x="6356038" y="2349881"/>
            <a:ext cx="5242128" cy="3262874"/>
            <a:chOff x="6356038" y="2349881"/>
            <a:chExt cx="5242128" cy="3262874"/>
          </a:xfrm>
        </p:grpSpPr>
        <p:grpSp>
          <p:nvGrpSpPr>
            <p:cNvPr id="16" name="组合 15"/>
            <p:cNvGrpSpPr/>
            <p:nvPr/>
          </p:nvGrpSpPr>
          <p:grpSpPr>
            <a:xfrm>
              <a:off x="6356038" y="2349881"/>
              <a:ext cx="5242128" cy="3262874"/>
              <a:chOff x="2505202" y="1615858"/>
              <a:chExt cx="6434142" cy="4304030"/>
            </a:xfrm>
          </p:grpSpPr>
          <p:sp>
            <p:nvSpPr>
              <p:cNvPr id="17" name="矩形: 圆顶角 16"/>
              <p:cNvSpPr/>
              <p:nvPr/>
            </p:nvSpPr>
            <p:spPr>
              <a:xfrm>
                <a:off x="2505205" y="1615858"/>
                <a:ext cx="6434139" cy="707886"/>
              </a:xfrm>
              <a:prstGeom prst="round2SameRect">
                <a:avLst/>
              </a:prstGeom>
              <a:solidFill>
                <a:srgbClr val="9B96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矩形: 圆顶角 17"/>
              <p:cNvSpPr/>
              <p:nvPr/>
            </p:nvSpPr>
            <p:spPr>
              <a:xfrm rot="10800000">
                <a:off x="2505202" y="2278588"/>
                <a:ext cx="6434138" cy="3641300"/>
              </a:xfrm>
              <a:prstGeom prst="round2SameRect">
                <a:avLst/>
              </a:prstGeom>
              <a:solidFill>
                <a:srgbClr val="F3F3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矩形 18"/>
              <p:cNvSpPr/>
              <p:nvPr/>
            </p:nvSpPr>
            <p:spPr>
              <a:xfrm>
                <a:off x="2523579" y="1650397"/>
                <a:ext cx="2144147" cy="657232"/>
              </a:xfrm>
              <a:prstGeom prst="rect">
                <a:avLst/>
              </a:prstGeom>
            </p:spPr>
            <p:txBody>
              <a:bodyPr wrap="none">
                <a:spAutoFit/>
              </a:bodyPr>
              <a:lstStyle/>
              <a:p>
                <a:r>
                  <a:rPr lang="en-US" altLang="zh-CN" sz="2800" dirty="0">
                    <a:solidFill>
                      <a:schemeClr val="bg1"/>
                    </a:solidFill>
                  </a:rPr>
                  <a:t>Actual</a:t>
                </a:r>
                <a:r>
                  <a:rPr lang="en-US" sz="2800" dirty="0">
                    <a:solidFill>
                      <a:schemeClr val="bg1"/>
                    </a:solidFill>
                  </a:rPr>
                  <a:t> data</a:t>
                </a:r>
                <a:endParaRPr lang="en-US" sz="4400" dirty="0">
                  <a:solidFill>
                    <a:schemeClr val="bg1"/>
                  </a:solidFill>
                </a:endParaRPr>
              </a:p>
            </p:txBody>
          </p:sp>
        </p:gr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90068" y="2912712"/>
              <a:ext cx="3919692" cy="2466701"/>
            </a:xfrm>
            <a:prstGeom prst="rect">
              <a:avLst/>
            </a:prstGeom>
          </p:spPr>
        </p:pic>
      </p:grpSp>
      <p:grpSp>
        <p:nvGrpSpPr>
          <p:cNvPr id="6" name="组合 5"/>
          <p:cNvGrpSpPr/>
          <p:nvPr/>
        </p:nvGrpSpPr>
        <p:grpSpPr>
          <a:xfrm>
            <a:off x="591114" y="2349880"/>
            <a:ext cx="5242128" cy="3262874"/>
            <a:chOff x="591114" y="2349880"/>
            <a:chExt cx="5242128" cy="3262874"/>
          </a:xfrm>
        </p:grpSpPr>
        <p:grpSp>
          <p:nvGrpSpPr>
            <p:cNvPr id="11" name="组合 10"/>
            <p:cNvGrpSpPr/>
            <p:nvPr/>
          </p:nvGrpSpPr>
          <p:grpSpPr>
            <a:xfrm>
              <a:off x="591114" y="2349880"/>
              <a:ext cx="5242128" cy="3262874"/>
              <a:chOff x="2505202" y="1615858"/>
              <a:chExt cx="6434142" cy="4304030"/>
            </a:xfrm>
          </p:grpSpPr>
          <p:sp>
            <p:nvSpPr>
              <p:cNvPr id="12" name="矩形: 圆顶角 11"/>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矩形: 圆顶角 12"/>
              <p:cNvSpPr/>
              <p:nvPr/>
            </p:nvSpPr>
            <p:spPr>
              <a:xfrm rot="10800000">
                <a:off x="2505202" y="2278588"/>
                <a:ext cx="6434138" cy="364130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矩形 13"/>
              <p:cNvSpPr/>
              <p:nvPr/>
            </p:nvSpPr>
            <p:spPr>
              <a:xfrm>
                <a:off x="2523579" y="1650397"/>
                <a:ext cx="1894959" cy="657232"/>
              </a:xfrm>
              <a:prstGeom prst="rect">
                <a:avLst/>
              </a:prstGeom>
            </p:spPr>
            <p:txBody>
              <a:bodyPr wrap="none">
                <a:spAutoFit/>
              </a:bodyPr>
              <a:lstStyle/>
              <a:p>
                <a:r>
                  <a:rPr lang="en-US" sz="2800" dirty="0">
                    <a:solidFill>
                      <a:schemeClr val="bg1"/>
                    </a:solidFill>
                  </a:rPr>
                  <a:t>Ideal data</a:t>
                </a:r>
                <a:endParaRPr lang="en-US" sz="4400" dirty="0">
                  <a:solidFill>
                    <a:schemeClr val="bg1"/>
                  </a:solidFill>
                </a:endParaRPr>
              </a:p>
            </p:txBody>
          </p:sp>
        </p:gr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2240" y="2948128"/>
              <a:ext cx="4356712" cy="2441550"/>
            </a:xfrm>
            <a:prstGeom prst="rect">
              <a:avLst/>
            </a:prstGeom>
          </p:spPr>
        </p:pic>
      </p:grpSp>
      <p:grpSp>
        <p:nvGrpSpPr>
          <p:cNvPr id="7" name="组合 6"/>
          <p:cNvGrpSpPr/>
          <p:nvPr/>
        </p:nvGrpSpPr>
        <p:grpSpPr>
          <a:xfrm>
            <a:off x="1793586" y="5912945"/>
            <a:ext cx="8677862" cy="634768"/>
            <a:chOff x="1793586" y="5912945"/>
            <a:chExt cx="8677862" cy="634768"/>
          </a:xfrm>
        </p:grpSpPr>
        <p:sp>
          <p:nvSpPr>
            <p:cNvPr id="23" name="矩形: 圆角 22"/>
            <p:cNvSpPr/>
            <p:nvPr/>
          </p:nvSpPr>
          <p:spPr>
            <a:xfrm>
              <a:off x="1793586" y="5912945"/>
              <a:ext cx="8677862" cy="634768"/>
            </a:xfrm>
            <a:prstGeom prst="roundRect">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4" name="矩形 23"/>
            <p:cNvSpPr/>
            <p:nvPr/>
          </p:nvSpPr>
          <p:spPr>
            <a:xfrm>
              <a:off x="2084731" y="5972000"/>
              <a:ext cx="8313683" cy="461665"/>
            </a:xfrm>
            <a:prstGeom prst="rect">
              <a:avLst/>
            </a:prstGeom>
          </p:spPr>
          <p:txBody>
            <a:bodyPr wrap="square">
              <a:spAutoFit/>
            </a:bodyPr>
            <a:lstStyle/>
            <a:p>
              <a:r>
                <a:rPr lang="en-US" sz="2400" dirty="0">
                  <a:solidFill>
                    <a:srgbClr val="000000"/>
                  </a:solidFill>
                </a:rPr>
                <a:t>Same data as hard binary classification, different </a:t>
              </a:r>
              <a:r>
                <a:rPr lang="en-US" sz="2400" b="1" dirty="0">
                  <a:solidFill>
                    <a:srgbClr val="800080"/>
                  </a:solidFill>
                </a:rPr>
                <a:t>target function</a:t>
              </a:r>
              <a:r>
                <a:rPr lang="en-US" sz="2400" dirty="0"/>
                <a:t>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136393" y="3075057"/>
            <a:ext cx="3919214" cy="707886"/>
          </a:xfrm>
          <a:prstGeom prst="rect">
            <a:avLst/>
          </a:prstGeom>
          <a:noFill/>
        </p:spPr>
        <p:txBody>
          <a:bodyPr wrap="none" rtlCol="0">
            <a:spAutoFit/>
          </a:bodyPr>
          <a:lstStyle/>
          <a:p>
            <a:r>
              <a:rPr lang="en-US" altLang="zh-CN" sz="4000" b="1" dirty="0"/>
              <a:t>Linear Regression</a:t>
            </a:r>
            <a:endParaRPr lang="zh-CN" altLang="en-US" sz="40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171" y="1026341"/>
            <a:ext cx="5029107" cy="1676368"/>
          </a:xfrm>
          <a:prstGeom prst="rect">
            <a:avLst/>
          </a:prstGeom>
        </p:spPr>
      </p:pic>
      <p:sp>
        <p:nvSpPr>
          <p:cNvPr id="18" name="矩形: 圆角 17"/>
          <p:cNvSpPr/>
          <p:nvPr/>
        </p:nvSpPr>
        <p:spPr>
          <a:xfrm>
            <a:off x="3001010" y="6066023"/>
            <a:ext cx="6816967" cy="548728"/>
          </a:xfrm>
          <a:prstGeom prst="roundRect">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16" name="矩形: 圆角 15"/>
          <p:cNvSpPr/>
          <p:nvPr/>
        </p:nvSpPr>
        <p:spPr>
          <a:xfrm>
            <a:off x="631606" y="2784164"/>
            <a:ext cx="6058583" cy="3006530"/>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5" name="文本框 4"/>
          <p:cNvSpPr txBox="1"/>
          <p:nvPr/>
        </p:nvSpPr>
        <p:spPr>
          <a:xfrm>
            <a:off x="591113" y="245239"/>
            <a:ext cx="4248920" cy="707886"/>
          </a:xfrm>
          <a:prstGeom prst="rect">
            <a:avLst/>
          </a:prstGeom>
          <a:noFill/>
        </p:spPr>
        <p:txBody>
          <a:bodyPr wrap="none" rtlCol="0">
            <a:spAutoFit/>
          </a:bodyPr>
          <a:lstStyle/>
          <a:p>
            <a:r>
              <a:rPr lang="en-US" altLang="zh-CN" sz="4000" b="1" dirty="0"/>
              <a:t>Logistic Hypothesis</a:t>
            </a:r>
            <a:endParaRPr lang="zh-CN" altLang="en-US" sz="4000" b="1" dirty="0"/>
          </a:p>
        </p:txBody>
      </p:sp>
      <mc:AlternateContent xmlns:mc="http://schemas.openxmlformats.org/markup-compatibility/2006" xmlns:a14="http://schemas.microsoft.com/office/drawing/2010/main">
        <mc:Choice Requires="a14">
          <p:sp>
            <p:nvSpPr>
              <p:cNvPr id="6" name="矩形 5"/>
              <p:cNvSpPr/>
              <p:nvPr/>
            </p:nvSpPr>
            <p:spPr>
              <a:xfrm>
                <a:off x="669674" y="2857380"/>
                <a:ext cx="6234995" cy="830997"/>
              </a:xfrm>
              <a:prstGeom prst="rect">
                <a:avLst/>
              </a:prstGeom>
            </p:spPr>
            <p:txBody>
              <a:bodyPr wrap="square">
                <a:spAutoFit/>
              </a:bodyPr>
              <a:lstStyle/>
              <a:p>
                <a:r>
                  <a:rPr lang="en-US" altLang="zh-CN" sz="2400" dirty="0">
                    <a:latin typeface="NimbusSanL-Regu"/>
                  </a:rPr>
                  <a:t>Let</a:t>
                </a:r>
                <a:r>
                  <a:rPr lang="en-US" altLang="zh-CN" sz="2400" b="1" dirty="0">
                    <a:solidFill>
                      <a:schemeClr val="tx1"/>
                    </a:solidFill>
                    <a:latin typeface="NimbusSanL-Regu"/>
                  </a:rPr>
                  <a:t> </a:t>
                </a:r>
                <a14:m>
                  <m:oMath xmlns:m="http://schemas.openxmlformats.org/officeDocument/2006/math">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0" i="1" dirty="0" smtClean="0">
                        <a:solidFill>
                          <a:schemeClr val="tx1"/>
                        </a:solidFill>
                        <a:latin typeface="Cambria Math" panose="02040503050406030204" pitchFamily="18" charset="0"/>
                      </a:rPr>
                      <m:t>=(</m:t>
                    </m:r>
                    <m:sSub>
                      <m:sSubPr>
                        <m:ctrlPr>
                          <a:rPr lang="en-US" altLang="zh-CN" sz="240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𝑥</m:t>
                        </m:r>
                      </m:e>
                      <m:sub>
                        <m:r>
                          <a:rPr lang="en-US" altLang="zh-CN" sz="2400" b="0" i="1" dirty="0" smtClean="0">
                            <a:solidFill>
                              <a:srgbClr val="FF0000"/>
                            </a:solidFill>
                            <a:latin typeface="Cambria Math" panose="02040503050406030204" pitchFamily="18" charset="0"/>
                          </a:rPr>
                          <m:t>𝑖</m:t>
                        </m:r>
                        <m:r>
                          <a:rPr lang="en-US" altLang="zh-CN" sz="2400" b="0" i="1" dirty="0" smtClean="0">
                            <a:solidFill>
                              <a:srgbClr val="FF0000"/>
                            </a:solidFill>
                            <a:latin typeface="Cambria Math" panose="02040503050406030204" pitchFamily="18" charset="0"/>
                          </a:rPr>
                          <m:t>0</m:t>
                        </m:r>
                      </m:sub>
                    </m:sSub>
                    <m:r>
                      <a:rPr lang="en-US" altLang="zh-CN" sz="2400" b="0" i="1" dirty="0" smtClean="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b="0" i="1" dirty="0">
                            <a:solidFill>
                              <a:schemeClr val="tx1"/>
                            </a:solidFill>
                            <a:latin typeface="Cambria Math" panose="02040503050406030204" pitchFamily="18" charset="0"/>
                          </a:rPr>
                          <m:t>𝑥</m:t>
                        </m:r>
                      </m:e>
                      <m:sub>
                        <m:r>
                          <a:rPr lang="en-US" altLang="zh-CN" sz="2400" b="0" i="1" dirty="0" smtClean="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1</m:t>
                        </m:r>
                      </m:sub>
                    </m:sSub>
                    <m:r>
                      <a:rPr lang="en-US" altLang="zh-CN" sz="2400" b="0" i="1" dirty="0">
                        <a:solidFill>
                          <a:schemeClr val="tx1"/>
                        </a:solidFill>
                        <a:latin typeface="Cambria Math" panose="02040503050406030204" pitchFamily="18" charset="0"/>
                      </a:rPr>
                      <m:t>,</m:t>
                    </m:r>
                  </m:oMath>
                </a14:m>
                <a:r>
                  <a:rPr lang="en-US" altLang="zh-CN" sz="2400" dirty="0">
                    <a:solidFill>
                      <a:schemeClr val="tx1"/>
                    </a:solidFill>
                  </a:rPr>
                  <a:t> </a:t>
                </a:r>
                <a14:m>
                  <m:oMath xmlns:m="http://schemas.openxmlformats.org/officeDocument/2006/math">
                    <m:sSub>
                      <m:sSubPr>
                        <m:ctrlPr>
                          <a:rPr lang="en-US" altLang="zh-CN" sz="2400" i="1" dirty="0">
                            <a:solidFill>
                              <a:schemeClr val="tx1"/>
                            </a:solidFill>
                            <a:latin typeface="Cambria Math" panose="02040503050406030204" pitchFamily="18" charset="0"/>
                          </a:rPr>
                        </m:ctrlPr>
                      </m:sSubPr>
                      <m:e>
                        <m:r>
                          <a:rPr lang="en-US" altLang="zh-CN" sz="2400" b="0" i="1" dirty="0">
                            <a:solidFill>
                              <a:schemeClr val="tx1"/>
                            </a:solidFill>
                            <a:latin typeface="Cambria Math" panose="02040503050406030204" pitchFamily="18" charset="0"/>
                          </a:rPr>
                          <m:t>𝑥</m:t>
                        </m:r>
                      </m:e>
                      <m:sub>
                        <m:r>
                          <a:rPr lang="en-US" altLang="zh-CN" sz="2400" b="0" i="1" dirty="0" smtClean="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2</m:t>
                        </m:r>
                      </m:sub>
                    </m:sSub>
                    <m:r>
                      <a:rPr lang="en-US" altLang="zh-CN" sz="2400" b="0" i="1" dirty="0">
                        <a:solidFill>
                          <a:schemeClr val="tx1"/>
                        </a:solidFill>
                        <a:latin typeface="Cambria Math" panose="02040503050406030204" pitchFamily="18" charset="0"/>
                      </a:rPr>
                      <m:t>,</m:t>
                    </m:r>
                  </m:oMath>
                </a14:m>
                <a:r>
                  <a:rPr lang="en-US" sz="2400" dirty="0">
                    <a:solidFill>
                      <a:schemeClr val="tx1"/>
                    </a:solidFill>
                  </a:rPr>
                  <a:t>…,</a:t>
                </a:r>
                <a:r>
                  <a:rPr lang="en-US" altLang="zh-CN" sz="2400" dirty="0">
                    <a:solidFill>
                      <a:schemeClr val="tx1"/>
                    </a:solidFill>
                  </a:rPr>
                  <a:t> </a:t>
                </a:r>
                <a14:m>
                  <m:oMath xmlns:m="http://schemas.openxmlformats.org/officeDocument/2006/math">
                    <m:sSub>
                      <m:sSubPr>
                        <m:ctrlPr>
                          <a:rPr lang="en-US" altLang="zh-CN" sz="2400" i="1" dirty="0">
                            <a:solidFill>
                              <a:schemeClr val="tx1"/>
                            </a:solidFill>
                            <a:latin typeface="Cambria Math" panose="02040503050406030204" pitchFamily="18" charset="0"/>
                          </a:rPr>
                        </m:ctrlPr>
                      </m:sSubPr>
                      <m:e>
                        <m:r>
                          <a:rPr lang="en-US" altLang="zh-CN" sz="2400" b="0" i="1" dirty="0">
                            <a:solidFill>
                              <a:schemeClr val="tx1"/>
                            </a:solidFill>
                            <a:latin typeface="Cambria Math" panose="02040503050406030204" pitchFamily="18" charset="0"/>
                          </a:rPr>
                          <m:t>𝑥</m:t>
                        </m:r>
                      </m:e>
                      <m:sub>
                        <m:r>
                          <a:rPr lang="en-US" altLang="zh-CN" sz="2400" b="0" i="1" dirty="0" smtClean="0">
                            <a:solidFill>
                              <a:schemeClr val="tx1"/>
                            </a:solidFill>
                            <a:latin typeface="Cambria Math" panose="02040503050406030204" pitchFamily="18" charset="0"/>
                          </a:rPr>
                          <m:t>𝑖𝑑</m:t>
                        </m:r>
                      </m:sub>
                    </m:sSub>
                    <m:r>
                      <a:rPr lang="en-US" altLang="zh-CN" sz="2400" b="0" i="1" dirty="0" smtClean="0">
                        <a:solidFill>
                          <a:schemeClr val="tx1"/>
                        </a:solidFill>
                        <a:latin typeface="Cambria Math" panose="02040503050406030204" pitchFamily="18" charset="0"/>
                      </a:rPr>
                      <m:t>)</m:t>
                    </m:r>
                  </m:oMath>
                </a14:m>
                <a:r>
                  <a:rPr lang="en-US" sz="2400" dirty="0">
                    <a:solidFill>
                      <a:schemeClr val="tx1"/>
                    </a:solidFill>
                  </a:rPr>
                  <a:t> be the features of the patient, calculate a weighted ‘risk score’:</a:t>
                </a:r>
              </a:p>
            </p:txBody>
          </p:sp>
        </mc:Choice>
        <mc:Fallback xmlns="">
          <p:sp>
            <p:nvSpPr>
              <p:cNvPr id="6" name="矩形 5"/>
              <p:cNvSpPr>
                <a:spLocks noRot="1" noChangeAspect="1" noMove="1" noResize="1" noEditPoints="1" noAdjustHandles="1" noChangeArrowheads="1" noChangeShapeType="1" noTextEdit="1"/>
              </p:cNvSpPr>
              <p:nvPr/>
            </p:nvSpPr>
            <p:spPr>
              <a:xfrm>
                <a:off x="669674" y="2857380"/>
                <a:ext cx="6234995" cy="830997"/>
              </a:xfrm>
              <a:prstGeom prst="rect">
                <a:avLst/>
              </a:prstGeom>
              <a:blipFill rotWithShape="1">
                <a:blip r:embed="rId4"/>
                <a:stretch>
                  <a:fillRect l="-6" t="-62" r="5" b="-4504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92391" y="3701170"/>
                <a:ext cx="3058721" cy="11800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sz="2400" i="1" dirty="0" smtClean="0">
                          <a:latin typeface="Cambria Math" panose="02040503050406030204" pitchFamily="18" charset="0"/>
                        </a:rPr>
                        <m:t>s</m:t>
                      </m:r>
                      <m:r>
                        <a:rPr lang="en-US" altLang="zh-CN" sz="2400" i="1" dirty="0">
                          <a:latin typeface="Cambria Math" panose="02040503050406030204" pitchFamily="18" charset="0"/>
                        </a:rPr>
                        <m:t>=</m:t>
                      </m:r>
                      <m:nary>
                        <m:naryPr>
                          <m:chr m:val="∑"/>
                          <m:ctrlPr>
                            <a:rPr lang="pt-BR" altLang="zh-CN" sz="2400" i="1" dirty="0">
                              <a:latin typeface="Cambria Math" panose="02040503050406030204" pitchFamily="18" charset="0"/>
                            </a:rPr>
                          </m:ctrlPr>
                        </m:naryPr>
                        <m:sub>
                          <m:r>
                            <a:rPr lang="en-US" altLang="zh-CN" sz="2400" b="0" i="1" dirty="0" smtClean="0">
                              <a:latin typeface="Cambria Math" panose="02040503050406030204" pitchFamily="18" charset="0"/>
                            </a:rPr>
                            <m:t>𝑗</m:t>
                          </m:r>
                          <m:r>
                            <a:rPr lang="pt-BR" altLang="zh-CN" sz="2400" i="1" dirty="0">
                              <a:latin typeface="Cambria Math" panose="02040503050406030204" pitchFamily="18" charset="0"/>
                            </a:rPr>
                            <m:t>=</m:t>
                          </m:r>
                          <m:r>
                            <a:rPr lang="en-US" altLang="zh-CN" sz="2400" i="1" dirty="0">
                              <a:latin typeface="Cambria Math" panose="02040503050406030204" pitchFamily="18" charset="0"/>
                            </a:rPr>
                            <m:t>0</m:t>
                          </m:r>
                        </m:sub>
                        <m:sup>
                          <m:r>
                            <a:rPr lang="en-US" altLang="zh-CN" sz="2400" i="1" dirty="0">
                              <a:latin typeface="Cambria Math" panose="02040503050406030204" pitchFamily="18" charset="0"/>
                            </a:rPr>
                            <m:t>𝑑</m:t>
                          </m:r>
                        </m:sup>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𝑤</m:t>
                              </m:r>
                            </m:e>
                            <m:sub>
                              <m:r>
                                <a:rPr lang="en-US" altLang="zh-CN" sz="2400" b="0" i="1" dirty="0" smtClean="0">
                                  <a:latin typeface="Cambria Math" panose="02040503050406030204" pitchFamily="18" charset="0"/>
                                </a:rPr>
                                <m:t>𝑗</m:t>
                              </m:r>
                            </m:sub>
                          </m:sSub>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b="0" i="1" dirty="0" smtClean="0">
                                  <a:latin typeface="Cambria Math" panose="02040503050406030204" pitchFamily="18" charset="0"/>
                                </a:rPr>
                                <m:t>𝑖𝑗</m:t>
                              </m:r>
                            </m:sub>
                          </m:sSub>
                        </m:e>
                      </m:nary>
                      <m:r>
                        <a:rPr lang="en-US" altLang="zh-CN" sz="2400" b="0" i="1" dirty="0" smtClean="0">
                          <a:latin typeface="Cambria Math" panose="02040503050406030204" pitchFamily="18" charset="0"/>
                        </a:rPr>
                        <m:t>=</m:t>
                      </m:r>
                      <m:sSup>
                        <m:sSupPr>
                          <m:ctrlPr>
                            <a:rPr lang="en-US" altLang="zh-CN" sz="2400" b="1" i="1" dirty="0" smtClean="0">
                              <a:latin typeface="Cambria Math" panose="02040503050406030204" pitchFamily="18" charset="0"/>
                            </a:rPr>
                          </m:ctrlPr>
                        </m:sSupPr>
                        <m:e>
                          <m:r>
                            <a:rPr lang="en-US" altLang="zh-CN" sz="2400" b="1" i="1" dirty="0" smtClean="0">
                              <a:latin typeface="Cambria Math" panose="02040503050406030204" pitchFamily="18" charset="0"/>
                            </a:rPr>
                            <m:t>𝒘</m:t>
                          </m:r>
                        </m:e>
                        <m:sup>
                          <m:r>
                            <a:rPr lang="en-US" altLang="zh-CN" sz="2400" b="1" i="1" dirty="0" smtClean="0">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oMath>
                  </m:oMathPara>
                </a14:m>
                <a:endParaRPr 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1992391" y="3701170"/>
                <a:ext cx="3058721" cy="1180067"/>
              </a:xfrm>
              <a:prstGeom prst="rect">
                <a:avLst/>
              </a:prstGeom>
              <a:blipFill rotWithShape="1">
                <a:blip r:embed="rId5"/>
                <a:stretch>
                  <a:fillRect l="-13" t="-33" r="11" b="5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91693" y="6106284"/>
                <a:ext cx="4961166" cy="468205"/>
              </a:xfrm>
              <a:prstGeom prst="rect">
                <a:avLst/>
              </a:prstGeom>
            </p:spPr>
            <p:txBody>
              <a:bodyPr wrap="none">
                <a:spAutoFit/>
              </a:bodyPr>
              <a:lstStyle/>
              <a:p>
                <a:r>
                  <a:rPr lang="en-US" sz="2400" dirty="0"/>
                  <a:t>Logistic hypothesis: </a:t>
                </a:r>
                <a14:m>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smtClean="0">
                        <a:latin typeface="Cambria Math" panose="02040503050406030204" pitchFamily="18" charset="0"/>
                      </a:rPr>
                      <m:t>) =</m:t>
                    </m:r>
                    <m:r>
                      <a:rPr lang="en-US" sz="2400" b="0" i="1" dirty="0" smtClean="0">
                        <a:latin typeface="Cambria Math" panose="02040503050406030204" pitchFamily="18" charset="0"/>
                      </a:rPr>
                      <m:t>𝑧</m:t>
                    </m:r>
                    <m:r>
                      <a:rPr lang="el-GR" sz="2400" i="1" dirty="0" smtClean="0">
                        <a:latin typeface="Cambria Math" panose="02040503050406030204" pitchFamily="18" charset="0"/>
                      </a:rPr>
                      <m:t>(</m:t>
                    </m:r>
                    <m:sSup>
                      <m:sSupPr>
                        <m:ctrlPr>
                          <a:rPr lang="en-US" altLang="zh-CN" sz="2400" b="1" i="1" dirty="0">
                            <a:latin typeface="Cambria Math" panose="02040503050406030204" pitchFamily="18" charset="0"/>
                          </a:rPr>
                        </m:ctrlPr>
                      </m:sSupPr>
                      <m:e>
                        <m:r>
                          <a:rPr lang="en-US" altLang="zh-CN" sz="2400" b="1" i="1" dirty="0">
                            <a:latin typeface="Cambria Math" panose="02040503050406030204" pitchFamily="18" charset="0"/>
                          </a:rPr>
                          <m:t>𝒘</m:t>
                        </m:r>
                      </m:e>
                      <m:sup>
                        <m:r>
                          <a:rPr lang="en-US" altLang="zh-CN" sz="2400" b="1" i="1" dirty="0">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a:latin typeface="Cambria Math" panose="02040503050406030204" pitchFamily="18" charset="0"/>
                      </a:rPr>
                      <m:t>)</m:t>
                    </m:r>
                  </m:oMath>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991693" y="6106284"/>
                <a:ext cx="4961166" cy="468205"/>
              </a:xfrm>
              <a:prstGeom prst="rect">
                <a:avLst/>
              </a:prstGeom>
              <a:blipFill rotWithShape="1">
                <a:blip r:embed="rId6"/>
                <a:stretch>
                  <a:fillRect l="-2" t="-26" r="-2394" b="-128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69674" y="4913424"/>
                <a:ext cx="5421997" cy="830997"/>
              </a:xfrm>
              <a:prstGeom prst="rect">
                <a:avLst/>
              </a:prstGeom>
            </p:spPr>
            <p:txBody>
              <a:bodyPr wrap="none">
                <a:spAutoFit/>
              </a:bodyPr>
              <a:lstStyle/>
              <a:p>
                <a:r>
                  <a:rPr lang="en-US" sz="2400" dirty="0"/>
                  <a:t>Convert the score to estimated probability</a:t>
                </a:r>
                <a:br>
                  <a:rPr lang="en-US" sz="2400" dirty="0"/>
                </a:br>
                <a:r>
                  <a:rPr lang="en-US" sz="2400" dirty="0"/>
                  <a:t>by logistic function </a:t>
                </a:r>
                <a14:m>
                  <m:oMath xmlns:m="http://schemas.openxmlformats.org/officeDocument/2006/math">
                    <m:r>
                      <a:rPr lang="en-US" sz="2400" b="0" i="1" smtClean="0">
                        <a:latin typeface="Cambria Math" panose="02040503050406030204" pitchFamily="18" charset="0"/>
                        <a:ea typeface="Cambria Math" panose="02040503050406030204" pitchFamily="18" charset="0"/>
                      </a:rPr>
                      <m:t>𝑧</m:t>
                    </m:r>
                    <m:d>
                      <m:dPr>
                        <m:ctrlPr>
                          <a:rPr lang="en-US" sz="2400" i="1">
                            <a:latin typeface="Cambria Math" panose="02040503050406030204" pitchFamily="18" charset="0"/>
                          </a:rPr>
                        </m:ctrlPr>
                      </m:dPr>
                      <m:e>
                        <m:r>
                          <a:rPr lang="en-US" sz="2400" b="0" i="1" smtClean="0">
                            <a:latin typeface="Cambria Math" panose="02040503050406030204" pitchFamily="18" charset="0"/>
                          </a:rPr>
                          <m:t>𝑠</m:t>
                        </m:r>
                      </m:e>
                    </m:d>
                  </m:oMath>
                </a14:m>
                <a:r>
                  <a:rPr lang="en-US" sz="2400" dirty="0"/>
                  <a:t>.</a:t>
                </a:r>
              </a:p>
            </p:txBody>
          </p:sp>
        </mc:Choice>
        <mc:Fallback xmlns="">
          <p:sp>
            <p:nvSpPr>
              <p:cNvPr id="17" name="矩形 16"/>
              <p:cNvSpPr>
                <a:spLocks noRot="1" noChangeAspect="1" noMove="1" noResize="1" noEditPoints="1" noAdjustHandles="1" noChangeArrowheads="1" noChangeShapeType="1" noTextEdit="1"/>
              </p:cNvSpPr>
              <p:nvPr/>
            </p:nvSpPr>
            <p:spPr>
              <a:xfrm>
                <a:off x="669674" y="4913424"/>
                <a:ext cx="5421997" cy="830997"/>
              </a:xfrm>
              <a:prstGeom prst="rect">
                <a:avLst/>
              </a:prstGeom>
              <a:blipFill rotWithShape="1">
                <a:blip r:embed="rId7"/>
                <a:stretch>
                  <a:fillRect l="-7" t="-52" r="-8770" b="-1044"/>
                </a:stretch>
              </a:blipFill>
            </p:spPr>
            <p:txBody>
              <a:bodyPr/>
              <a:lstStyle/>
              <a:p>
                <a:r>
                  <a:rPr lang="en-US" altLang="en-US">
                    <a:noFill/>
                  </a:rPr>
                  <a:t> </a:t>
                </a:r>
              </a:p>
            </p:txBody>
          </p:sp>
        </mc:Fallback>
      </mc:AlternateContent>
      <p:pic>
        <p:nvPicPr>
          <p:cNvPr id="11" name="图片 10"/>
          <p:cNvPicPr>
            <a:picLocks noChangeAspect="1"/>
          </p:cNvPicPr>
          <p:nvPr/>
        </p:nvPicPr>
        <p:blipFill rotWithShape="1">
          <a:blip r:embed="rId8">
            <a:extLst>
              <a:ext uri="{28A0092B-C50C-407E-A947-70E740481C1C}">
                <a14:useLocalDpi xmlns:a14="http://schemas.microsoft.com/office/drawing/2010/main" val="0"/>
              </a:ext>
            </a:extLst>
          </a:blip>
          <a:srcRect l="971" r="1"/>
          <a:stretch>
            <a:fillRect/>
          </a:stretch>
        </p:blipFill>
        <p:spPr>
          <a:xfrm>
            <a:off x="7402899" y="2989196"/>
            <a:ext cx="4157493" cy="2675373"/>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7097821" y="3701170"/>
                <a:ext cx="1906306" cy="1015663"/>
              </a:xfrm>
              <a:prstGeom prst="rect">
                <a:avLst/>
              </a:prstGeom>
            </p:spPr>
            <p:txBody>
              <a:bodyPr wrap="square">
                <a:spAutoFit/>
              </a:bodyPr>
              <a:lstStyle/>
              <a:p>
                <a:pPr algn="just"/>
                <a14:m>
                  <m:oMath xmlns:m="http://schemas.openxmlformats.org/officeDocument/2006/math">
                    <m:r>
                      <a:rPr lang="en-US" sz="2000" b="0" i="1" smtClean="0">
                        <a:latin typeface="Cambria Math" panose="02040503050406030204" pitchFamily="18" charset="0"/>
                        <a:ea typeface="Cambria Math" panose="02040503050406030204" pitchFamily="18" charset="0"/>
                      </a:rPr>
                      <m:t>𝑧</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𝑠</m:t>
                        </m:r>
                      </m:e>
                    </m:d>
                  </m:oMath>
                </a14:m>
                <a:r>
                  <a:rPr lang="en-US" sz="2000" dirty="0"/>
                  <a:t> squashes </a:t>
                </a:r>
                <a14:m>
                  <m:oMath xmlns:m="http://schemas.openxmlformats.org/officeDocument/2006/math">
                    <m:r>
                      <m:rPr>
                        <m:sty m:val="p"/>
                      </m:rPr>
                      <a:rPr lang="en-US" altLang="zh-CN" sz="2000" i="1" dirty="0">
                        <a:latin typeface="Cambria Math" panose="02040503050406030204" pitchFamily="18" charset="0"/>
                      </a:rPr>
                      <m:t>s</m:t>
                    </m:r>
                  </m:oMath>
                </a14:m>
                <a:r>
                  <a:rPr lang="en-US" sz="2000" dirty="0"/>
                  <a:t> as the </a:t>
                </a:r>
                <a:r>
                  <a:rPr lang="en-US" sz="2000" dirty="0">
                    <a:solidFill>
                      <a:srgbClr val="FF0000"/>
                    </a:solidFill>
                  </a:rPr>
                  <a:t>estimated probability.</a:t>
                </a:r>
              </a:p>
            </p:txBody>
          </p:sp>
        </mc:Choice>
        <mc:Fallback xmlns="">
          <p:sp>
            <p:nvSpPr>
              <p:cNvPr id="7" name="矩形 6"/>
              <p:cNvSpPr>
                <a:spLocks noRot="1" noChangeAspect="1" noMove="1" noResize="1" noEditPoints="1" noAdjustHandles="1" noChangeArrowheads="1" noChangeShapeType="1" noTextEdit="1"/>
              </p:cNvSpPr>
              <p:nvPr/>
            </p:nvSpPr>
            <p:spPr>
              <a:xfrm>
                <a:off x="7097821" y="3701170"/>
                <a:ext cx="1906306" cy="1015663"/>
              </a:xfrm>
              <a:prstGeom prst="rect">
                <a:avLst/>
              </a:prstGeom>
              <a:blipFill rotWithShape="1">
                <a:blip r:embed="rId9"/>
                <a:stretch>
                  <a:fillRect l="-22" t="-38" r="24" b="-3475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0491656" y="3738204"/>
                <a:ext cx="657488" cy="369332"/>
              </a:xfrm>
              <a:prstGeom prst="rect">
                <a:avLst/>
              </a:prstGeom>
              <a:solidFill>
                <a:schemeClr val="bg1"/>
              </a:solidFill>
            </p:spPr>
            <p:txBody>
              <a:bodyPr wrap="none">
                <a:spAutoFit/>
              </a:bodyPr>
              <a:lstStyle/>
              <a:p>
                <a14:m>
                  <m:oMath xmlns:m="http://schemas.openxmlformats.org/officeDocument/2006/math">
                    <m:r>
                      <a:rPr lang="en-US" altLang="zh-CN" i="1">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en-US" altLang="zh-CN" dirty="0"/>
                  <a:t> </a:t>
                </a:r>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10491656" y="3738204"/>
                <a:ext cx="657488" cy="369332"/>
              </a:xfrm>
              <a:prstGeom prst="rect">
                <a:avLst/>
              </a:prstGeom>
              <a:blipFill rotWithShape="1">
                <a:blip r:embed="rId10"/>
                <a:stretch>
                  <a:fillRect l="-28" t="-161" r="-4471" b="96"/>
                </a:stretch>
              </a:blipFill>
            </p:spPr>
            <p:txBody>
              <a:bodyPr/>
              <a:lstStyle/>
              <a:p>
                <a:r>
                  <a:rPr lang="en-US" altLang="en-US">
                    <a:noFill/>
                  </a:rPr>
                  <a:t> </a:t>
                </a:r>
              </a:p>
            </p:txBody>
          </p:sp>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p:cNvSpPr/>
          <p:nvPr/>
        </p:nvSpPr>
        <p:spPr>
          <a:xfrm>
            <a:off x="591113" y="3651255"/>
            <a:ext cx="10889885" cy="1657782"/>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5" name="文本框 4"/>
          <p:cNvSpPr txBox="1"/>
          <p:nvPr/>
        </p:nvSpPr>
        <p:spPr>
          <a:xfrm>
            <a:off x="591113" y="245239"/>
            <a:ext cx="3739165" cy="707886"/>
          </a:xfrm>
          <a:prstGeom prst="rect">
            <a:avLst/>
          </a:prstGeom>
          <a:noFill/>
        </p:spPr>
        <p:txBody>
          <a:bodyPr wrap="none" rtlCol="0">
            <a:spAutoFit/>
          </a:bodyPr>
          <a:lstStyle/>
          <a:p>
            <a:r>
              <a:rPr lang="en-US" altLang="zh-CN" sz="4000" b="1" dirty="0"/>
              <a:t>Logistic Function</a:t>
            </a:r>
            <a:endParaRPr lang="zh-CN" altLang="en-US" sz="4000" b="1" dirty="0"/>
          </a:p>
        </p:txBody>
      </p:sp>
      <p:sp>
        <p:nvSpPr>
          <p:cNvPr id="10" name="矩形: 圆角 9"/>
          <p:cNvSpPr/>
          <p:nvPr/>
        </p:nvSpPr>
        <p:spPr>
          <a:xfrm>
            <a:off x="591113" y="1239726"/>
            <a:ext cx="10889885" cy="1995693"/>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47742" y="1267145"/>
            <a:ext cx="3212430" cy="1873918"/>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2748868" y="4221397"/>
                <a:ext cx="6096000" cy="46172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r>
                        <a:rPr lang="pl-PL" sz="2400" i="1" dirty="0" smtClean="0">
                          <a:solidFill>
                            <a:srgbClr val="000000"/>
                          </a:solidFill>
                          <a:latin typeface="Cambria Math" panose="02040503050406030204" pitchFamily="18" charset="0"/>
                        </a:rPr>
                        <m:t>1 −</m:t>
                      </m:r>
                      <m:r>
                        <a:rPr lang="en-US" sz="2400" b="0" i="1" smtClean="0">
                          <a:latin typeface="Cambria Math" panose="02040503050406030204" pitchFamily="18" charset="0"/>
                          <a:ea typeface="Cambria Math" panose="02040503050406030204" pitchFamily="18" charset="0"/>
                        </a:rPr>
                        <m:t>𝑧</m:t>
                      </m:r>
                      <m:r>
                        <a:rPr lang="pl-PL" sz="2400" i="1" dirty="0" smtClean="0">
                          <a:solidFill>
                            <a:srgbClr val="000000"/>
                          </a:solidFill>
                          <a:latin typeface="Cambria Math" panose="02040503050406030204" pitchFamily="18" charset="0"/>
                        </a:rPr>
                        <m:t>(</m:t>
                      </m:r>
                      <m:r>
                        <a:rPr lang="en-US" altLang="zh-CN" sz="2400" b="0" i="1" dirty="0" smtClean="0">
                          <a:solidFill>
                            <a:srgbClr val="000000"/>
                          </a:solidFill>
                          <a:latin typeface="Cambria Math" panose="02040503050406030204" pitchFamily="18" charset="0"/>
                        </a:rPr>
                        <m:t>𝑠</m:t>
                      </m:r>
                      <m:r>
                        <a:rPr lang="pl-PL" sz="2400" i="1" dirty="0" smtClean="0">
                          <a:solidFill>
                            <a:srgbClr val="000000"/>
                          </a:solidFill>
                          <a:latin typeface="Cambria Math" panose="02040503050406030204" pitchFamily="18" charset="0"/>
                        </a:rPr>
                        <m:t>) =</m:t>
                      </m:r>
                      <m:r>
                        <a:rPr lang="en-US" sz="2400" b="0" i="1" dirty="0" smtClean="0">
                          <a:solidFill>
                            <a:srgbClr val="000000"/>
                          </a:solidFill>
                          <a:latin typeface="Cambria Math" panose="02040503050406030204" pitchFamily="18" charset="0"/>
                        </a:rPr>
                        <m:t>𝑧</m:t>
                      </m:r>
                      <m:r>
                        <a:rPr lang="pl-PL" sz="2400" i="1" dirty="0" smtClean="0">
                          <a:solidFill>
                            <a:srgbClr val="000000"/>
                          </a:solidFill>
                          <a:latin typeface="Cambria Math" panose="02040503050406030204" pitchFamily="18" charset="0"/>
                        </a:rPr>
                        <m:t>(−</m:t>
                      </m:r>
                      <m:r>
                        <a:rPr lang="en-US" sz="2400" b="0" i="1" dirty="0" smtClean="0">
                          <a:solidFill>
                            <a:srgbClr val="000000"/>
                          </a:solidFill>
                          <a:latin typeface="Cambria Math" panose="02040503050406030204" pitchFamily="18" charset="0"/>
                        </a:rPr>
                        <m:t>𝑠</m:t>
                      </m:r>
                      <m:r>
                        <a:rPr lang="pl-PL" sz="2400" i="1" dirty="0" smtClean="0">
                          <a:solidFill>
                            <a:srgbClr val="000000"/>
                          </a:solidFill>
                          <a:latin typeface="Cambria Math" panose="02040503050406030204" pitchFamily="18" charset="0"/>
                        </a:rPr>
                        <m:t>) </m:t>
                      </m:r>
                    </m:oMath>
                  </m:oMathPara>
                </a14:m>
                <a:br>
                  <a:rPr lang="pl-PL" sz="2400" dirty="0"/>
                </a:br>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2748868" y="4221397"/>
                <a:ext cx="6096000" cy="461729"/>
              </a:xfrm>
              <a:prstGeom prst="rect">
                <a:avLst/>
              </a:prstGeom>
              <a:blipFill rotWithShape="1">
                <a:blip r:embed="rId4"/>
                <a:stretch>
                  <a:fillRect l="-10" t="-120" r="10" b="-8182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823241" y="4717870"/>
                <a:ext cx="6096000" cy="461729"/>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p>
                        <m:sSupPr>
                          <m:ctrlPr>
                            <a:rPr lang="pl-PL" sz="2400" i="1" dirty="0" smtClean="0">
                              <a:latin typeface="Cambria Math" panose="02040503050406030204" pitchFamily="18" charset="0"/>
                            </a:rPr>
                          </m:ctrlPr>
                        </m:sSupPr>
                        <m:e>
                          <m:r>
                            <a:rPr lang="en-US" sz="2400" b="0" i="1" smtClean="0">
                              <a:latin typeface="Cambria Math" panose="02040503050406030204" pitchFamily="18" charset="0"/>
                              <a:ea typeface="Cambria Math" panose="02040503050406030204" pitchFamily="18" charset="0"/>
                            </a:rPr>
                            <m:t>𝑧</m:t>
                          </m:r>
                        </m:e>
                        <m:sup>
                          <m:r>
                            <a:rPr lang="en-US" sz="2400" b="0" i="1" dirty="0" smtClean="0">
                              <a:latin typeface="Cambria Math" panose="02040503050406030204" pitchFamily="18" charset="0"/>
                            </a:rPr>
                            <m:t>′</m:t>
                          </m:r>
                        </m:sup>
                      </m:sSup>
                      <m:r>
                        <a:rPr lang="pl-PL" sz="2400" i="1" dirty="0" smtClean="0">
                          <a:latin typeface="Cambria Math" panose="02040503050406030204" pitchFamily="18" charset="0"/>
                        </a:rPr>
                        <m:t>(</m:t>
                      </m:r>
                      <m:r>
                        <a:rPr lang="en-US" sz="2400" b="0" i="1" dirty="0" smtClean="0">
                          <a:latin typeface="Cambria Math" panose="02040503050406030204" pitchFamily="18" charset="0"/>
                        </a:rPr>
                        <m:t>𝑠</m:t>
                      </m:r>
                      <m:r>
                        <a:rPr lang="pl-PL" sz="2400" i="1" dirty="0">
                          <a:latin typeface="Cambria Math" panose="02040503050406030204" pitchFamily="18" charset="0"/>
                        </a:rPr>
                        <m:t>) =</m:t>
                      </m:r>
                      <m:r>
                        <a:rPr lang="en-US" sz="2400" b="0" i="1" dirty="0" smtClean="0">
                          <a:latin typeface="Cambria Math" panose="02040503050406030204" pitchFamily="18" charset="0"/>
                        </a:rPr>
                        <m:t>𝑧</m:t>
                      </m:r>
                      <m:r>
                        <a:rPr lang="pl-PL" sz="2400" i="1" dirty="0">
                          <a:latin typeface="Cambria Math" panose="02040503050406030204" pitchFamily="18" charset="0"/>
                        </a:rPr>
                        <m:t>(</m:t>
                      </m:r>
                      <m:r>
                        <a:rPr lang="en-US" sz="2400" b="0" i="1" dirty="0" smtClean="0">
                          <a:latin typeface="Cambria Math" panose="02040503050406030204" pitchFamily="18" charset="0"/>
                        </a:rPr>
                        <m:t>𝑠</m:t>
                      </m:r>
                      <m:r>
                        <a:rPr lang="pl-PL" sz="2400" i="1" dirty="0">
                          <a:latin typeface="Cambria Math" panose="02040503050406030204" pitchFamily="18" charset="0"/>
                        </a:rPr>
                        <m:t>)(1 −</m:t>
                      </m:r>
                      <m:r>
                        <a:rPr lang="en-US" sz="2400" b="0" i="1" dirty="0" smtClean="0">
                          <a:latin typeface="Cambria Math" panose="02040503050406030204" pitchFamily="18" charset="0"/>
                        </a:rPr>
                        <m:t>𝑧</m:t>
                      </m:r>
                      <m:r>
                        <a:rPr lang="pl-PL" sz="2400" i="1" dirty="0">
                          <a:latin typeface="Cambria Math" panose="02040503050406030204" pitchFamily="18" charset="0"/>
                        </a:rPr>
                        <m:t>(</m:t>
                      </m:r>
                      <m:r>
                        <a:rPr lang="en-US" sz="2400" b="0" i="1" dirty="0" smtClean="0">
                          <a:latin typeface="Cambria Math" panose="02040503050406030204" pitchFamily="18" charset="0"/>
                        </a:rPr>
                        <m:t>𝑠</m:t>
                      </m:r>
                      <m:r>
                        <a:rPr lang="pl-PL" sz="2400" i="1" dirty="0">
                          <a:latin typeface="Cambria Math" panose="02040503050406030204" pitchFamily="18" charset="0"/>
                        </a:rPr>
                        <m:t>)) </m:t>
                      </m:r>
                    </m:oMath>
                  </m:oMathPara>
                </a14:m>
                <a:br>
                  <a:rPr lang="pl-PL" sz="2400" dirty="0"/>
                </a:br>
                <a:endParaRPr 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2823241" y="4717870"/>
                <a:ext cx="6096000" cy="461729"/>
              </a:xfrm>
              <a:prstGeom prst="rect">
                <a:avLst/>
              </a:prstGeom>
              <a:blipFill rotWithShape="1">
                <a:blip r:embed="rId5"/>
                <a:stretch>
                  <a:fillRect l="-1" t="-99" r="1" b="-81849"/>
                </a:stretch>
              </a:blipFill>
            </p:spPr>
            <p:txBody>
              <a:bodyPr/>
              <a:lstStyle/>
              <a:p>
                <a:r>
                  <a:rPr lang="en-US" altLang="en-US">
                    <a:noFill/>
                  </a:rPr>
                  <a:t> </a:t>
                </a:r>
              </a:p>
            </p:txBody>
          </p:sp>
        </mc:Fallback>
      </mc:AlternateContent>
      <p:sp>
        <p:nvSpPr>
          <p:cNvPr id="18" name="矩形 17"/>
          <p:cNvSpPr/>
          <p:nvPr/>
        </p:nvSpPr>
        <p:spPr>
          <a:xfrm>
            <a:off x="997800" y="4226283"/>
            <a:ext cx="2239768" cy="461665"/>
          </a:xfrm>
          <a:prstGeom prst="rect">
            <a:avLst/>
          </a:prstGeom>
        </p:spPr>
        <p:txBody>
          <a:bodyPr wrap="square">
            <a:spAutoFit/>
          </a:bodyPr>
          <a:lstStyle/>
          <a:p>
            <a:r>
              <a:rPr lang="en-US" sz="2400" dirty="0"/>
              <a:t>Symmetric </a:t>
            </a:r>
            <a:endParaRPr lang="en-US" sz="2400" dirty="0">
              <a:solidFill>
                <a:schemeClr val="tx1"/>
              </a:solidFill>
            </a:endParaRPr>
          </a:p>
        </p:txBody>
      </p:sp>
      <p:sp>
        <p:nvSpPr>
          <p:cNvPr id="19" name="矩形 18"/>
          <p:cNvSpPr/>
          <p:nvPr/>
        </p:nvSpPr>
        <p:spPr>
          <a:xfrm>
            <a:off x="997800" y="4717935"/>
            <a:ext cx="2239768" cy="461665"/>
          </a:xfrm>
          <a:prstGeom prst="rect">
            <a:avLst/>
          </a:prstGeom>
        </p:spPr>
        <p:txBody>
          <a:bodyPr wrap="square">
            <a:spAutoFit/>
          </a:bodyPr>
          <a:lstStyle/>
          <a:p>
            <a:r>
              <a:rPr lang="en-US" sz="2400" dirty="0"/>
              <a:t>Gradient  </a:t>
            </a:r>
            <a:endParaRPr lang="en-US" sz="2400" dirty="0">
              <a:solidFill>
                <a:schemeClr val="tx1"/>
              </a:solidFill>
            </a:endParaRPr>
          </a:p>
        </p:txBody>
      </p:sp>
      <p:grpSp>
        <p:nvGrpSpPr>
          <p:cNvPr id="8" name="组合 7"/>
          <p:cNvGrpSpPr/>
          <p:nvPr/>
        </p:nvGrpSpPr>
        <p:grpSpPr>
          <a:xfrm>
            <a:off x="997800" y="3729332"/>
            <a:ext cx="11166909" cy="461665"/>
            <a:chOff x="997800" y="3729332"/>
            <a:chExt cx="11166909" cy="461665"/>
          </a:xfrm>
        </p:grpSpPr>
        <mc:AlternateContent xmlns:mc="http://schemas.openxmlformats.org/markup-compatibility/2006" xmlns:a14="http://schemas.microsoft.com/office/drawing/2010/main">
          <mc:Choice Requires="a14">
            <p:sp>
              <p:nvSpPr>
                <p:cNvPr id="6" name="矩形 5"/>
                <p:cNvSpPr/>
                <p:nvPr/>
              </p:nvSpPr>
              <p:spPr>
                <a:xfrm>
                  <a:off x="5395403" y="3729332"/>
                  <a:ext cx="2239768" cy="461665"/>
                </a:xfrm>
                <a:prstGeom prst="rect">
                  <a:avLst/>
                </a:prstGeom>
              </p:spPr>
              <p:txBody>
                <a:bodyPr wrap="square">
                  <a:spAutoFit/>
                </a:bodyPr>
                <a:lstStyle/>
                <a:p>
                  <a:r>
                    <a:rPr lang="en-US" sz="2400" dirty="0"/>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𝑧</m:t>
                      </m:r>
                      <m:r>
                        <a:rPr lang="en-US" sz="2400" i="1">
                          <a:latin typeface="Cambria Math" panose="02040503050406030204" pitchFamily="18" charset="0"/>
                          <a:ea typeface="Cambria Math" panose="02040503050406030204" pitchFamily="18" charset="0"/>
                        </a:rPr>
                        <m:t> </m:t>
                      </m:r>
                      <m:d>
                        <m:dPr>
                          <m:ctrlPr>
                            <a:rPr lang="en-US" sz="2400" i="1">
                              <a:latin typeface="Cambria Math" panose="02040503050406030204" pitchFamily="18" charset="0"/>
                            </a:rPr>
                          </m:ctrlPr>
                        </m:dPr>
                        <m:e>
                          <m:r>
                            <a:rPr lang="en-US" sz="2400" b="0" i="1" smtClean="0">
                              <a:latin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m:t>
                          </m:r>
                        </m:e>
                      </m:d>
                      <m:r>
                        <a:rPr lang="en-US" sz="2400" i="1">
                          <a:latin typeface="Cambria Math" panose="02040503050406030204" pitchFamily="18" charset="0"/>
                        </a:rPr>
                        <m:t>=</m:t>
                      </m:r>
                      <m:r>
                        <a:rPr lang="en-US" sz="2400" b="0" i="1" smtClean="0">
                          <a:latin typeface="Cambria Math" panose="02040503050406030204" pitchFamily="18" charset="0"/>
                        </a:rPr>
                        <m:t>0</m:t>
                      </m:r>
                    </m:oMath>
                  </a14:m>
                  <a:endParaRPr 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5395403" y="3729332"/>
                  <a:ext cx="2239768" cy="461665"/>
                </a:xfrm>
                <a:prstGeom prst="rect">
                  <a:avLst/>
                </a:prstGeom>
                <a:blipFill rotWithShape="1">
                  <a:blip r:embed="rId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7660172" y="3729332"/>
                  <a:ext cx="2239768"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𝑧</m:t>
                        </m:r>
                        <m:d>
                          <m:dPr>
                            <m:ctrlPr>
                              <a:rPr lang="en-US" sz="2400" i="1">
                                <a:latin typeface="Cambria Math" panose="02040503050406030204" pitchFamily="18" charset="0"/>
                              </a:rPr>
                            </m:ctrlPr>
                          </m:dPr>
                          <m:e>
                            <m:r>
                              <a:rPr lang="en-US" sz="2400" b="0" i="1" smtClean="0">
                                <a:latin typeface="Cambria Math" panose="02040503050406030204" pitchFamily="18" charset="0"/>
                              </a:rPr>
                              <m:t>0</m:t>
                            </m:r>
                          </m:e>
                        </m:d>
                        <m:r>
                          <a:rPr lang="en-US" sz="2400" i="1">
                            <a:latin typeface="Cambria Math" panose="02040503050406030204" pitchFamily="18" charset="0"/>
                          </a:rPr>
                          <m:t>=</m:t>
                        </m:r>
                        <m:r>
                          <a:rPr lang="en-US" sz="2400" b="0" i="1" smtClean="0">
                            <a:latin typeface="Cambria Math" panose="02040503050406030204" pitchFamily="18" charset="0"/>
                          </a:rPr>
                          <m:t>0.5</m:t>
                        </m:r>
                      </m:oMath>
                    </m:oMathPara>
                  </a14:m>
                  <a:endParaRPr lang="en-US" sz="2400" dirty="0">
                    <a:solidFill>
                      <a:schemeClr val="tx1"/>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7660172" y="3729332"/>
                  <a:ext cx="2239768" cy="461665"/>
                </a:xfrm>
                <a:prstGeom prst="rect">
                  <a:avLst/>
                </a:prstGeom>
                <a:blipFill rotWithShape="1">
                  <a:blip r:embed="rId7"/>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9924941" y="3729332"/>
                  <a:ext cx="2239768" cy="461665"/>
                </a:xfrm>
                <a:prstGeom prst="rect">
                  <a:avLst/>
                </a:prstGeom>
              </p:spPr>
              <p:txBody>
                <a:bodyPr wrap="square">
                  <a:spAutoFit/>
                </a:bodyPr>
                <a:lstStyle/>
                <a:p>
                  <a:r>
                    <a:rPr lang="en-US" sz="2400" dirty="0"/>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𝑧</m:t>
                      </m:r>
                      <m:d>
                        <m:dPr>
                          <m:ctrlPr>
                            <a:rPr lang="en-US" sz="2400" i="1">
                              <a:latin typeface="Cambria Math" panose="02040503050406030204" pitchFamily="18" charset="0"/>
                            </a:rPr>
                          </m:ctrlPr>
                        </m:dPr>
                        <m:e>
                          <m:r>
                            <a:rPr lang="en-US" sz="2400" i="1" smtClean="0">
                              <a:latin typeface="Cambria Math" panose="02040503050406030204" pitchFamily="18" charset="0"/>
                              <a:ea typeface="Cambria Math" panose="02040503050406030204" pitchFamily="18" charset="0"/>
                            </a:rPr>
                            <m:t>∞</m:t>
                          </m:r>
                        </m:e>
                      </m:d>
                      <m:r>
                        <a:rPr lang="en-US" sz="2400" i="1">
                          <a:latin typeface="Cambria Math" panose="02040503050406030204" pitchFamily="18" charset="0"/>
                        </a:rPr>
                        <m:t>=</m:t>
                      </m:r>
                    </m:oMath>
                  </a14:m>
                  <a:r>
                    <a:rPr lang="en-US" sz="2400" dirty="0">
                      <a:solidFill>
                        <a:schemeClr val="tx1"/>
                      </a:solidFill>
                    </a:rPr>
                    <a:t>1</a:t>
                  </a:r>
                </a:p>
              </p:txBody>
            </p:sp>
          </mc:Choice>
          <mc:Fallback xmlns="">
            <p:sp>
              <p:nvSpPr>
                <p:cNvPr id="12" name="矩形 11"/>
                <p:cNvSpPr>
                  <a:spLocks noRot="1" noChangeAspect="1" noMove="1" noResize="1" noEditPoints="1" noAdjustHandles="1" noChangeArrowheads="1" noChangeShapeType="1" noTextEdit="1"/>
                </p:cNvSpPr>
                <p:nvPr/>
              </p:nvSpPr>
              <p:spPr>
                <a:xfrm>
                  <a:off x="9924941" y="3729332"/>
                  <a:ext cx="2239768" cy="461665"/>
                </a:xfrm>
                <a:prstGeom prst="rect">
                  <a:avLst/>
                </a:prstGeom>
                <a:blipFill rotWithShape="1">
                  <a:blip r:embed="rId8"/>
                </a:blipFill>
              </p:spPr>
              <p:txBody>
                <a:bodyPr/>
                <a:lstStyle/>
                <a:p>
                  <a:r>
                    <a:rPr lang="en-US" altLang="en-US">
                      <a:noFill/>
                    </a:rPr>
                    <a:t> </a:t>
                  </a:r>
                </a:p>
              </p:txBody>
            </p:sp>
          </mc:Fallback>
        </mc:AlternateContent>
        <p:sp>
          <p:nvSpPr>
            <p:cNvPr id="17" name="矩形 16"/>
            <p:cNvSpPr/>
            <p:nvPr/>
          </p:nvSpPr>
          <p:spPr>
            <a:xfrm>
              <a:off x="997800" y="3729332"/>
              <a:ext cx="2239768" cy="461665"/>
            </a:xfrm>
            <a:prstGeom prst="rect">
              <a:avLst/>
            </a:prstGeom>
          </p:spPr>
          <p:txBody>
            <a:bodyPr wrap="square">
              <a:spAutoFit/>
            </a:bodyPr>
            <a:lstStyle/>
            <a:p>
              <a:r>
                <a:rPr lang="en-US" sz="2400" dirty="0"/>
                <a:t>Bound </a:t>
              </a:r>
              <a:endParaRPr lang="en-US" sz="2400" dirty="0">
                <a:solidFill>
                  <a:schemeClr val="tx1"/>
                </a:solidFill>
              </a:endParaRPr>
            </a:p>
          </p:txBody>
        </p:sp>
        <mc:AlternateContent xmlns:mc="http://schemas.openxmlformats.org/markup-compatibility/2006" xmlns:a14="http://schemas.microsoft.com/office/drawing/2010/main">
          <mc:Choice Requires="a14">
            <p:sp>
              <p:nvSpPr>
                <p:cNvPr id="20" name="矩形 19"/>
                <p:cNvSpPr/>
                <p:nvPr/>
              </p:nvSpPr>
              <p:spPr>
                <a:xfrm>
                  <a:off x="2980322" y="3729332"/>
                  <a:ext cx="2239768" cy="461665"/>
                </a:xfrm>
                <a:prstGeom prst="rect">
                  <a:avLst/>
                </a:prstGeom>
              </p:spPr>
              <p:txBody>
                <a:bodyPr wrap="square">
                  <a:spAutoFit/>
                </a:bodyPr>
                <a:lstStyle/>
                <a:p>
                  <a:r>
                    <a:rPr lang="en-US" sz="2400" dirty="0"/>
                    <a:t> </a:t>
                  </a:r>
                  <a14:m>
                    <m:oMath xmlns:m="http://schemas.openxmlformats.org/officeDocument/2006/math">
                      <m:r>
                        <a:rPr lang="en-US" sz="2400" b="0" i="1" smtClean="0">
                          <a:latin typeface="Cambria Math" panose="02040503050406030204" pitchFamily="18" charset="0"/>
                          <a:ea typeface="Cambria Math" panose="02040503050406030204" pitchFamily="18" charset="0"/>
                        </a:rPr>
                        <m:t>𝑧</m:t>
                      </m:r>
                      <m:d>
                        <m:dPr>
                          <m:ctrlPr>
                            <a:rPr lang="en-US" sz="2400" i="1">
                              <a:latin typeface="Cambria Math" panose="02040503050406030204" pitchFamily="18" charset="0"/>
                            </a:rPr>
                          </m:ctrlPr>
                        </m:dPr>
                        <m:e>
                          <m:r>
                            <a:rPr lang="en-US" sz="2400" b="0" i="1" smtClean="0">
                              <a:latin typeface="Cambria Math" panose="02040503050406030204" pitchFamily="18" charset="0"/>
                            </a:rPr>
                            <m:t>𝑠</m:t>
                          </m:r>
                        </m:e>
                      </m:d>
                      <m:r>
                        <a:rPr lang="en-US" sz="2400" i="1" smtClean="0">
                          <a:latin typeface="Cambria Math" panose="02040503050406030204" pitchFamily="18" charset="0"/>
                          <a:ea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[0,1]</m:t>
                      </m:r>
                    </m:oMath>
                  </a14:m>
                  <a:endParaRPr lang="en-US" sz="2400" dirty="0">
                    <a:solidFill>
                      <a:schemeClr val="tx1"/>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980322" y="3729332"/>
                  <a:ext cx="2239768" cy="461665"/>
                </a:xfrm>
                <a:prstGeom prst="rect">
                  <a:avLst/>
                </a:prstGeom>
                <a:blipFill rotWithShape="1">
                  <a:blip r:embed="rId9"/>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3" name="矩形 2"/>
              <p:cNvSpPr/>
              <p:nvPr/>
            </p:nvSpPr>
            <p:spPr>
              <a:xfrm>
                <a:off x="8654487" y="2357481"/>
                <a:ext cx="2946400" cy="830997"/>
              </a:xfrm>
              <a:prstGeom prst="rect">
                <a:avLst/>
              </a:prstGeom>
            </p:spPr>
            <p:txBody>
              <a:bodyPr wrap="square">
                <a:spAutoFit/>
              </a:bodyPr>
              <a:lstStyle/>
              <a:p>
                <a:r>
                  <a:rPr lang="en-US" sz="2400" dirty="0">
                    <a:solidFill>
                      <a:srgbClr val="FF0000"/>
                    </a:solidFill>
                  </a:rPr>
                  <a:t>smooth, monotonic, sigmoid </a:t>
                </a:r>
                <a:r>
                  <a:rPr lang="en-US" sz="2400" dirty="0">
                    <a:solidFill>
                      <a:schemeClr val="tx1"/>
                    </a:solidFill>
                  </a:rPr>
                  <a:t>function of </a:t>
                </a:r>
                <a14:m>
                  <m:oMath xmlns:m="http://schemas.openxmlformats.org/officeDocument/2006/math">
                    <m:r>
                      <a:rPr lang="en-US" sz="2400" i="1" dirty="0" smtClean="0">
                        <a:solidFill>
                          <a:schemeClr val="tx1"/>
                        </a:solidFill>
                        <a:latin typeface="Cambria Math" panose="02040503050406030204" pitchFamily="18" charset="0"/>
                      </a:rPr>
                      <m:t>𝑠</m:t>
                    </m:r>
                  </m:oMath>
                </a14:m>
                <a:endParaRPr lang="en-US" sz="2400" dirty="0">
                  <a:solidFill>
                    <a:srgbClr val="FF0000"/>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8654487" y="2357481"/>
                <a:ext cx="2946400" cy="830997"/>
              </a:xfrm>
              <a:prstGeom prst="rect">
                <a:avLst/>
              </a:prstGeom>
              <a:blipFill rotWithShape="1">
                <a:blip r:embed="rId10"/>
                <a:stretch>
                  <a:fillRect l="-2" t="-43" r="2" b="-4506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711002" y="1800019"/>
                <a:ext cx="3435621" cy="8081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𝑧</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altLang="zh-CN" sz="2400" b="1" i="1" dirty="0">
                                  <a:solidFill>
                                    <a:schemeClr val="tx1"/>
                                  </a:solidFill>
                                  <a:latin typeface="Cambria Math" panose="02040503050406030204" pitchFamily="18" charset="0"/>
                                </a:rPr>
                                <m:t>𝒔</m:t>
                              </m:r>
                            </m:sup>
                          </m:sSup>
                        </m:num>
                        <m:den>
                          <m:r>
                            <a:rPr lang="en-US" sz="2400" i="1">
                              <a:solidFill>
                                <a:schemeClr val="tx1"/>
                              </a:solidFill>
                              <a:latin typeface="Cambria Math" panose="02040503050406030204" pitchFamily="18" charset="0"/>
                            </a:rPr>
                            <m:t>1+</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altLang="zh-CN" sz="2400" b="1" i="1" dirty="0">
                                  <a:solidFill>
                                    <a:schemeClr val="tx1"/>
                                  </a:solidFill>
                                  <a:latin typeface="Cambria Math" panose="02040503050406030204" pitchFamily="18" charset="0"/>
                                </a:rPr>
                                <m:t>𝒔</m:t>
                              </m:r>
                            </m:sup>
                          </m:sSup>
                        </m:den>
                      </m:f>
                      <m:r>
                        <a:rPr lang="en-US" altLang="zh-CN" sz="2400" b="0" i="1" dirty="0" smtClean="0">
                          <a:solidFill>
                            <a:schemeClr val="tx1"/>
                          </a:solidFill>
                          <a:latin typeface="Cambria Math" panose="02040503050406030204" pitchFamily="18" charset="0"/>
                        </a:rPr>
                        <m:t>=</m:t>
                      </m:r>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1+</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sz="2400" i="1">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rPr>
                                <m:t>𝒔</m:t>
                              </m:r>
                            </m:sup>
                          </m:sSup>
                        </m:den>
                      </m:f>
                    </m:oMath>
                  </m:oMathPara>
                </a14:m>
                <a:endParaRPr 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711002" y="1800019"/>
                <a:ext cx="3435621" cy="808170"/>
              </a:xfrm>
              <a:prstGeom prst="rect">
                <a:avLst/>
              </a:prstGeom>
              <a:blipFill rotWithShape="1">
                <a:blip r:embed="rId11"/>
                <a:stretch>
                  <a:fillRect l="-13" t="-53" r="2" b="30"/>
                </a:stretch>
              </a:blipFill>
            </p:spPr>
            <p:txBody>
              <a:bodyPr/>
              <a:lstStyle/>
              <a:p>
                <a:r>
                  <a:rPr lang="en-US" altLang="en-US">
                    <a:noFill/>
                  </a:rPr>
                  <a:t> </a:t>
                </a:r>
              </a:p>
            </p:txBody>
          </p:sp>
        </mc:Fallback>
      </mc:AlternateContent>
      <p:grpSp>
        <p:nvGrpSpPr>
          <p:cNvPr id="9" name="组合 8"/>
          <p:cNvGrpSpPr/>
          <p:nvPr/>
        </p:nvGrpSpPr>
        <p:grpSpPr>
          <a:xfrm>
            <a:off x="591112" y="5636040"/>
            <a:ext cx="11056477" cy="697786"/>
            <a:chOff x="591112" y="5636040"/>
            <a:chExt cx="11056477" cy="697786"/>
          </a:xfrm>
        </p:grpSpPr>
        <p:sp>
          <p:nvSpPr>
            <p:cNvPr id="22" name="矩形: 圆角 21"/>
            <p:cNvSpPr/>
            <p:nvPr/>
          </p:nvSpPr>
          <p:spPr>
            <a:xfrm>
              <a:off x="591112" y="5636040"/>
              <a:ext cx="10889885" cy="697786"/>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4" name="矩形 3"/>
                <p:cNvSpPr/>
                <p:nvPr/>
              </p:nvSpPr>
              <p:spPr>
                <a:xfrm>
                  <a:off x="757704" y="5786470"/>
                  <a:ext cx="10889885" cy="468205"/>
                </a:xfrm>
                <a:prstGeom prst="rect">
                  <a:avLst/>
                </a:prstGeom>
              </p:spPr>
              <p:txBody>
                <a:bodyPr wrap="square">
                  <a:spAutoFit/>
                </a:bodyPr>
                <a:lstStyle/>
                <a:p>
                  <a:r>
                    <a:rPr lang="en-US" sz="2400" dirty="0"/>
                    <a:t>Logistic regression use </a:t>
                  </a:r>
                  <a14:m>
                    <m:oMath xmlns:m="http://schemas.openxmlformats.org/officeDocument/2006/math">
                      <m:r>
                        <a:rPr lang="en-US" sz="2400" i="1" dirty="0">
                          <a:latin typeface="Cambria Math" panose="02040503050406030204" pitchFamily="18" charset="0"/>
                        </a:rPr>
                        <m:t>h</m:t>
                      </m:r>
                      <m:r>
                        <a:rPr lang="en-US" sz="2400" i="1" dirty="0">
                          <a:latin typeface="Cambria Math" panose="02040503050406030204" pitchFamily="18" charset="0"/>
                        </a:rPr>
                        <m:t>(</m:t>
                      </m:r>
                      <m:r>
                        <a:rPr lang="en-US" sz="2400" b="1" i="1" dirty="0" smtClean="0">
                          <a:latin typeface="Cambria Math" panose="02040503050406030204" pitchFamily="18" charset="0"/>
                        </a:rPr>
                        <m:t>𝒙</m:t>
                      </m:r>
                      <m:r>
                        <a:rPr lang="en-US" sz="2400" i="1" dirty="0">
                          <a:latin typeface="Cambria Math" panose="02040503050406030204" pitchFamily="18" charset="0"/>
                        </a:rPr>
                        <m:t>) =</m:t>
                      </m:r>
                      <m:r>
                        <a:rPr lang="en-US" sz="2400" b="0" i="1" dirty="0" smtClean="0">
                          <a:latin typeface="Cambria Math" panose="02040503050406030204" pitchFamily="18" charset="0"/>
                        </a:rPr>
                        <m:t>𝑧</m:t>
                      </m:r>
                      <m:r>
                        <a:rPr lang="el-GR" sz="2400" i="1" dirty="0">
                          <a:latin typeface="Cambria Math" panose="02040503050406030204" pitchFamily="18" charset="0"/>
                        </a:rPr>
                        <m:t>(</m:t>
                      </m:r>
                      <m:sSup>
                        <m:sSupPr>
                          <m:ctrlPr>
                            <a:rPr lang="en-US" altLang="zh-CN" sz="2400" b="1" i="1" dirty="0">
                              <a:latin typeface="Cambria Math" panose="02040503050406030204" pitchFamily="18" charset="0"/>
                            </a:rPr>
                          </m:ctrlPr>
                        </m:sSupPr>
                        <m:e>
                          <m:r>
                            <a:rPr lang="en-US" altLang="zh-CN" sz="2400" b="1" i="1" dirty="0">
                              <a:latin typeface="Cambria Math" panose="02040503050406030204" pitchFamily="18" charset="0"/>
                            </a:rPr>
                            <m:t>𝒘</m:t>
                          </m:r>
                        </m:e>
                        <m:sup>
                          <m:r>
                            <a:rPr lang="en-US" altLang="zh-CN" sz="2400" b="1" i="1" dirty="0">
                              <a:latin typeface="Cambria Math" panose="02040503050406030204" pitchFamily="18" charset="0"/>
                            </a:rPr>
                            <m:t>𝑻</m:t>
                          </m:r>
                        </m:sup>
                      </m:sSup>
                      <m:r>
                        <a:rPr lang="en-US" altLang="zh-CN" sz="2400" b="1" i="1" dirty="0" smtClean="0">
                          <a:latin typeface="Cambria Math" panose="02040503050406030204" pitchFamily="18" charset="0"/>
                        </a:rPr>
                        <m:t>𝒙</m:t>
                      </m:r>
                      <m:r>
                        <a:rPr lang="en-US" sz="2400" i="1" dirty="0">
                          <a:latin typeface="Cambria Math" panose="02040503050406030204" pitchFamily="18" charset="0"/>
                        </a:rPr>
                        <m:t>)</m:t>
                      </m:r>
                    </m:oMath>
                  </a14:m>
                  <a:r>
                    <a:rPr lang="en-US" sz="2400" dirty="0"/>
                    <a:t> to approximate the t</a:t>
                  </a:r>
                  <a:r>
                    <a:rPr lang="en-US" altLang="zh-CN" sz="2400" dirty="0"/>
                    <a:t>arget </a:t>
                  </a:r>
                  <a14:m>
                    <m:oMath xmlns:m="http://schemas.openxmlformats.org/officeDocument/2006/math">
                      <m:r>
                        <a:rPr lang="en-US" sz="2400" i="1" dirty="0">
                          <a:latin typeface="Cambria Math" panose="02040503050406030204" pitchFamily="18" charset="0"/>
                        </a:rPr>
                        <m:t>𝑓</m:t>
                      </m:r>
                      <m:d>
                        <m:dPr>
                          <m:ctrlPr>
                            <a:rPr lang="en-US" sz="2400" i="1" dirty="0">
                              <a:latin typeface="Cambria Math" panose="02040503050406030204" pitchFamily="18" charset="0"/>
                            </a:rPr>
                          </m:ctrlPr>
                        </m:dPr>
                        <m:e>
                          <m:r>
                            <a:rPr lang="en-US" sz="2400" b="1" i="1" dirty="0">
                              <a:latin typeface="Cambria Math" panose="02040503050406030204" pitchFamily="18" charset="0"/>
                            </a:rPr>
                            <m:t>𝒙</m:t>
                          </m:r>
                        </m:e>
                      </m:d>
                      <m:r>
                        <a:rPr lang="en-US" sz="2400" i="1" dirty="0">
                          <a:latin typeface="Cambria Math" panose="02040503050406030204" pitchFamily="18" charset="0"/>
                        </a:rPr>
                        <m:t>=</m:t>
                      </m:r>
                    </m:oMath>
                  </a14:m>
                  <a:r>
                    <a:rPr lang="en-US" sz="2400" dirty="0"/>
                    <a:t> </a:t>
                  </a:r>
                  <a14:m>
                    <m:oMath xmlns:m="http://schemas.openxmlformats.org/officeDocument/2006/math">
                      <m:r>
                        <a:rPr lang="en-US" sz="2400" i="1" dirty="0" smtClean="0">
                          <a:solidFill>
                            <a:srgbClr val="C55A11"/>
                          </a:solidFill>
                          <a:latin typeface="Cambria Math" panose="02040503050406030204" pitchFamily="18" charset="0"/>
                        </a:rPr>
                        <m:t>𝑝</m:t>
                      </m:r>
                      <m:d>
                        <m:dPr>
                          <m:ctrlPr>
                            <a:rPr lang="en-US" sz="2400" i="1" dirty="0">
                              <a:solidFill>
                                <a:srgbClr val="C55A11"/>
                              </a:solidFill>
                              <a:latin typeface="Cambria Math" panose="02040503050406030204" pitchFamily="18" charset="0"/>
                            </a:rPr>
                          </m:ctrlPr>
                        </m:dPr>
                        <m:e>
                          <m:r>
                            <a:rPr lang="en-US" sz="2400" i="1" dirty="0">
                              <a:solidFill>
                                <a:srgbClr val="C55A11"/>
                              </a:solidFill>
                              <a:latin typeface="Cambria Math" panose="02040503050406030204" pitchFamily="18" charset="0"/>
                            </a:rPr>
                            <m:t>+1</m:t>
                          </m:r>
                        </m:e>
                        <m:e>
                          <m:r>
                            <a:rPr lang="en-US" sz="2400" b="1" i="1" dirty="0">
                              <a:solidFill>
                                <a:srgbClr val="C55A11"/>
                              </a:solidFill>
                              <a:latin typeface="Cambria Math" panose="02040503050406030204" pitchFamily="18" charset="0"/>
                            </a:rPr>
                            <m:t>𝒙</m:t>
                          </m:r>
                        </m:e>
                      </m:d>
                    </m:oMath>
                  </a14:m>
                  <a:endParaRPr lang="en-US" sz="2400" dirty="0">
                    <a:solidFill>
                      <a:srgbClr val="C55A11"/>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757704" y="5786470"/>
                  <a:ext cx="10889885" cy="468205"/>
                </a:xfrm>
                <a:prstGeom prst="rect">
                  <a:avLst/>
                </a:prstGeom>
                <a:blipFill rotWithShape="1">
                  <a:blip r:embed="rId12"/>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23" name="矩形 22"/>
              <p:cNvSpPr/>
              <p:nvPr/>
            </p:nvSpPr>
            <p:spPr>
              <a:xfrm>
                <a:off x="6733885" y="1868240"/>
                <a:ext cx="657488" cy="369332"/>
              </a:xfrm>
              <a:prstGeom prst="rect">
                <a:avLst/>
              </a:prstGeom>
              <a:solidFill>
                <a:srgbClr val="FFFBD6"/>
              </a:solidFill>
            </p:spPr>
            <p:txBody>
              <a:bodyPr wrap="none">
                <a:spAutoFit/>
              </a:bodyPr>
              <a:lstStyle/>
              <a:p>
                <a14:m>
                  <m:oMath xmlns:m="http://schemas.openxmlformats.org/officeDocument/2006/math">
                    <m:r>
                      <a:rPr lang="en-US" altLang="zh-CN" i="1">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r>
                          <a:rPr lang="en-US" altLang="zh-CN" i="1">
                            <a:latin typeface="Cambria Math" panose="02040503050406030204" pitchFamily="18" charset="0"/>
                          </a:rPr>
                          <m:t>𝑠</m:t>
                        </m:r>
                      </m:e>
                    </m:d>
                  </m:oMath>
                </a14:m>
                <a:r>
                  <a:rPr lang="en-US" altLang="zh-CN" dirty="0"/>
                  <a:t> </a:t>
                </a:r>
                <a:endParaRPr lang="zh-CN" altLang="en-US" dirty="0"/>
              </a:p>
            </p:txBody>
          </p:sp>
        </mc:Choice>
        <mc:Fallback xmlns="">
          <p:sp>
            <p:nvSpPr>
              <p:cNvPr id="23" name="矩形 22"/>
              <p:cNvSpPr>
                <a:spLocks noRot="1" noChangeAspect="1" noMove="1" noResize="1" noEditPoints="1" noAdjustHandles="1" noChangeArrowheads="1" noChangeShapeType="1" noTextEdit="1"/>
              </p:cNvSpPr>
              <p:nvPr/>
            </p:nvSpPr>
            <p:spPr>
              <a:xfrm>
                <a:off x="6733885" y="1868240"/>
                <a:ext cx="657488" cy="369332"/>
              </a:xfrm>
              <a:prstGeom prst="rect">
                <a:avLst/>
              </a:prstGeom>
              <a:blipFill rotWithShape="1">
                <a:blip r:embed="rId13"/>
                <a:stretch>
                  <a:fillRect l="-52" t="-19" r="-4447" b="126"/>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ppt_x"/>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additive="base">
                                        <p:cTn id="27" dur="500" fill="hold"/>
                                        <p:tgtEl>
                                          <p:spTgt spid="19"/>
                                        </p:tgtEl>
                                        <p:attrNameLst>
                                          <p:attrName>ppt_x</p:attrName>
                                        </p:attrNameLst>
                                      </p:cBhvr>
                                      <p:tavLst>
                                        <p:tav tm="0">
                                          <p:val>
                                            <p:strVal val="#ppt_x"/>
                                          </p:val>
                                        </p:tav>
                                        <p:tav tm="100000">
                                          <p:val>
                                            <p:strVal val="#ppt_x"/>
                                          </p:val>
                                        </p:tav>
                                      </p:tavLst>
                                    </p:anim>
                                    <p:anim calcmode="lin" valueType="num">
                                      <p:cBhvr additive="base">
                                        <p:cTn id="2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P spid="18" grpId="0"/>
      <p:bldP spid="1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1896417" cy="707886"/>
          </a:xfrm>
          <a:prstGeom prst="rect">
            <a:avLst/>
          </a:prstGeom>
          <a:noFill/>
        </p:spPr>
        <p:txBody>
          <a:bodyPr wrap="none" rtlCol="0">
            <a:spAutoFit/>
          </a:bodyPr>
          <a:lstStyle/>
          <a:p>
            <a:r>
              <a:rPr lang="en-US" altLang="zh-CN" sz="4000" b="1" dirty="0"/>
              <a:t>Exercise</a:t>
            </a:r>
            <a:endParaRPr lang="zh-CN" altLang="en-US" sz="4000" b="1" dirty="0"/>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2225"/>
          <a:stretch>
            <a:fillRect/>
          </a:stretch>
        </p:blipFill>
        <p:spPr>
          <a:xfrm>
            <a:off x="563570" y="986097"/>
            <a:ext cx="10034846" cy="41974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1896417" cy="707886"/>
          </a:xfrm>
          <a:prstGeom prst="rect">
            <a:avLst/>
          </a:prstGeom>
          <a:noFill/>
        </p:spPr>
        <p:txBody>
          <a:bodyPr wrap="none" rtlCol="0">
            <a:spAutoFit/>
          </a:bodyPr>
          <a:lstStyle/>
          <a:p>
            <a:r>
              <a:rPr lang="en-US" altLang="zh-CN" sz="4000" b="1" dirty="0"/>
              <a:t>Exercise</a:t>
            </a:r>
            <a:endParaRPr lang="zh-CN" altLang="en-US" sz="4000" b="1" dirty="0"/>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2225"/>
          <a:stretch>
            <a:fillRect/>
          </a:stretch>
        </p:blipFill>
        <p:spPr>
          <a:xfrm>
            <a:off x="563570" y="986097"/>
            <a:ext cx="10034846" cy="4197471"/>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113" y="5216540"/>
            <a:ext cx="4989880" cy="158660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3203121" cy="707886"/>
          </a:xfrm>
          <a:prstGeom prst="rect">
            <a:avLst/>
          </a:prstGeom>
          <a:noFill/>
        </p:spPr>
        <p:txBody>
          <a:bodyPr wrap="none" rtlCol="0">
            <a:spAutoFit/>
          </a:bodyPr>
          <a:lstStyle/>
          <a:p>
            <a:r>
              <a:rPr lang="en-US" altLang="zh-CN" sz="4000" b="1" dirty="0"/>
              <a:t>Linear Models</a:t>
            </a:r>
            <a:endParaRPr lang="zh-CN" altLang="en-US" sz="4000" b="1" dirty="0"/>
          </a:p>
        </p:txBody>
      </p:sp>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l="1349" r="-1"/>
          <a:stretch>
            <a:fillRect/>
          </a:stretch>
        </p:blipFill>
        <p:spPr>
          <a:xfrm>
            <a:off x="2204580" y="1341432"/>
            <a:ext cx="3544867" cy="3963380"/>
          </a:xfrm>
          <a:prstGeom prst="rect">
            <a:avLst/>
          </a:prstGeom>
        </p:spPr>
      </p:pic>
      <p:pic>
        <p:nvPicPr>
          <p:cNvPr id="8" name="图片 7"/>
          <p:cNvPicPr>
            <a:picLocks noChangeAspect="1"/>
          </p:cNvPicPr>
          <p:nvPr/>
        </p:nvPicPr>
        <p:blipFill rotWithShape="1">
          <a:blip r:embed="rId4">
            <a:extLst>
              <a:ext uri="{28A0092B-C50C-407E-A947-70E740481C1C}">
                <a14:useLocalDpi xmlns:a14="http://schemas.microsoft.com/office/drawing/2010/main" val="0"/>
              </a:ext>
            </a:extLst>
          </a:blip>
          <a:srcRect l="1910"/>
          <a:stretch>
            <a:fillRect/>
          </a:stretch>
        </p:blipFill>
        <p:spPr>
          <a:xfrm>
            <a:off x="7014576" y="1341433"/>
            <a:ext cx="3645074" cy="3961826"/>
          </a:xfrm>
          <a:prstGeom prst="rect">
            <a:avLst/>
          </a:prstGeom>
        </p:spPr>
      </p:pic>
      <p:grpSp>
        <p:nvGrpSpPr>
          <p:cNvPr id="2" name="组合 1"/>
          <p:cNvGrpSpPr/>
          <p:nvPr/>
        </p:nvGrpSpPr>
        <p:grpSpPr>
          <a:xfrm>
            <a:off x="718160" y="5662340"/>
            <a:ext cx="10889885" cy="707887"/>
            <a:chOff x="718160" y="5662340"/>
            <a:chExt cx="10889885" cy="707887"/>
          </a:xfrm>
        </p:grpSpPr>
        <p:sp>
          <p:nvSpPr>
            <p:cNvPr id="6" name="矩形: 圆角 5"/>
            <p:cNvSpPr/>
            <p:nvPr/>
          </p:nvSpPr>
          <p:spPr>
            <a:xfrm>
              <a:off x="718160" y="5662340"/>
              <a:ext cx="10889885" cy="707887"/>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21" name="矩形 20"/>
            <p:cNvSpPr/>
            <p:nvPr/>
          </p:nvSpPr>
          <p:spPr>
            <a:xfrm>
              <a:off x="997799" y="5693119"/>
              <a:ext cx="10476041" cy="584775"/>
            </a:xfrm>
            <a:prstGeom prst="rect">
              <a:avLst/>
            </a:prstGeom>
          </p:spPr>
          <p:txBody>
            <a:bodyPr wrap="square">
              <a:spAutoFit/>
            </a:bodyPr>
            <a:lstStyle/>
            <a:p>
              <a:r>
                <a:rPr lang="en-US" sz="3200" dirty="0"/>
                <a:t>How to define </a:t>
              </a:r>
              <a:r>
                <a:rPr lang="en-US" altLang="zh-CN" sz="3200" dirty="0"/>
                <a:t>the cost (error) function </a:t>
              </a:r>
              <a:r>
                <a:rPr lang="en-US" sz="3200" dirty="0"/>
                <a:t>for logistic regression?</a:t>
              </a:r>
              <a:endParaRPr lang="en-US" sz="3200" dirty="0">
                <a:solidFill>
                  <a:schemeClr val="tx1"/>
                </a:solidFill>
              </a:endParaRPr>
            </a:p>
          </p:txBody>
        </p:sp>
      </p:grpSp>
      <mc:AlternateContent xmlns:mc="http://schemas.openxmlformats.org/markup-compatibility/2006" xmlns:a14="http://schemas.microsoft.com/office/drawing/2010/main">
        <mc:Choice Requires="a14">
          <p:sp>
            <p:nvSpPr>
              <p:cNvPr id="9" name="矩形 8"/>
              <p:cNvSpPr/>
              <p:nvPr/>
            </p:nvSpPr>
            <p:spPr>
              <a:xfrm>
                <a:off x="8981785" y="2106365"/>
                <a:ext cx="812338" cy="461665"/>
              </a:xfrm>
              <a:prstGeom prst="rect">
                <a:avLst/>
              </a:prstGeom>
              <a:solidFill>
                <a:srgbClr val="F9E6E6"/>
              </a:solidFill>
            </p:spPr>
            <p:txBody>
              <a:bodyPr wrap="none">
                <a:spAutoFit/>
              </a:bodyPr>
              <a:lstStyle/>
              <a:p>
                <a14:m>
                  <m:oMath xmlns:m="http://schemas.openxmlformats.org/officeDocument/2006/math">
                    <m:r>
                      <a:rPr lang="en-US" altLang="zh-CN" sz="2400" i="1">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oMath>
                </a14:m>
                <a:r>
                  <a:rPr lang="en-US" altLang="zh-CN" sz="2400" dirty="0"/>
                  <a:t> </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8981785" y="2106365"/>
                <a:ext cx="812338" cy="461665"/>
              </a:xfrm>
              <a:prstGeom prst="rect">
                <a:avLst/>
              </a:prstGeom>
              <a:blipFill rotWithShape="1">
                <a:blip r:embed="rId5"/>
                <a:stretch>
                  <a:fillRect l="-42" t="-15" r="-9004" b="-273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a:xfrm>
            <a:off x="581689" y="2857609"/>
            <a:ext cx="10899308" cy="1693370"/>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14" name="矩形: 圆角 13"/>
          <p:cNvSpPr/>
          <p:nvPr/>
        </p:nvSpPr>
        <p:spPr>
          <a:xfrm>
            <a:off x="591113" y="1205745"/>
            <a:ext cx="10889885" cy="1384994"/>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endParaRPr>
          </a:p>
        </p:txBody>
      </p:sp>
      <p:sp>
        <p:nvSpPr>
          <p:cNvPr id="6" name="文本框 5"/>
          <p:cNvSpPr txBox="1"/>
          <p:nvPr/>
        </p:nvSpPr>
        <p:spPr>
          <a:xfrm>
            <a:off x="591113" y="245239"/>
            <a:ext cx="7091557" cy="707886"/>
          </a:xfrm>
          <a:prstGeom prst="rect">
            <a:avLst/>
          </a:prstGeom>
          <a:noFill/>
        </p:spPr>
        <p:txBody>
          <a:bodyPr wrap="none" rtlCol="0">
            <a:spAutoFit/>
          </a:bodyPr>
          <a:lstStyle/>
          <a:p>
            <a:r>
              <a:rPr lang="en-US" altLang="zh-CN" sz="4000" b="1" dirty="0"/>
              <a:t>Maximum-Likelihood Estimation</a:t>
            </a:r>
            <a:endParaRPr lang="zh-CN" altLang="en-US" sz="4000" dirty="0"/>
          </a:p>
        </p:txBody>
      </p:sp>
      <mc:AlternateContent xmlns:mc="http://schemas.openxmlformats.org/markup-compatibility/2006" xmlns:a14="http://schemas.microsoft.com/office/drawing/2010/main">
        <mc:Choice Requires="a14">
          <p:sp>
            <p:nvSpPr>
              <p:cNvPr id="7" name="矩形 6"/>
              <p:cNvSpPr/>
              <p:nvPr/>
            </p:nvSpPr>
            <p:spPr>
              <a:xfrm>
                <a:off x="591112" y="1434756"/>
                <a:ext cx="10889885" cy="954107"/>
              </a:xfrm>
              <a:prstGeom prst="rect">
                <a:avLst/>
              </a:prstGeom>
            </p:spPr>
            <p:txBody>
              <a:bodyPr wrap="square">
                <a:spAutoFit/>
              </a:bodyPr>
              <a:lstStyle/>
              <a:p>
                <a:pPr algn="just"/>
                <a:r>
                  <a:rPr lang="en-US" sz="2800" dirty="0"/>
                  <a:t>Given a </a:t>
                </a:r>
                <a:r>
                  <a:rPr lang="en-US" altLang="zh-CN" sz="2800" dirty="0"/>
                  <a:t>data</a:t>
                </a:r>
                <a:r>
                  <a:rPr lang="en-US" sz="2800" dirty="0"/>
                  <a:t>set </a:t>
                </a:r>
                <a14:m>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𝒟</m:t>
                    </m:r>
                    <m:r>
                      <a:rPr lang="en-US" sz="2800" b="0" i="1" smtClean="0">
                        <a:solidFill>
                          <a:schemeClr val="tx1"/>
                        </a:solidFill>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0" i="1" dirty="0">
                            <a:latin typeface="Cambria Math" panose="02040503050406030204" pitchFamily="18" charset="0"/>
                          </a:rPr>
                          <m:t>1</m:t>
                        </m:r>
                      </m:sub>
                    </m:sSub>
                    <m:r>
                      <a:rPr lang="en-US" sz="2800" b="0" i="1" smtClean="0">
                        <a:solidFill>
                          <a:schemeClr val="tx1"/>
                        </a:solidFill>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0" i="1" dirty="0" smtClean="0">
                            <a:latin typeface="Cambria Math" panose="02040503050406030204" pitchFamily="18" charset="0"/>
                          </a:rPr>
                          <m:t>2</m:t>
                        </m:r>
                      </m:sub>
                    </m:sSub>
                    <m:r>
                      <a:rPr lang="en-US" sz="2800" b="0" i="1" smtClean="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0" i="1" dirty="0" smtClean="0">
                            <a:latin typeface="Cambria Math" panose="02040503050406030204" pitchFamily="18" charset="0"/>
                          </a:rPr>
                          <m:t>𝑛</m:t>
                        </m:r>
                      </m:sub>
                    </m:sSub>
                    <m:r>
                      <a:rPr lang="en-US" sz="2800" b="0" i="1" smtClean="0">
                        <a:solidFill>
                          <a:schemeClr val="tx1"/>
                        </a:solidFill>
                        <a:latin typeface="Cambria Math" panose="02040503050406030204" pitchFamily="18" charset="0"/>
                      </a:rPr>
                      <m:t>}</m:t>
                    </m:r>
                  </m:oMath>
                </a14:m>
                <a:r>
                  <a:rPr lang="en-US" sz="2800" dirty="0">
                    <a:solidFill>
                      <a:schemeClr val="tx1"/>
                    </a:solidFill>
                  </a:rPr>
                  <a:t>, where the </a:t>
                </a:r>
                <a14:m>
                  <m:oMath xmlns:m="http://schemas.openxmlformats.org/officeDocument/2006/math">
                    <m:r>
                      <a:rPr lang="en-US" sz="2800" i="1" dirty="0" smtClean="0">
                        <a:solidFill>
                          <a:schemeClr val="tx1"/>
                        </a:solidFill>
                        <a:latin typeface="Cambria Math" panose="02040503050406030204" pitchFamily="18" charset="0"/>
                      </a:rPr>
                      <m:t>𝑛</m:t>
                    </m:r>
                  </m:oMath>
                </a14:m>
                <a:r>
                  <a:rPr lang="en-US" sz="2800" dirty="0">
                    <a:solidFill>
                      <a:schemeClr val="tx1"/>
                    </a:solidFill>
                  </a:rPr>
                  <a:t> samples are drawn </a:t>
                </a:r>
                <a:r>
                  <a:rPr lang="en-US" sz="2800" dirty="0">
                    <a:solidFill>
                      <a:srgbClr val="FF0000"/>
                    </a:solidFill>
                  </a:rPr>
                  <a:t>independently</a:t>
                </a:r>
                <a:r>
                  <a:rPr lang="en-US" sz="2800" dirty="0">
                    <a:solidFill>
                      <a:schemeClr val="tx1"/>
                    </a:solidFill>
                  </a:rPr>
                  <a:t> from </a:t>
                </a:r>
                <a:r>
                  <a:rPr lang="en-US" sz="2800" dirty="0">
                    <a:solidFill>
                      <a:srgbClr val="FF0000"/>
                    </a:solidFill>
                  </a:rPr>
                  <a:t>identical</a:t>
                </a:r>
                <a:r>
                  <a:rPr lang="en-US" sz="2800" dirty="0">
                    <a:solidFill>
                      <a:schemeClr val="tx1"/>
                    </a:solidFill>
                  </a:rPr>
                  <a:t> distribution </a:t>
                </a:r>
                <a14:m>
                  <m:oMath xmlns:m="http://schemas.openxmlformats.org/officeDocument/2006/math">
                    <m:r>
                      <a:rPr lang="en-US" sz="2800" i="1" dirty="0">
                        <a:latin typeface="Cambria Math" panose="02040503050406030204" pitchFamily="18" charset="0"/>
                      </a:rPr>
                      <m:t>𝑝</m:t>
                    </m:r>
                    <m:r>
                      <a:rPr lang="en-US" altLang="zh-CN" sz="2800" b="0" i="0" dirty="0" smtClean="0">
                        <a:latin typeface="Cambria Math" panose="02040503050406030204" pitchFamily="18" charset="0"/>
                      </a:rPr>
                      <m:t>(</m:t>
                    </m:r>
                    <m:r>
                      <a:rPr lang="en-US" altLang="zh-CN" sz="2800" b="1" i="1" dirty="0">
                        <a:latin typeface="Cambria Math" panose="02040503050406030204" pitchFamily="18" charset="0"/>
                      </a:rPr>
                      <m:t>𝒙</m:t>
                    </m:r>
                    <m:r>
                      <a:rPr lang="en-US" altLang="zh-CN" sz="2800" b="1" i="1" dirty="0" smtClean="0">
                        <a:latin typeface="Cambria Math" panose="02040503050406030204" pitchFamily="18" charset="0"/>
                      </a:rPr>
                      <m:t>|</m:t>
                    </m:r>
                    <m:r>
                      <a:rPr lang="zh-CN" altLang="en-US" sz="2800" b="1" i="1" dirty="0" smtClean="0">
                        <a:latin typeface="Cambria Math" panose="02040503050406030204" pitchFamily="18" charset="0"/>
                      </a:rPr>
                      <m:t>𝜽</m:t>
                    </m:r>
                    <m:r>
                      <a:rPr lang="en-US" altLang="zh-CN" sz="2800" b="1" i="1" dirty="0" smtClean="0">
                        <a:latin typeface="Cambria Math" panose="02040503050406030204" pitchFamily="18" charset="0"/>
                      </a:rPr>
                      <m:t>)</m:t>
                    </m:r>
                  </m:oMath>
                </a14:m>
                <a:r>
                  <a:rPr lang="en-US" sz="2800" dirty="0">
                    <a:solidFill>
                      <a:schemeClr val="tx1"/>
                    </a:solidFill>
                  </a:rPr>
                  <a:t>, estimate parameters </a:t>
                </a:r>
                <a14:m>
                  <m:oMath xmlns:m="http://schemas.openxmlformats.org/officeDocument/2006/math">
                    <m:r>
                      <a:rPr lang="zh-CN" altLang="en-US" sz="2800" b="1" i="1" dirty="0">
                        <a:latin typeface="Cambria Math" panose="02040503050406030204" pitchFamily="18" charset="0"/>
                      </a:rPr>
                      <m:t>𝜽</m:t>
                    </m:r>
                  </m:oMath>
                </a14:m>
                <a:r>
                  <a:rPr lang="en-US" sz="2800" dirty="0">
                    <a:solidFill>
                      <a:schemeClr val="tx1"/>
                    </a:solidFill>
                  </a:rPr>
                  <a:t>.</a:t>
                </a:r>
              </a:p>
            </p:txBody>
          </p:sp>
        </mc:Choice>
        <mc:Fallback xmlns="">
          <p:sp>
            <p:nvSpPr>
              <p:cNvPr id="7" name="矩形 6"/>
              <p:cNvSpPr>
                <a:spLocks noRot="1" noChangeAspect="1" noMove="1" noResize="1" noEditPoints="1" noAdjustHandles="1" noChangeArrowheads="1" noChangeShapeType="1" noTextEdit="1"/>
              </p:cNvSpPr>
              <p:nvPr/>
            </p:nvSpPr>
            <p:spPr>
              <a:xfrm>
                <a:off x="591112" y="1434756"/>
                <a:ext cx="10889885" cy="954107"/>
              </a:xfrm>
              <a:prstGeom prst="rect">
                <a:avLst/>
              </a:prstGeom>
              <a:blipFill rotWithShape="1">
                <a:blip r:embed="rId2"/>
                <a:stretch>
                  <a:fillRect l="-5" t="-30" r="2" b="-6189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91112" y="3032368"/>
                <a:ext cx="8033466" cy="523220"/>
              </a:xfrm>
              <a:prstGeom prst="rect">
                <a:avLst/>
              </a:prstGeom>
            </p:spPr>
            <p:txBody>
              <a:bodyPr wrap="square">
                <a:spAutoFit/>
              </a:bodyPr>
              <a:lstStyle/>
              <a:p>
                <a:r>
                  <a:rPr lang="en-US" sz="2800" dirty="0"/>
                  <a:t>ML </a:t>
                </a:r>
                <a:r>
                  <a:rPr lang="en-US" sz="2800" dirty="0">
                    <a:solidFill>
                      <a:schemeClr val="tx1"/>
                    </a:solidFill>
                  </a:rPr>
                  <a:t>estimate parameters </a:t>
                </a:r>
                <a14:m>
                  <m:oMath xmlns:m="http://schemas.openxmlformats.org/officeDocument/2006/math">
                    <m:r>
                      <a:rPr lang="zh-CN" altLang="en-US" sz="2800" b="1" i="1" dirty="0">
                        <a:latin typeface="Cambria Math" panose="02040503050406030204" pitchFamily="18" charset="0"/>
                      </a:rPr>
                      <m:t>𝜽</m:t>
                    </m:r>
                  </m:oMath>
                </a14:m>
                <a:r>
                  <a:rPr lang="en-US" sz="2800" dirty="0">
                    <a:solidFill>
                      <a:schemeClr val="tx1"/>
                    </a:solidFill>
                  </a:rPr>
                  <a:t> maximizes </a:t>
                </a:r>
                <a14:m>
                  <m:oMath xmlns:m="http://schemas.openxmlformats.org/officeDocument/2006/math">
                    <m:r>
                      <a:rPr lang="en-US" sz="2800" i="1" dirty="0">
                        <a:latin typeface="Cambria Math" panose="02040503050406030204" pitchFamily="18" charset="0"/>
                      </a:rPr>
                      <m:t>𝑝</m:t>
                    </m:r>
                    <m:r>
                      <a:rPr lang="en-US" altLang="zh-CN" sz="2800" dirty="0">
                        <a:latin typeface="Cambria Math" panose="02040503050406030204" pitchFamily="18" charset="0"/>
                      </a:rPr>
                      <m:t>(</m:t>
                    </m:r>
                    <m:r>
                      <a:rPr lang="en-US" sz="2800" i="1">
                        <a:latin typeface="Cambria Math" panose="02040503050406030204" pitchFamily="18" charset="0"/>
                        <a:ea typeface="Cambria Math" panose="02040503050406030204" pitchFamily="18" charset="0"/>
                      </a:rPr>
                      <m:t>𝒟</m:t>
                    </m:r>
                    <m:r>
                      <a:rPr lang="en-US" altLang="zh-CN" sz="2800" b="1" i="1" dirty="0">
                        <a:latin typeface="Cambria Math" panose="02040503050406030204" pitchFamily="18" charset="0"/>
                      </a:rPr>
                      <m:t>|</m:t>
                    </m:r>
                    <m:r>
                      <a:rPr lang="zh-CN" altLang="en-US" sz="2800" b="1" i="1" dirty="0">
                        <a:latin typeface="Cambria Math" panose="02040503050406030204" pitchFamily="18" charset="0"/>
                      </a:rPr>
                      <m:t>𝜽</m:t>
                    </m:r>
                    <m:r>
                      <a:rPr lang="en-US" altLang="zh-CN" sz="2800" b="1" i="1" dirty="0">
                        <a:latin typeface="Cambria Math" panose="02040503050406030204" pitchFamily="18" charset="0"/>
                      </a:rPr>
                      <m:t>)</m:t>
                    </m:r>
                  </m:oMath>
                </a14:m>
                <a:r>
                  <a:rPr lang="en-US" sz="2800" dirty="0">
                    <a:solidFill>
                      <a:schemeClr val="tx1"/>
                    </a:solidFill>
                  </a:rPr>
                  <a:t> </a:t>
                </a:r>
              </a:p>
            </p:txBody>
          </p:sp>
        </mc:Choice>
        <mc:Fallback xmlns="">
          <p:sp>
            <p:nvSpPr>
              <p:cNvPr id="8" name="矩形 7"/>
              <p:cNvSpPr>
                <a:spLocks noRot="1" noChangeAspect="1" noMove="1" noResize="1" noEditPoints="1" noAdjustHandles="1" noChangeArrowheads="1" noChangeShapeType="1" noTextEdit="1"/>
              </p:cNvSpPr>
              <p:nvPr/>
            </p:nvSpPr>
            <p:spPr>
              <a:xfrm>
                <a:off x="591112" y="3032368"/>
                <a:ext cx="8033466" cy="523220"/>
              </a:xfrm>
              <a:prstGeom prst="rect">
                <a:avLst/>
              </a:prstGeom>
              <a:blipFill rotWithShape="1">
                <a:blip r:embed="rId3"/>
                <a:stretch>
                  <a:fillRect l="-7" t="-46" b="-420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60717" y="3656693"/>
                <a:ext cx="2952347" cy="5992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dirty="0" smtClean="0">
                              <a:latin typeface="Cambria Math" panose="02040503050406030204" pitchFamily="18" charset="0"/>
                            </a:rPr>
                          </m:ctrlPr>
                        </m:accPr>
                        <m:e>
                          <m:r>
                            <a:rPr lang="zh-CN" altLang="en-US" sz="2400" b="1" i="1" dirty="0">
                              <a:latin typeface="Cambria Math" panose="02040503050406030204" pitchFamily="18" charset="0"/>
                            </a:rPr>
                            <m:t>𝜽</m:t>
                          </m:r>
                        </m:e>
                      </m:acc>
                      <m:r>
                        <a:rPr lang="en-US" altLang="zh-CN" sz="2400" b="0" i="1" dirty="0" smtClean="0">
                          <a:latin typeface="Cambria Math" panose="02040503050406030204" pitchFamily="18" charset="0"/>
                        </a:rPr>
                        <m:t>=</m:t>
                      </m:r>
                      <m:r>
                        <m:rPr>
                          <m:sty m:val="p"/>
                        </m:rPr>
                        <a:rPr lang="en-US" altLang="zh-CN" sz="2400" i="1" dirty="0" smtClean="0">
                          <a:latin typeface="Cambria Math" panose="02040503050406030204" pitchFamily="18" charset="0"/>
                        </a:rPr>
                        <m:t>arg</m:t>
                      </m:r>
                      <m:r>
                        <a:rPr lang="en-US" altLang="zh-CN" sz="2400" b="0" i="0" dirty="0" smtClean="0">
                          <a:latin typeface="Cambria Math" panose="02040503050406030204" pitchFamily="18" charset="0"/>
                        </a:rPr>
                        <m:t> </m:t>
                      </m:r>
                      <m:func>
                        <m:funcPr>
                          <m:ctrlPr>
                            <a:rPr lang="en-US" altLang="zh-CN" sz="2400" b="0" i="1" dirty="0" smtClean="0">
                              <a:latin typeface="Cambria Math" panose="02040503050406030204" pitchFamily="18" charset="0"/>
                            </a:rPr>
                          </m:ctrlPr>
                        </m:funcPr>
                        <m:fName>
                          <m:limLow>
                            <m:limLowPr>
                              <m:ctrlPr>
                                <a:rPr lang="en-US" altLang="zh-CN" sz="2400" b="0" i="1" dirty="0" smtClean="0">
                                  <a:latin typeface="Cambria Math" panose="02040503050406030204" pitchFamily="18" charset="0"/>
                                </a:rPr>
                              </m:ctrlPr>
                            </m:limLowPr>
                            <m:e>
                              <m:r>
                                <m:rPr>
                                  <m:sty m:val="p"/>
                                </m:rPr>
                                <a:rPr lang="en-US" altLang="zh-CN" sz="2400" b="0" i="0" dirty="0" smtClean="0">
                                  <a:latin typeface="Cambria Math" panose="02040503050406030204" pitchFamily="18" charset="0"/>
                                </a:rPr>
                                <m:t>max</m:t>
                              </m:r>
                            </m:e>
                            <m:lim>
                              <m:r>
                                <a:rPr lang="zh-CN" altLang="en-US" sz="2400" b="1" i="1" dirty="0">
                                  <a:latin typeface="Cambria Math" panose="02040503050406030204" pitchFamily="18" charset="0"/>
                                </a:rPr>
                                <m:t>𝜽</m:t>
                              </m:r>
                            </m:lim>
                          </m:limLow>
                        </m:fName>
                        <m:e>
                          <m:r>
                            <a:rPr lang="en-US" sz="2400" i="1" dirty="0">
                              <a:latin typeface="Cambria Math" panose="02040503050406030204" pitchFamily="18" charset="0"/>
                            </a:rPr>
                            <m:t>𝑝</m:t>
                          </m:r>
                          <m:r>
                            <a:rPr lang="en-US" altLang="zh-CN" sz="2400" dirty="0">
                              <a:latin typeface="Cambria Math" panose="02040503050406030204" pitchFamily="18" charset="0"/>
                            </a:rPr>
                            <m:t>(</m:t>
                          </m:r>
                          <m:r>
                            <a:rPr lang="en-US" sz="2400" i="1">
                              <a:latin typeface="Cambria Math" panose="02040503050406030204" pitchFamily="18" charset="0"/>
                              <a:ea typeface="Cambria Math" panose="02040503050406030204" pitchFamily="18" charset="0"/>
                            </a:rPr>
                            <m:t>𝒟</m:t>
                          </m:r>
                          <m:r>
                            <a:rPr lang="en-US" altLang="zh-CN" sz="2400" b="1" i="1" dirty="0">
                              <a:latin typeface="Cambria Math" panose="02040503050406030204" pitchFamily="18" charset="0"/>
                            </a:rPr>
                            <m:t>|</m:t>
                          </m:r>
                          <m:r>
                            <a:rPr lang="zh-CN" altLang="en-US" sz="2400" b="1" i="1" dirty="0">
                              <a:latin typeface="Cambria Math" panose="02040503050406030204" pitchFamily="18" charset="0"/>
                            </a:rPr>
                            <m:t>𝜽</m:t>
                          </m:r>
                          <m:r>
                            <a:rPr lang="en-US" altLang="zh-CN" sz="2400" b="1" i="1" dirty="0">
                              <a:latin typeface="Cambria Math" panose="02040503050406030204" pitchFamily="18" charset="0"/>
                            </a:rPr>
                            <m:t>)</m:t>
                          </m:r>
                        </m:e>
                      </m:func>
                    </m:oMath>
                  </m:oMathPara>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2660717" y="3656693"/>
                <a:ext cx="2952347" cy="599267"/>
              </a:xfrm>
              <a:prstGeom prst="rect">
                <a:avLst/>
              </a:prstGeom>
              <a:blipFill rotWithShape="1">
                <a:blip r:embed="rId4"/>
                <a:stretch>
                  <a:fillRect l="-2" t="-61" r="10" b="3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036328" y="3548169"/>
                <a:ext cx="3549883" cy="8163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d>
                        <m:dPr>
                          <m:ctrlPr>
                            <a:rPr lang="en-US" altLang="zh-CN" sz="2400" i="1" dirty="0">
                              <a:latin typeface="Cambria Math" panose="02040503050406030204" pitchFamily="18" charset="0"/>
                            </a:rPr>
                          </m:ctrlPr>
                        </m:dPr>
                        <m:e>
                          <m:r>
                            <a:rPr lang="en-US" sz="2400" i="1">
                              <a:latin typeface="Cambria Math" panose="02040503050406030204" pitchFamily="18" charset="0"/>
                              <a:ea typeface="Cambria Math" panose="02040503050406030204" pitchFamily="18" charset="0"/>
                            </a:rPr>
                            <m:t>𝒟</m:t>
                          </m:r>
                        </m:e>
                        <m:e>
                          <m:r>
                            <a:rPr lang="zh-CN" altLang="en-US" sz="2400" b="1" i="1" dirty="0">
                              <a:latin typeface="Cambria Math" panose="02040503050406030204" pitchFamily="18" charset="0"/>
                            </a:rPr>
                            <m:t>𝜽</m:t>
                          </m:r>
                        </m:e>
                      </m:d>
                      <m:r>
                        <a:rPr lang="en-US" altLang="zh-CN" sz="2400" b="1" i="1" dirty="0" smtClean="0">
                          <a:latin typeface="Cambria Math" panose="02040503050406030204" pitchFamily="18" charset="0"/>
                        </a:rPr>
                        <m:t>=</m:t>
                      </m:r>
                      <m:nary>
                        <m:naryPr>
                          <m:chr m:val="∏"/>
                          <m:limLoc m:val="subSup"/>
                          <m:ctrlPr>
                            <a:rPr lang="en-US" altLang="zh-CN" sz="2400" b="1" i="1" dirty="0" smtClean="0">
                              <a:latin typeface="Cambria Math" panose="02040503050406030204" pitchFamily="18" charset="0"/>
                            </a:rPr>
                          </m:ctrlPr>
                        </m:naryPr>
                        <m:sub>
                          <m:r>
                            <m:rPr>
                              <m:brk m:alnAt="25"/>
                            </m:rPr>
                            <a:rPr lang="en-US" altLang="zh-CN" sz="2400" b="0" i="1" dirty="0" smtClean="0">
                              <a:latin typeface="Cambria Math" panose="02040503050406030204" pitchFamily="18" charset="0"/>
                            </a:rPr>
                            <m:t>𝑘</m:t>
                          </m:r>
                          <m:r>
                            <a:rPr lang="en-US" altLang="zh-CN" sz="2400" b="0" i="1" dirty="0" smtClean="0">
                              <a:latin typeface="Cambria Math" panose="02040503050406030204" pitchFamily="18" charset="0"/>
                            </a:rPr>
                            <m:t>=1</m:t>
                          </m:r>
                        </m:sub>
                        <m:sup>
                          <m:r>
                            <a:rPr lang="en-US" altLang="zh-CN" sz="2400" b="0" i="1" dirty="0" smtClean="0">
                              <a:latin typeface="Cambria Math" panose="02040503050406030204" pitchFamily="18" charset="0"/>
                            </a:rPr>
                            <m:t>𝑛</m:t>
                          </m:r>
                        </m:sup>
                        <m:e>
                          <m:r>
                            <a:rPr lang="en-US" altLang="zh-CN" sz="2400" b="1" i="1" dirty="0">
                              <a:latin typeface="Cambria Math" panose="02040503050406030204" pitchFamily="18" charset="0"/>
                            </a:rPr>
                            <m:t>𝒑</m:t>
                          </m:r>
                          <m:r>
                            <a:rPr lang="en-US" altLang="zh-CN" sz="2400" b="1" i="1" dirty="0" smtClean="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0" i="1" dirty="0" smtClean="0">
                                  <a:latin typeface="Cambria Math" panose="02040503050406030204" pitchFamily="18" charset="0"/>
                                </a:rPr>
                                <m:t>𝑘</m:t>
                              </m:r>
                            </m:sub>
                          </m:sSub>
                          <m:r>
                            <a:rPr lang="en-US" altLang="zh-CN" sz="2400" b="1" i="1" dirty="0">
                              <a:latin typeface="Cambria Math" panose="02040503050406030204" pitchFamily="18" charset="0"/>
                            </a:rPr>
                            <m:t>|</m:t>
                          </m:r>
                          <m:r>
                            <a:rPr lang="zh-CN" altLang="en-US" sz="2400" b="1" i="1" dirty="0">
                              <a:latin typeface="Cambria Math" panose="02040503050406030204" pitchFamily="18" charset="0"/>
                            </a:rPr>
                            <m:t>𝜽</m:t>
                          </m:r>
                          <m:r>
                            <a:rPr lang="en-US" altLang="zh-CN" sz="2400" b="1" i="1" dirty="0" smtClean="0">
                              <a:latin typeface="Cambria Math" panose="02040503050406030204" pitchFamily="18" charset="0"/>
                            </a:rPr>
                            <m:t>)</m:t>
                          </m:r>
                        </m:e>
                      </m:nary>
                    </m:oMath>
                  </m:oMathPara>
                </a14:m>
                <a:endParaRPr lang="en-US" sz="2400" i="1" dirty="0"/>
              </a:p>
            </p:txBody>
          </p:sp>
        </mc:Choice>
        <mc:Fallback xmlns="">
          <p:sp>
            <p:nvSpPr>
              <p:cNvPr id="10" name="矩形 9"/>
              <p:cNvSpPr>
                <a:spLocks noRot="1" noChangeAspect="1" noMove="1" noResize="1" noEditPoints="1" noAdjustHandles="1" noChangeArrowheads="1" noChangeShapeType="1" noTextEdit="1"/>
              </p:cNvSpPr>
              <p:nvPr/>
            </p:nvSpPr>
            <p:spPr>
              <a:xfrm>
                <a:off x="7036328" y="3548169"/>
                <a:ext cx="3549883" cy="816314"/>
              </a:xfrm>
              <a:prstGeom prst="rect">
                <a:avLst/>
              </a:prstGeom>
              <a:blipFill rotWithShape="1">
                <a:blip r:embed="rId5"/>
                <a:stretch>
                  <a:fillRect l="-15" t="-52" r="4" b="1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9298521" y="3044855"/>
                <a:ext cx="2024721" cy="461665"/>
              </a:xfrm>
              <a:prstGeom prst="rect">
                <a:avLst/>
              </a:prstGeom>
            </p:spPr>
            <p:txBody>
              <a:bodyPr wrap="none">
                <a:spAutoFit/>
              </a:bodyPr>
              <a:lstStyle/>
              <a:p>
                <a14:m>
                  <m:oMath xmlns:m="http://schemas.openxmlformats.org/officeDocument/2006/math">
                    <m:r>
                      <a:rPr lang="en-US" sz="2400" i="1" smtClean="0">
                        <a:solidFill>
                          <a:srgbClr val="FF0000"/>
                        </a:solidFill>
                        <a:latin typeface="Cambria Math" panose="02040503050406030204" pitchFamily="18" charset="0"/>
                        <a:ea typeface="Cambria Math" panose="02040503050406030204" pitchFamily="18" charset="0"/>
                      </a:rPr>
                      <m:t>𝒟</m:t>
                    </m:r>
                  </m:oMath>
                </a14:m>
                <a:r>
                  <a:rPr lang="en-US" sz="2400" dirty="0">
                    <a:solidFill>
                      <a:srgbClr val="FF0000"/>
                    </a:solidFill>
                  </a:rPr>
                  <a:t> is an </a:t>
                </a:r>
                <a:r>
                  <a:rPr lang="en-US" sz="2400" dirty="0" err="1">
                    <a:solidFill>
                      <a:srgbClr val="FF0000"/>
                    </a:solidFill>
                  </a:rPr>
                  <a:t>i.i.d</a:t>
                </a:r>
                <a:r>
                  <a:rPr lang="en-US" sz="2400" dirty="0">
                    <a:solidFill>
                      <a:srgbClr val="FF0000"/>
                    </a:solidFill>
                  </a:rPr>
                  <a:t> set</a:t>
                </a:r>
              </a:p>
            </p:txBody>
          </p:sp>
        </mc:Choice>
        <mc:Fallback xmlns="">
          <p:sp>
            <p:nvSpPr>
              <p:cNvPr id="11" name="矩形 10"/>
              <p:cNvSpPr>
                <a:spLocks noRot="1" noChangeAspect="1" noMove="1" noResize="1" noEditPoints="1" noAdjustHandles="1" noChangeArrowheads="1" noChangeShapeType="1" noTextEdit="1"/>
              </p:cNvSpPr>
              <p:nvPr/>
            </p:nvSpPr>
            <p:spPr>
              <a:xfrm>
                <a:off x="9298521" y="3044855"/>
                <a:ext cx="2024721" cy="461665"/>
              </a:xfrm>
              <a:prstGeom prst="rect">
                <a:avLst/>
              </a:prstGeom>
              <a:blipFill rotWithShape="1">
                <a:blip r:embed="rId6"/>
                <a:stretch>
                  <a:fillRect l="-11" t="-6" r="-3767" b="-2740"/>
                </a:stretch>
              </a:blipFill>
            </p:spPr>
            <p:txBody>
              <a:bodyPr/>
              <a:lstStyle/>
              <a:p>
                <a:r>
                  <a:rPr lang="en-US" altLang="en-US">
                    <a:noFill/>
                  </a:rPr>
                  <a:t> </a:t>
                </a:r>
              </a:p>
            </p:txBody>
          </p:sp>
        </mc:Fallback>
      </mc:AlternateContent>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8833" y="4652084"/>
            <a:ext cx="7717319" cy="2051873"/>
          </a:xfrm>
          <a:prstGeom prst="rect">
            <a:avLst/>
          </a:prstGeom>
        </p:spPr>
      </p:pic>
      <p:sp>
        <p:nvSpPr>
          <p:cNvPr id="16" name="矩形 15"/>
          <p:cNvSpPr/>
          <p:nvPr/>
        </p:nvSpPr>
        <p:spPr>
          <a:xfrm>
            <a:off x="7015308" y="4638968"/>
            <a:ext cx="1950017" cy="329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矩形 16"/>
              <p:cNvSpPr/>
              <p:nvPr/>
            </p:nvSpPr>
            <p:spPr>
              <a:xfrm>
                <a:off x="4854050" y="6477062"/>
                <a:ext cx="381835" cy="380938"/>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i="1" dirty="0">
                              <a:latin typeface="Cambria Math" panose="02040503050406030204" pitchFamily="18" charset="0"/>
                            </a:rPr>
                          </m:ctrlPr>
                        </m:accPr>
                        <m:e>
                          <m:r>
                            <a:rPr lang="zh-CN" altLang="en-US" b="1" i="1" dirty="0">
                              <a:latin typeface="Cambria Math" panose="02040503050406030204" pitchFamily="18" charset="0"/>
                            </a:rPr>
                            <m:t>𝜽</m:t>
                          </m:r>
                        </m:e>
                      </m:acc>
                    </m:oMath>
                  </m:oMathPara>
                </a14:m>
                <a:endParaRPr lang="en-US" dirty="0"/>
              </a:p>
            </p:txBody>
          </p:sp>
        </mc:Choice>
        <mc:Fallback xmlns="">
          <p:sp>
            <p:nvSpPr>
              <p:cNvPr id="17" name="矩形 16"/>
              <p:cNvSpPr>
                <a:spLocks noRot="1" noChangeAspect="1" noMove="1" noResize="1" noEditPoints="1" noAdjustHandles="1" noChangeArrowheads="1" noChangeShapeType="1" noTextEdit="1"/>
              </p:cNvSpPr>
              <p:nvPr/>
            </p:nvSpPr>
            <p:spPr>
              <a:xfrm>
                <a:off x="4854050" y="6477062"/>
                <a:ext cx="381835" cy="380938"/>
              </a:xfrm>
              <a:prstGeom prst="rect">
                <a:avLst/>
              </a:prstGeom>
              <a:blipFill rotWithShape="1">
                <a:blip r:embed="rId8"/>
                <a:stretch>
                  <a:fillRect l="-29" t="-16" r="81"/>
                </a:stretch>
              </a:blipFill>
            </p:spPr>
            <p:txBody>
              <a:bodyPr/>
              <a:lstStyle/>
              <a:p>
                <a:r>
                  <a:rPr lang="en-US" altLang="en-US">
                    <a:noFill/>
                  </a:rPr>
                  <a:t> </a:t>
                </a:r>
              </a:p>
            </p:txBody>
          </p:sp>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圆角 35"/>
          <p:cNvSpPr/>
          <p:nvPr/>
        </p:nvSpPr>
        <p:spPr>
          <a:xfrm>
            <a:off x="6861691" y="2498705"/>
            <a:ext cx="4617743" cy="2760460"/>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6613029" cy="707886"/>
              </a:xfrm>
              <a:prstGeom prst="rect">
                <a:avLst/>
              </a:prstGeom>
              <a:noFill/>
            </p:spPr>
            <p:txBody>
              <a:bodyPr wrap="none" rtlCol="0">
                <a:spAutoFit/>
              </a:bodyPr>
              <a:lstStyle/>
              <a:p>
                <a:r>
                  <a:rPr lang="en-US" altLang="zh-CN" sz="4000" b="1" dirty="0"/>
                  <a:t>Logistic Regression--</a:t>
                </a:r>
                <a14:m>
                  <m:oMath xmlns:m="http://schemas.openxmlformats.org/officeDocument/2006/math">
                    <m:r>
                      <a:rPr lang="en-US" altLang="zh-CN" sz="4000" b="0" i="1" dirty="0" smtClean="0">
                        <a:latin typeface="Cambria Math" panose="02040503050406030204" pitchFamily="18" charset="0"/>
                      </a:rPr>
                      <m:t>𝑦</m:t>
                    </m:r>
                    <m:r>
                      <a:rPr lang="en-US" altLang="zh-CN" sz="4000" b="0" i="1" dirty="0" smtClean="0">
                        <a:latin typeface="Cambria Math" panose="02040503050406030204" pitchFamily="18" charset="0"/>
                        <a:ea typeface="Cambria Math" panose="02040503050406030204" pitchFamily="18" charset="0"/>
                      </a:rPr>
                      <m:t>∈{0,1}</m:t>
                    </m:r>
                  </m:oMath>
                </a14:m>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6613029" cy="707886"/>
              </a:xfrm>
              <a:prstGeom prst="rect">
                <a:avLst/>
              </a:prstGeom>
              <a:blipFill rotWithShape="1">
                <a:blip r:embed="rId3"/>
                <a:stretch>
                  <a:fillRect l="-9" t="-18" r="-11109"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91113" y="1342531"/>
                <a:ext cx="8033466" cy="523220"/>
              </a:xfrm>
              <a:prstGeom prst="rect">
                <a:avLst/>
              </a:prstGeom>
            </p:spPr>
            <p:txBody>
              <a:bodyPr wrap="square">
                <a:spAutoFit/>
              </a:bodyPr>
              <a:lstStyle/>
              <a:p>
                <a:r>
                  <a:rPr lang="en-US" sz="2800" dirty="0"/>
                  <a:t>Consider </a:t>
                </a:r>
                <a14:m>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𝒟</m:t>
                    </m:r>
                    <m:r>
                      <a:rPr lang="en-US"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0" i="1" dirty="0" smtClean="0">
                                <a:latin typeface="Cambria Math" panose="02040503050406030204" pitchFamily="18" charset="0"/>
                              </a:rPr>
                              <m:t>1</m:t>
                            </m:r>
                          </m:sub>
                        </m:sSub>
                        <m:r>
                          <a:rPr lang="en-US" altLang="zh-CN" sz="2800" b="1" i="1" dirty="0" smtClean="0">
                            <a:latin typeface="Cambria Math" panose="02040503050406030204" pitchFamily="18" charset="0"/>
                          </a:rPr>
                          <m:t>,</m:t>
                        </m:r>
                        <m:r>
                          <a:rPr lang="en-US" altLang="zh-CN" sz="2800" b="1" i="1" dirty="0" smtClean="0">
                            <a:solidFill>
                              <a:srgbClr val="FF0000"/>
                            </a:solidFill>
                            <a:latin typeface="Cambria Math" panose="02040503050406030204" pitchFamily="18" charset="0"/>
                            <a:ea typeface="Cambria Math" panose="02040503050406030204" pitchFamily="18" charset="0"/>
                          </a:rPr>
                          <m:t>+</m:t>
                        </m:r>
                      </m:e>
                    </m:d>
                    <m:r>
                      <a:rPr lang="en-US"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ea typeface="Cambria Math" panose="02040503050406030204" pitchFamily="18" charset="0"/>
                          </a:rPr>
                        </m:ctrlPr>
                      </m:dPr>
                      <m:e>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0" i="1" dirty="0" smtClean="0">
                                <a:latin typeface="Cambria Math" panose="02040503050406030204" pitchFamily="18" charset="0"/>
                              </a:rPr>
                              <m:t>2</m:t>
                            </m:r>
                          </m:sub>
                        </m:sSub>
                        <m:r>
                          <a:rPr lang="en-US" altLang="zh-CN" sz="2800" b="1" i="1" dirty="0">
                            <a:latin typeface="Cambria Math" panose="02040503050406030204" pitchFamily="18" charset="0"/>
                          </a:rPr>
                          <m:t>,</m:t>
                        </m:r>
                        <m:r>
                          <a:rPr lang="en-US" altLang="zh-CN" sz="2800" b="1" i="1" dirty="0" smtClean="0">
                            <a:solidFill>
                              <a:srgbClr val="4440FB"/>
                            </a:solidFill>
                            <a:latin typeface="Cambria Math" panose="02040503050406030204" pitchFamily="18" charset="0"/>
                          </a:rPr>
                          <m:t>−</m:t>
                        </m:r>
                      </m:e>
                    </m:d>
                    <m:r>
                      <a:rPr lang="en-US" sz="2800" b="0" i="1" smtClean="0">
                        <a:latin typeface="Cambria Math" panose="02040503050406030204" pitchFamily="18" charset="0"/>
                      </a:rPr>
                      <m:t>,…,</m:t>
                    </m:r>
                    <m:r>
                      <a:rPr lang="en-US" sz="2800" i="1">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0" i="1" dirty="0" smtClean="0">
                            <a:latin typeface="Cambria Math" panose="02040503050406030204" pitchFamily="18" charset="0"/>
                          </a:rPr>
                          <m:t>𝑚</m:t>
                        </m:r>
                      </m:sub>
                    </m:sSub>
                    <m:r>
                      <a:rPr lang="en-US" altLang="zh-CN" sz="2800" b="1" i="1" dirty="0">
                        <a:latin typeface="Cambria Math" panose="02040503050406030204" pitchFamily="18" charset="0"/>
                      </a:rPr>
                      <m:t>,</m:t>
                    </m:r>
                    <m:r>
                      <a:rPr lang="en-US" altLang="zh-CN" sz="2800" b="1" i="1" dirty="0" smtClean="0">
                        <a:solidFill>
                          <a:srgbClr val="4440FB"/>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rPr>
                      <m:t>)</m:t>
                    </m:r>
                    <m:r>
                      <a:rPr lang="en-US" sz="2800" b="0" i="1" smtClean="0">
                        <a:solidFill>
                          <a:schemeClr val="tx1"/>
                        </a:solidFill>
                        <a:latin typeface="Cambria Math" panose="02040503050406030204" pitchFamily="18" charset="0"/>
                      </a:rPr>
                      <m:t>}</m:t>
                    </m:r>
                  </m:oMath>
                </a14:m>
                <a:endParaRPr lang="en-US" sz="28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91113" y="1342531"/>
                <a:ext cx="8033466" cy="523220"/>
              </a:xfrm>
              <a:prstGeom prst="rect">
                <a:avLst/>
              </a:prstGeom>
              <a:blipFill rotWithShape="1">
                <a:blip r:embed="rId4"/>
                <a:stretch>
                  <a:fillRect l="-7" t="-27" b="-4225"/>
                </a:stretch>
              </a:blipFill>
            </p:spPr>
            <p:txBody>
              <a:bodyPr/>
              <a:lstStyle/>
              <a:p>
                <a:r>
                  <a:rPr lang="en-US" altLang="en-US">
                    <a:noFill/>
                  </a:rPr>
                  <a:t> </a:t>
                </a:r>
              </a:p>
            </p:txBody>
          </p:sp>
        </mc:Fallback>
      </mc:AlternateContent>
      <p:grpSp>
        <p:nvGrpSpPr>
          <p:cNvPr id="25" name="组合 24"/>
          <p:cNvGrpSpPr/>
          <p:nvPr/>
        </p:nvGrpSpPr>
        <p:grpSpPr>
          <a:xfrm>
            <a:off x="695888" y="2108932"/>
            <a:ext cx="5839382" cy="3262874"/>
            <a:chOff x="2505202" y="1615858"/>
            <a:chExt cx="6434142" cy="4304030"/>
          </a:xfrm>
        </p:grpSpPr>
        <p:sp>
          <p:nvSpPr>
            <p:cNvPr id="26" name="矩形: 圆顶角 25"/>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矩形: 圆顶角 26"/>
            <p:cNvSpPr/>
            <p:nvPr/>
          </p:nvSpPr>
          <p:spPr>
            <a:xfrm rot="10800000">
              <a:off x="2505202" y="2278588"/>
              <a:ext cx="6434138" cy="364130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8" name="矩形 27"/>
                <p:cNvSpPr/>
                <p:nvPr/>
              </p:nvSpPr>
              <p:spPr>
                <a:xfrm>
                  <a:off x="2523579" y="1650397"/>
                  <a:ext cx="5504311" cy="690175"/>
                </a:xfrm>
                <a:prstGeom prst="rect">
                  <a:avLst/>
                </a:prstGeom>
              </p:spPr>
              <p:txBody>
                <a:bodyPr wrap="none">
                  <a:spAutoFit/>
                </a:bodyPr>
                <a:lstStyle/>
                <a:p>
                  <a:r>
                    <a:rPr lang="en-US" sz="2800" dirty="0">
                      <a:solidFill>
                        <a:schemeClr val="bg1"/>
                      </a:solidFill>
                    </a:rPr>
                    <a:t>Likelihood that </a:t>
                  </a:r>
                  <a14:m>
                    <m:oMath xmlns:m="http://schemas.openxmlformats.org/officeDocument/2006/math">
                      <m:r>
                        <a:rPr lang="en-US" sz="2800" i="1" dirty="0" smtClean="0">
                          <a:solidFill>
                            <a:schemeClr val="bg1"/>
                          </a:solidFill>
                          <a:latin typeface="Cambria Math" panose="02040503050406030204" pitchFamily="18" charset="0"/>
                        </a:rPr>
                        <m:t>h</m:t>
                      </m:r>
                    </m:oMath>
                  </a14:m>
                  <a:r>
                    <a:rPr lang="en-US" sz="2800" dirty="0">
                      <a:solidFill>
                        <a:schemeClr val="bg1"/>
                      </a:solidFill>
                    </a:rPr>
                    <a:t> generates </a:t>
                  </a:r>
                  <a14:m>
                    <m:oMath xmlns:m="http://schemas.openxmlformats.org/officeDocument/2006/math">
                      <m:r>
                        <a:rPr lang="en-US" sz="2800" i="1">
                          <a:solidFill>
                            <a:schemeClr val="bg1"/>
                          </a:solidFill>
                          <a:latin typeface="Cambria Math" panose="02040503050406030204" pitchFamily="18" charset="0"/>
                          <a:ea typeface="Cambria Math" panose="02040503050406030204" pitchFamily="18" charset="0"/>
                        </a:rPr>
                        <m:t>𝒟</m:t>
                      </m:r>
                    </m:oMath>
                  </a14:m>
                  <a:endParaRPr lang="en-US" sz="2800" dirty="0">
                    <a:solidFill>
                      <a:schemeClr val="bg1"/>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2523579" y="1650397"/>
                  <a:ext cx="5504311" cy="690175"/>
                </a:xfrm>
                <a:prstGeom prst="rect">
                  <a:avLst/>
                </a:prstGeom>
                <a:blipFill rotWithShape="1">
                  <a:blip r:embed="rId5"/>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14" name="矩形 13"/>
              <p:cNvSpPr/>
              <p:nvPr/>
            </p:nvSpPr>
            <p:spPr>
              <a:xfrm>
                <a:off x="2261331" y="2783985"/>
                <a:ext cx="20034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𝑝</m:t>
                      </m:r>
                      <m:d>
                        <m:dPr>
                          <m:ctrlPr>
                            <a:rPr lang="en-US" sz="2800" i="1" dirty="0">
                              <a:latin typeface="Cambria Math" panose="02040503050406030204" pitchFamily="18" charset="0"/>
                            </a:rPr>
                          </m:ctrlPr>
                        </m:dPr>
                        <m:e>
                          <m:sSub>
                            <m:sSubPr>
                              <m:ctrlPr>
                                <a:rPr lang="zh-CN" altLang="en-US" sz="2800" b="1" i="1" dirty="0" smtClean="0">
                                  <a:solidFill>
                                    <a:srgbClr val="FF0000"/>
                                  </a:solidFill>
                                  <a:latin typeface="Cambria Math" panose="02040503050406030204" pitchFamily="18" charset="0"/>
                                </a:rPr>
                              </m:ctrlPr>
                            </m:sSubPr>
                            <m:e>
                              <m:r>
                                <a:rPr lang="en-US" altLang="zh-CN" sz="2800" b="1" i="1" dirty="0">
                                  <a:solidFill>
                                    <a:srgbClr val="FF0000"/>
                                  </a:solidFill>
                                  <a:latin typeface="Cambria Math" panose="02040503050406030204" pitchFamily="18" charset="0"/>
                                </a:rPr>
                                <m:t>𝒙</m:t>
                              </m:r>
                            </m:e>
                            <m:sub>
                              <m:r>
                                <a:rPr lang="en-US" altLang="zh-CN" sz="2800" b="0" i="1" dirty="0">
                                  <a:solidFill>
                                    <a:srgbClr val="FF0000"/>
                                  </a:solidFill>
                                  <a:latin typeface="Cambria Math" panose="02040503050406030204" pitchFamily="18" charset="0"/>
                                </a:rPr>
                                <m:t>1</m:t>
                              </m:r>
                            </m:sub>
                          </m:sSub>
                        </m:e>
                      </m:d>
                      <m:r>
                        <a:rPr lang="en-US" sz="2800" i="1" dirty="0" smtClean="0">
                          <a:solidFill>
                            <a:srgbClr val="C55A11"/>
                          </a:solidFill>
                          <a:latin typeface="Cambria Math" panose="02040503050406030204" pitchFamily="18" charset="0"/>
                        </a:rPr>
                        <m:t>h</m:t>
                      </m:r>
                      <m:d>
                        <m:dPr>
                          <m:ctrlPr>
                            <a:rPr lang="en-US" sz="2800" i="1" dirty="0" smtClean="0">
                              <a:solidFill>
                                <a:srgbClr val="FF0000"/>
                              </a:solidFill>
                              <a:latin typeface="Cambria Math" panose="02040503050406030204" pitchFamily="18" charset="0"/>
                            </a:rPr>
                          </m:ctrlPr>
                        </m:dPr>
                        <m:e>
                          <m:sSub>
                            <m:sSubPr>
                              <m:ctrlPr>
                                <a:rPr lang="zh-CN" altLang="en-US" sz="2800" b="1" i="1" dirty="0" smtClean="0">
                                  <a:solidFill>
                                    <a:srgbClr val="FF0000"/>
                                  </a:solidFill>
                                  <a:latin typeface="Cambria Math" panose="02040503050406030204" pitchFamily="18" charset="0"/>
                                </a:rPr>
                              </m:ctrlPr>
                            </m:sSubPr>
                            <m:e>
                              <m:r>
                                <a:rPr lang="en-US" altLang="zh-CN" sz="2800" b="1" i="1" dirty="0">
                                  <a:solidFill>
                                    <a:srgbClr val="FF0000"/>
                                  </a:solidFill>
                                  <a:latin typeface="Cambria Math" panose="02040503050406030204" pitchFamily="18" charset="0"/>
                                </a:rPr>
                                <m:t>𝒙</m:t>
                              </m:r>
                            </m:e>
                            <m:sub>
                              <m:r>
                                <a:rPr lang="en-US" altLang="zh-CN" sz="2800" b="0" i="1" dirty="0">
                                  <a:solidFill>
                                    <a:srgbClr val="FF0000"/>
                                  </a:solidFill>
                                  <a:latin typeface="Cambria Math" panose="02040503050406030204" pitchFamily="18" charset="0"/>
                                </a:rPr>
                                <m:t>1</m:t>
                              </m:r>
                            </m:sub>
                          </m:sSub>
                        </m:e>
                      </m:d>
                    </m:oMath>
                  </m:oMathPara>
                </a14:m>
                <a:endParaRPr 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2261331" y="2783985"/>
                <a:ext cx="2003497" cy="523220"/>
              </a:xfrm>
              <a:prstGeom prst="rect">
                <a:avLst/>
              </a:prstGeom>
              <a:blipFill rotWithShape="1">
                <a:blip r:embed="rId6"/>
                <a:stretch>
                  <a:fillRect l="-5" t="-28" r="8" b="-422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261331" y="3331460"/>
                <a:ext cx="29442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a:latin typeface="Cambria Math" panose="02040503050406030204" pitchFamily="18" charset="0"/>
                        </a:rPr>
                        <m:t>𝑝</m:t>
                      </m:r>
                      <m:d>
                        <m:dPr>
                          <m:ctrlPr>
                            <a:rPr lang="en-US" sz="2800" i="1" dirty="0">
                              <a:latin typeface="Cambria Math" panose="02040503050406030204" pitchFamily="18" charset="0"/>
                            </a:rPr>
                          </m:ctrlPr>
                        </m:dPr>
                        <m:e>
                          <m:sSub>
                            <m:sSubPr>
                              <m:ctrlPr>
                                <a:rPr lang="zh-CN" altLang="en-US" sz="2800" b="1" i="1" dirty="0" smtClean="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b="0" i="1" dirty="0">
                                  <a:solidFill>
                                    <a:srgbClr val="4440FB"/>
                                  </a:solidFill>
                                  <a:latin typeface="Cambria Math" panose="02040503050406030204" pitchFamily="18" charset="0"/>
                                </a:rPr>
                                <m:t>2</m:t>
                              </m:r>
                            </m:sub>
                          </m:sSub>
                        </m:e>
                      </m:d>
                      <m:r>
                        <a:rPr lang="en-US" altLang="zh-CN" sz="2800" b="1" i="1" dirty="0">
                          <a:latin typeface="Cambria Math" panose="02040503050406030204" pitchFamily="18" charset="0"/>
                        </a:rPr>
                        <m:t>(</m:t>
                      </m:r>
                      <m:r>
                        <a:rPr lang="en-US" altLang="zh-CN" sz="2800" b="0" i="1" dirty="0" smtClean="0">
                          <a:solidFill>
                            <a:srgbClr val="4440FB"/>
                          </a:solidFill>
                          <a:latin typeface="Cambria Math" panose="02040503050406030204" pitchFamily="18" charset="0"/>
                        </a:rPr>
                        <m:t>1</m:t>
                      </m:r>
                      <m:r>
                        <a:rPr lang="en-US" altLang="zh-CN" sz="2800" b="1" i="1" dirty="0" smtClean="0">
                          <a:solidFill>
                            <a:srgbClr val="4440FB"/>
                          </a:solidFill>
                          <a:latin typeface="Cambria Math" panose="02040503050406030204" pitchFamily="18" charset="0"/>
                        </a:rPr>
                        <m:t>−</m:t>
                      </m:r>
                      <m:r>
                        <a:rPr lang="en-US" sz="2800" i="1" dirty="0" smtClean="0">
                          <a:solidFill>
                            <a:srgbClr val="C55A11"/>
                          </a:solidFill>
                          <a:latin typeface="Cambria Math" panose="02040503050406030204" pitchFamily="18" charset="0"/>
                        </a:rPr>
                        <m:t>h</m:t>
                      </m:r>
                      <m:d>
                        <m:dPr>
                          <m:ctrlPr>
                            <a:rPr lang="en-US" sz="2800" i="1" dirty="0" smtClean="0">
                              <a:solidFill>
                                <a:srgbClr val="4440FB"/>
                              </a:solidFill>
                              <a:latin typeface="Cambria Math" panose="02040503050406030204" pitchFamily="18" charset="0"/>
                            </a:rPr>
                          </m:ctrlPr>
                        </m:dPr>
                        <m:e>
                          <m:sSub>
                            <m:sSubPr>
                              <m:ctrlPr>
                                <a:rPr lang="zh-CN" altLang="en-US" sz="2800" b="1" i="1" dirty="0" smtClean="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b="0" i="1" dirty="0">
                                  <a:solidFill>
                                    <a:srgbClr val="4440FB"/>
                                  </a:solidFill>
                                  <a:latin typeface="Cambria Math" panose="02040503050406030204" pitchFamily="18" charset="0"/>
                                </a:rPr>
                                <m:t>2</m:t>
                              </m:r>
                            </m:sub>
                          </m:sSub>
                        </m:e>
                      </m:d>
                      <m:r>
                        <a:rPr lang="en-US" altLang="zh-CN" sz="2800" i="1" dirty="0">
                          <a:latin typeface="Cambria Math" panose="02040503050406030204" pitchFamily="18" charset="0"/>
                        </a:rPr>
                        <m:t>)</m:t>
                      </m:r>
                    </m:oMath>
                  </m:oMathPara>
                </a14:m>
                <a:endParaRPr 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2261331" y="3331460"/>
                <a:ext cx="2944204" cy="523220"/>
              </a:xfrm>
              <a:prstGeom prst="rect">
                <a:avLst/>
              </a:prstGeom>
              <a:blipFill rotWithShape="1">
                <a:blip r:embed="rId7"/>
                <a:stretch>
                  <a:fillRect l="-3" t="-48" r="15" b="-420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255872" y="4353964"/>
                <a:ext cx="31391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𝑝</m:t>
                      </m:r>
                      <m:d>
                        <m:dPr>
                          <m:ctrlPr>
                            <a:rPr lang="en-US" sz="2800" i="1" dirty="0">
                              <a:latin typeface="Cambria Math" panose="02040503050406030204" pitchFamily="18" charset="0"/>
                            </a:rPr>
                          </m:ctrlPr>
                        </m:dPr>
                        <m:e>
                          <m:sSub>
                            <m:sSubPr>
                              <m:ctrlPr>
                                <a:rPr lang="zh-CN" altLang="en-US" sz="2800" b="1" i="1" dirty="0" smtClean="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b="0" i="1" dirty="0">
                                  <a:solidFill>
                                    <a:srgbClr val="4440FB"/>
                                  </a:solidFill>
                                  <a:latin typeface="Cambria Math" panose="02040503050406030204" pitchFamily="18" charset="0"/>
                                </a:rPr>
                                <m:t>𝑚</m:t>
                              </m:r>
                            </m:sub>
                          </m:sSub>
                        </m:e>
                      </m:d>
                      <m:r>
                        <a:rPr lang="en-US" altLang="zh-CN" sz="2800" i="1" dirty="0">
                          <a:latin typeface="Cambria Math" panose="02040503050406030204" pitchFamily="18" charset="0"/>
                        </a:rPr>
                        <m:t>(</m:t>
                      </m:r>
                      <m:r>
                        <a:rPr lang="en-US" altLang="zh-CN" sz="2800" i="1" dirty="0" smtClean="0">
                          <a:solidFill>
                            <a:srgbClr val="4440FB"/>
                          </a:solidFill>
                          <a:latin typeface="Cambria Math" panose="02040503050406030204" pitchFamily="18" charset="0"/>
                        </a:rPr>
                        <m:t>1−</m:t>
                      </m:r>
                      <m:r>
                        <a:rPr lang="en-US" sz="2800" i="1" dirty="0" smtClean="0">
                          <a:solidFill>
                            <a:srgbClr val="C55A11"/>
                          </a:solidFill>
                          <a:latin typeface="Cambria Math" panose="02040503050406030204" pitchFamily="18" charset="0"/>
                        </a:rPr>
                        <m:t>h</m:t>
                      </m:r>
                      <m:d>
                        <m:dPr>
                          <m:ctrlPr>
                            <a:rPr lang="en-US" sz="2800" i="1" dirty="0" smtClean="0">
                              <a:solidFill>
                                <a:srgbClr val="4440FB"/>
                              </a:solidFill>
                              <a:latin typeface="Cambria Math" panose="02040503050406030204" pitchFamily="18" charset="0"/>
                            </a:rPr>
                          </m:ctrlPr>
                        </m:dPr>
                        <m:e>
                          <m:sSub>
                            <m:sSubPr>
                              <m:ctrlPr>
                                <a:rPr lang="zh-CN" altLang="en-US" sz="2800" b="1" i="1" dirty="0" smtClean="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b="0" i="1" dirty="0">
                                  <a:solidFill>
                                    <a:srgbClr val="4440FB"/>
                                  </a:solidFill>
                                  <a:latin typeface="Cambria Math" panose="02040503050406030204" pitchFamily="18" charset="0"/>
                                </a:rPr>
                                <m:t>𝑚</m:t>
                              </m:r>
                            </m:sub>
                          </m:sSub>
                        </m:e>
                      </m:d>
                      <m:r>
                        <a:rPr lang="en-US" altLang="zh-CN" sz="2800" i="1" dirty="0">
                          <a:latin typeface="Cambria Math" panose="02040503050406030204" pitchFamily="18" charset="0"/>
                        </a:rPr>
                        <m:t>)</m:t>
                      </m:r>
                    </m:oMath>
                  </m:oMathPara>
                </a14:m>
                <a:endParaRPr 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2255872" y="4353964"/>
                <a:ext cx="3139129" cy="523220"/>
              </a:xfrm>
              <a:prstGeom prst="rect">
                <a:avLst/>
              </a:prstGeom>
              <a:blipFill rotWithShape="1">
                <a:blip r:embed="rId8"/>
                <a:stretch>
                  <a:fillRect l="-11" t="-77" r="1" b="-417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601433" y="3878935"/>
                <a:ext cx="677108" cy="494687"/>
              </a:xfrm>
              <a:prstGeom prst="rect">
                <a:avLst/>
              </a:prstGeom>
            </p:spPr>
            <p:txBody>
              <a:bodyPr vert="eaVert" wrap="none">
                <a:spAutoFit/>
              </a:bodyPr>
              <a:lstStyle/>
              <a:p>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m:t>
                      </m:r>
                    </m:oMath>
                  </m:oMathPara>
                </a14:m>
                <a:endParaRPr lang="en-US" sz="3200" dirty="0"/>
              </a:p>
            </p:txBody>
          </p:sp>
        </mc:Choice>
        <mc:Fallback xmlns="">
          <p:sp>
            <p:nvSpPr>
              <p:cNvPr id="30" name="矩形 29"/>
              <p:cNvSpPr>
                <a:spLocks noRot="1" noChangeAspect="1" noMove="1" noResize="1" noEditPoints="1" noAdjustHandles="1" noChangeArrowheads="1" noChangeShapeType="1" noTextEdit="1"/>
              </p:cNvSpPr>
              <p:nvPr/>
            </p:nvSpPr>
            <p:spPr>
              <a:xfrm>
                <a:off x="2601433" y="3878935"/>
                <a:ext cx="677108" cy="494687"/>
              </a:xfrm>
              <a:prstGeom prst="rect">
                <a:avLst/>
              </a:prstGeom>
              <a:blipFill rotWithShape="1">
                <a:blip r:embed="rId9"/>
                <a:stretch>
                  <a:fillRect l="-70" t="-72" r="5" b="-955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003196" y="2700247"/>
                <a:ext cx="4334731" cy="2246769"/>
              </a:xfrm>
              <a:prstGeom prst="rect">
                <a:avLst/>
              </a:prstGeom>
            </p:spPr>
            <p:txBody>
              <a:bodyPr wrap="square">
                <a:spAutoFit/>
              </a:bodyPr>
              <a:lstStyle/>
              <a:p>
                <a:pPr marL="457200" indent="-457200">
                  <a:buFont typeface="Arial" panose="020B0604020202090204" pitchFamily="34" charset="0"/>
                  <a:buChar char="•"/>
                </a:pPr>
                <a:r>
                  <a:rPr lang="en-US" altLang="zh-CN" sz="2800" dirty="0"/>
                  <a:t>Target function: </a:t>
                </a:r>
                <a14:m>
                  <m:oMath xmlns:m="http://schemas.openxmlformats.org/officeDocument/2006/math">
                    <m:r>
                      <a:rPr lang="en-US" altLang="zh-CN" sz="2800" i="1" dirty="0">
                        <a:solidFill>
                          <a:srgbClr val="7030A0"/>
                        </a:solidFill>
                        <a:latin typeface="Cambria Math" panose="02040503050406030204" pitchFamily="18" charset="0"/>
                      </a:rPr>
                      <m:t>𝑓</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𝑥</m:t>
                        </m:r>
                      </m:e>
                    </m:d>
                    <m:r>
                      <a:rPr lang="en-US" altLang="zh-CN" sz="2800" i="1" dirty="0">
                        <a:latin typeface="Cambria Math" panose="02040503050406030204" pitchFamily="18" charset="0"/>
                      </a:rPr>
                      <m:t>=</m:t>
                    </m:r>
                    <m:r>
                      <m:rPr>
                        <m:nor/>
                      </m:rPr>
                      <a:rPr lang="en-US" altLang="zh-CN" sz="2800" dirty="0">
                        <a:latin typeface="Cambria Math" panose="02040503050406030204" pitchFamily="18" charset="0"/>
                      </a:rPr>
                      <m:t> </m:t>
                    </m:r>
                    <m:r>
                      <a:rPr lang="en-US" altLang="zh-CN" sz="2800" i="1" dirty="0">
                        <a:solidFill>
                          <a:srgbClr val="C55A11"/>
                        </a:solidFill>
                        <a:latin typeface="Cambria Math" panose="02040503050406030204" pitchFamily="18" charset="0"/>
                      </a:rPr>
                      <m:t>𝑝</m:t>
                    </m:r>
                    <m:d>
                      <m:dPr>
                        <m:ctrlPr>
                          <a:rPr lang="en-US" altLang="zh-CN" sz="2800" i="1" dirty="0">
                            <a:solidFill>
                              <a:srgbClr val="C55A11"/>
                            </a:solidFill>
                            <a:latin typeface="Cambria Math" panose="02040503050406030204" pitchFamily="18" charset="0"/>
                          </a:rPr>
                        </m:ctrlPr>
                      </m:dPr>
                      <m:e>
                        <m:r>
                          <a:rPr lang="en-US" altLang="zh-CN" sz="2800" i="1" dirty="0">
                            <a:solidFill>
                              <a:srgbClr val="C55A11"/>
                            </a:solidFill>
                            <a:latin typeface="Cambria Math" panose="02040503050406030204" pitchFamily="18" charset="0"/>
                          </a:rPr>
                          <m:t>+1</m:t>
                        </m:r>
                      </m:e>
                      <m:e>
                        <m:r>
                          <a:rPr lang="en-US" altLang="zh-CN" sz="2800" b="1" i="1" dirty="0">
                            <a:solidFill>
                              <a:srgbClr val="C55A11"/>
                            </a:solidFill>
                            <a:latin typeface="Cambria Math" panose="02040503050406030204" pitchFamily="18" charset="0"/>
                          </a:rPr>
                          <m:t>𝒙</m:t>
                        </m:r>
                      </m:e>
                    </m:d>
                  </m:oMath>
                </a14:m>
                <a:endParaRPr lang="pt-BR" altLang="zh-CN" sz="2800" dirty="0">
                  <a:solidFill>
                    <a:srgbClr val="C55A11"/>
                  </a:solidFill>
                </a:endParaRPr>
              </a:p>
              <a:p>
                <a:pPr marL="457200" indent="-457200">
                  <a:buFont typeface="Arial" panose="020B0604020202090204" pitchFamily="34" charset="0"/>
                  <a:buChar char="•"/>
                </a:pPr>
                <a:endParaRPr lang="pt-BR" altLang="zh-CN" sz="2800" dirty="0">
                  <a:solidFill>
                    <a:srgbClr val="C55A11"/>
                  </a:solidFill>
                </a:endParaRPr>
              </a:p>
              <a:p>
                <a:pPr marL="457200" indent="-457200">
                  <a:buFont typeface="Arial" panose="020B0604020202090204" pitchFamily="34" charset="0"/>
                  <a:buChar char="•"/>
                </a:pPr>
                <a:r>
                  <a:rPr lang="en-US" sz="2800" dirty="0">
                    <a:solidFill>
                      <a:srgbClr val="000000"/>
                    </a:solidFill>
                  </a:rPr>
                  <a:t>If </a:t>
                </a:r>
                <a14:m>
                  <m:oMath xmlns:m="http://schemas.openxmlformats.org/officeDocument/2006/math">
                    <m:r>
                      <a:rPr lang="en-US" sz="2800" i="1" dirty="0" smtClean="0">
                        <a:solidFill>
                          <a:srgbClr val="C55A11"/>
                        </a:solidFill>
                        <a:latin typeface="Cambria Math" panose="02040503050406030204" pitchFamily="18" charset="0"/>
                      </a:rPr>
                      <m:t>h</m:t>
                    </m:r>
                    <m:r>
                      <a:rPr lang="en-US" sz="2800" i="1" dirty="0" smtClean="0">
                        <a:solidFill>
                          <a:srgbClr val="C55A11"/>
                        </a:solidFill>
                        <a:latin typeface="Cambria Math" panose="02040503050406030204" pitchFamily="18" charset="0"/>
                        <a:ea typeface="Cambria Math" panose="02040503050406030204" pitchFamily="18" charset="0"/>
                      </a:rPr>
                      <m:t>≈</m:t>
                    </m:r>
                    <m:r>
                      <a:rPr lang="en-US" sz="2800" i="1" dirty="0">
                        <a:solidFill>
                          <a:srgbClr val="7030A0"/>
                        </a:solidFill>
                        <a:latin typeface="Cambria Math" panose="02040503050406030204" pitchFamily="18" charset="0"/>
                      </a:rPr>
                      <m:t>𝑓</m:t>
                    </m:r>
                  </m:oMath>
                </a14:m>
                <a:r>
                  <a:rPr lang="en-US" sz="2800" dirty="0">
                    <a:solidFill>
                      <a:srgbClr val="000000"/>
                    </a:solidFill>
                  </a:rPr>
                  <a:t>, then likelihood </a:t>
                </a:r>
                <a14:m>
                  <m:oMath xmlns:m="http://schemas.openxmlformats.org/officeDocument/2006/math">
                    <m:r>
                      <a:rPr lang="en-US" sz="2800" i="1" dirty="0" smtClean="0">
                        <a:solidFill>
                          <a:srgbClr val="C55A11"/>
                        </a:solidFill>
                        <a:latin typeface="Cambria Math" panose="02040503050406030204" pitchFamily="18" charset="0"/>
                      </a:rPr>
                      <m:t>(</m:t>
                    </m:r>
                    <m:r>
                      <a:rPr lang="en-US" sz="2800" i="1" dirty="0">
                        <a:solidFill>
                          <a:srgbClr val="C55A11"/>
                        </a:solidFill>
                        <a:latin typeface="Cambria Math" panose="02040503050406030204" pitchFamily="18" charset="0"/>
                      </a:rPr>
                      <m:t>h</m:t>
                    </m:r>
                    <m:r>
                      <a:rPr lang="en-US" sz="2800" i="1" dirty="0">
                        <a:solidFill>
                          <a:srgbClr val="C55A11"/>
                        </a:solidFill>
                        <a:latin typeface="Cambria Math" panose="02040503050406030204" pitchFamily="18" charset="0"/>
                      </a:rPr>
                      <m:t>)≈</m:t>
                    </m:r>
                  </m:oMath>
                </a14:m>
                <a:r>
                  <a:rPr lang="en-US" sz="2800" dirty="0">
                    <a:solidFill>
                      <a:srgbClr val="C55A11"/>
                    </a:solidFill>
                  </a:rPr>
                  <a:t> </a:t>
                </a:r>
                <a:r>
                  <a:rPr lang="en-US" sz="2800" dirty="0">
                    <a:solidFill>
                      <a:srgbClr val="000000"/>
                    </a:solidFill>
                  </a:rPr>
                  <a:t>that using </a:t>
                </a:r>
                <a14:m>
                  <m:oMath xmlns:m="http://schemas.openxmlformats.org/officeDocument/2006/math">
                    <m:r>
                      <a:rPr lang="en-US" sz="2800" b="0" i="0" dirty="0" smtClean="0">
                        <a:solidFill>
                          <a:srgbClr val="800080"/>
                        </a:solidFill>
                        <a:latin typeface="Cambria Math" panose="02040503050406030204" pitchFamily="18" charset="0"/>
                      </a:rPr>
                      <m:t>(</m:t>
                    </m:r>
                    <m:r>
                      <a:rPr lang="en-US" sz="2800" i="1" dirty="0" smtClean="0">
                        <a:solidFill>
                          <a:srgbClr val="800080"/>
                        </a:solidFill>
                        <a:latin typeface="Cambria Math" panose="02040503050406030204" pitchFamily="18" charset="0"/>
                      </a:rPr>
                      <m:t>𝑓</m:t>
                    </m:r>
                    <m:r>
                      <a:rPr lang="en-US" sz="2800" b="0" i="1" dirty="0" smtClean="0">
                        <a:solidFill>
                          <a:srgbClr val="800080"/>
                        </a:solidFill>
                        <a:latin typeface="Cambria Math" panose="02040503050406030204" pitchFamily="18" charset="0"/>
                      </a:rPr>
                      <m:t>)</m:t>
                    </m:r>
                  </m:oMath>
                </a14:m>
                <a:r>
                  <a:rPr lang="en-US" sz="2800" dirty="0"/>
                  <a:t> </a:t>
                </a:r>
              </a:p>
            </p:txBody>
          </p:sp>
        </mc:Choice>
        <mc:Fallback xmlns="">
          <p:sp>
            <p:nvSpPr>
              <p:cNvPr id="31" name="矩形 30"/>
              <p:cNvSpPr>
                <a:spLocks noRot="1" noChangeAspect="1" noMove="1" noResize="1" noEditPoints="1" noAdjustHandles="1" noChangeArrowheads="1" noChangeShapeType="1" noTextEdit="1"/>
              </p:cNvSpPr>
              <p:nvPr/>
            </p:nvSpPr>
            <p:spPr>
              <a:xfrm>
                <a:off x="7003196" y="2700247"/>
                <a:ext cx="4334731" cy="2246769"/>
              </a:xfrm>
              <a:prstGeom prst="rect">
                <a:avLst/>
              </a:prstGeom>
              <a:blipFill rotWithShape="1">
                <a:blip r:embed="rId10"/>
                <a:stretch>
                  <a:fillRect l="-10" t="-10" b="-9989"/>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circle(in)">
                                      <p:cBhvr>
                                        <p:cTn id="7" dur="500"/>
                                        <p:tgtEl>
                                          <p:spTgt spid="1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circle(in)">
                                      <p:cBhvr>
                                        <p:cTn id="10" dur="500"/>
                                        <p:tgtEl>
                                          <p:spTgt spid="1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circle(in)">
                                      <p:cBhvr>
                                        <p:cTn id="13" dur="500"/>
                                        <p:tgtEl>
                                          <p:spTgt spid="16"/>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circle(in)">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a:xfrm>
            <a:off x="591113" y="3360908"/>
            <a:ext cx="10875673" cy="2313527"/>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5" name="文本框 4"/>
          <p:cNvSpPr txBox="1"/>
          <p:nvPr/>
        </p:nvSpPr>
        <p:spPr>
          <a:xfrm>
            <a:off x="591113" y="245239"/>
            <a:ext cx="7046096" cy="707886"/>
          </a:xfrm>
          <a:prstGeom prst="rect">
            <a:avLst/>
          </a:prstGeom>
          <a:noFill/>
        </p:spPr>
        <p:txBody>
          <a:bodyPr wrap="none" rtlCol="0">
            <a:spAutoFit/>
          </a:bodyPr>
          <a:lstStyle/>
          <a:p>
            <a:r>
              <a:rPr lang="en-US" altLang="zh-CN" sz="4000" b="1" dirty="0"/>
              <a:t>Likelihood of Logistic Regression</a:t>
            </a:r>
            <a:endParaRPr lang="zh-CN" altLang="en-US" sz="4000" dirty="0"/>
          </a:p>
        </p:txBody>
      </p:sp>
      <p:sp>
        <p:nvSpPr>
          <p:cNvPr id="19" name="矩形: 圆角 18"/>
          <p:cNvSpPr/>
          <p:nvPr/>
        </p:nvSpPr>
        <p:spPr>
          <a:xfrm>
            <a:off x="591113" y="1205745"/>
            <a:ext cx="10889885" cy="1230600"/>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Goal:</a:t>
            </a:r>
          </a:p>
        </p:txBody>
      </p:sp>
      <mc:AlternateContent xmlns:mc="http://schemas.openxmlformats.org/markup-compatibility/2006" xmlns:a14="http://schemas.microsoft.com/office/drawing/2010/main">
        <mc:Choice Requires="a14">
          <p:sp>
            <p:nvSpPr>
              <p:cNvPr id="7" name="矩形 6"/>
              <p:cNvSpPr/>
              <p:nvPr/>
            </p:nvSpPr>
            <p:spPr>
              <a:xfrm>
                <a:off x="1707862" y="1518124"/>
                <a:ext cx="4066637" cy="656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𝑎𝑟𝑔</m:t>
                      </m:r>
                      <m:func>
                        <m:funcPr>
                          <m:ctrlPr>
                            <a:rPr lang="pt-BR" sz="2800" i="1" dirty="0" smtClean="0">
                              <a:latin typeface="Cambria Math" panose="02040503050406030204" pitchFamily="18" charset="0"/>
                            </a:rPr>
                          </m:ctrlPr>
                        </m:funcPr>
                        <m:fName>
                          <m:limLow>
                            <m:limLowPr>
                              <m:ctrlPr>
                                <a:rPr lang="pt-BR" sz="2800" i="1" dirty="0" smtClean="0">
                                  <a:latin typeface="Cambria Math" panose="02040503050406030204" pitchFamily="18" charset="0"/>
                                </a:rPr>
                              </m:ctrlPr>
                            </m:limLowPr>
                            <m:e>
                              <m:r>
                                <m:rPr>
                                  <m:sty m:val="p"/>
                                </m:rPr>
                                <a:rPr lang="pt-BR" sz="2800" i="0" dirty="0" smtClean="0">
                                  <a:latin typeface="Cambria Math" panose="02040503050406030204" pitchFamily="18" charset="0"/>
                                </a:rPr>
                                <m:t>max</m:t>
                              </m:r>
                            </m:e>
                            <m:lim>
                              <m:r>
                                <a:rPr lang="en-US" sz="2800" b="0" i="1" dirty="0" smtClean="0">
                                  <a:solidFill>
                                    <a:srgbClr val="C55A11"/>
                                  </a:solidFill>
                                  <a:latin typeface="Cambria Math" panose="02040503050406030204" pitchFamily="18" charset="0"/>
                                </a:rPr>
                                <m:t>h</m:t>
                              </m:r>
                            </m:lim>
                          </m:limLow>
                        </m:fName>
                        <m:e>
                          <m:r>
                            <a:rPr lang="pt-BR" sz="2800" i="1" dirty="0">
                              <a:latin typeface="Cambria Math" panose="02040503050406030204" pitchFamily="18" charset="0"/>
                            </a:rPr>
                            <m:t>𝑙𝑖𝑘𝑒𝑙𝑖h𝑜𝑜𝑑</m:t>
                          </m:r>
                          <m:r>
                            <a:rPr lang="pt-BR" sz="2800" i="1" dirty="0">
                              <a:latin typeface="Cambria Math" panose="02040503050406030204" pitchFamily="18" charset="0"/>
                            </a:rPr>
                            <m:t>(</m:t>
                          </m:r>
                          <m:r>
                            <a:rPr lang="pt-BR" sz="2800" i="1" dirty="0" smtClean="0">
                              <a:solidFill>
                                <a:srgbClr val="C55A11"/>
                              </a:solidFill>
                              <a:latin typeface="Cambria Math" panose="02040503050406030204" pitchFamily="18" charset="0"/>
                            </a:rPr>
                            <m:t>h</m:t>
                          </m:r>
                          <m:r>
                            <a:rPr lang="pt-BR" sz="2800" i="1" dirty="0">
                              <a:latin typeface="Cambria Math" panose="02040503050406030204" pitchFamily="18" charset="0"/>
                            </a:rPr>
                            <m:t>)</m:t>
                          </m:r>
                          <m:r>
                            <m:rPr>
                              <m:nor/>
                            </m:rPr>
                            <a:rPr lang="en-US" sz="2800" dirty="0">
                              <a:latin typeface="Cambria Math" panose="02040503050406030204" pitchFamily="18" charset="0"/>
                            </a:rPr>
                            <m:t> </m:t>
                          </m:r>
                        </m:e>
                      </m:func>
                    </m:oMath>
                  </m:oMathPara>
                </a14:m>
                <a:endParaRPr lang="pt-BR" sz="2800" dirty="0"/>
              </a:p>
            </p:txBody>
          </p:sp>
        </mc:Choice>
        <mc:Fallback xmlns="">
          <p:sp>
            <p:nvSpPr>
              <p:cNvPr id="7" name="矩形 6"/>
              <p:cNvSpPr>
                <a:spLocks noRot="1" noChangeAspect="1" noMove="1" noResize="1" noEditPoints="1" noAdjustHandles="1" noChangeArrowheads="1" noChangeShapeType="1" noTextEdit="1"/>
              </p:cNvSpPr>
              <p:nvPr/>
            </p:nvSpPr>
            <p:spPr>
              <a:xfrm>
                <a:off x="1707862" y="1518124"/>
                <a:ext cx="4066637" cy="656013"/>
              </a:xfrm>
              <a:prstGeom prst="rect">
                <a:avLst/>
              </a:prstGeom>
              <a:blipFill rotWithShape="1">
                <a:blip r:embed="rId3"/>
                <a:stretch>
                  <a:fillRect l="-9" t="-72" r="11" b="8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968975" y="1183565"/>
                <a:ext cx="5576848"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800" i="1" dirty="0" smtClean="0">
                          <a:latin typeface="Cambria Math" panose="02040503050406030204" pitchFamily="18" charset="0"/>
                        </a:rPr>
                        <m:t>𝑙𝑖𝑘𝑒𝑙𝑖h𝑜𝑜𝑑</m:t>
                      </m:r>
                      <m:d>
                        <m:dPr>
                          <m:ctrlPr>
                            <a:rPr lang="pt-BR" sz="2800" i="1" dirty="0">
                              <a:latin typeface="Cambria Math" panose="02040503050406030204" pitchFamily="18" charset="0"/>
                            </a:rPr>
                          </m:ctrlPr>
                        </m:dPr>
                        <m:e>
                          <m:r>
                            <a:rPr lang="pt-BR" sz="2800" i="1" dirty="0" smtClean="0">
                              <a:solidFill>
                                <a:srgbClr val="C55A11"/>
                              </a:solidFill>
                              <a:latin typeface="Cambria Math" panose="02040503050406030204" pitchFamily="18" charset="0"/>
                            </a:rPr>
                            <m:t>h</m:t>
                          </m:r>
                        </m:e>
                      </m:d>
                      <m:r>
                        <a:rPr lang="en-US" sz="2800" b="0" i="1" dirty="0" smtClean="0">
                          <a:latin typeface="Cambria Math" panose="02040503050406030204" pitchFamily="18" charset="0"/>
                        </a:rPr>
                        <m:t>=</m:t>
                      </m:r>
                      <m:nary>
                        <m:naryPr>
                          <m:chr m:val="∏"/>
                          <m:ctrlPr>
                            <a:rPr lang="en-US" sz="2800" b="0" i="1" dirty="0" smtClean="0">
                              <a:latin typeface="Cambria Math" panose="02040503050406030204" pitchFamily="18" charset="0"/>
                            </a:rPr>
                          </m:ctrlPr>
                        </m:naryPr>
                        <m:sub>
                          <m:r>
                            <m:rPr>
                              <m:brk m:alnAt="23"/>
                            </m:rPr>
                            <a:rPr lang="en-US" sz="2800" b="0" i="1" dirty="0" smtClean="0">
                              <a:latin typeface="Cambria Math" panose="02040503050406030204" pitchFamily="18" charset="0"/>
                            </a:rPr>
                            <m:t>𝑖</m:t>
                          </m:r>
                          <m:r>
                            <a:rPr lang="en-US" sz="2800" b="0" i="1" dirty="0" smtClean="0">
                              <a:latin typeface="Cambria Math" panose="02040503050406030204" pitchFamily="18" charset="0"/>
                            </a:rPr>
                            <m:t>=1</m:t>
                          </m:r>
                        </m:sub>
                        <m:sup>
                          <m:r>
                            <a:rPr lang="en-US" sz="2800" b="0" i="1" dirty="0" smtClean="0">
                              <a:latin typeface="Cambria Math" panose="02040503050406030204" pitchFamily="18" charset="0"/>
                            </a:rPr>
                            <m:t>𝑚</m:t>
                          </m:r>
                        </m:sup>
                        <m:e>
                          <m:r>
                            <a:rPr lang="en-US" sz="2800" b="0" i="1" dirty="0" smtClean="0">
                              <a:latin typeface="Cambria Math" panose="02040503050406030204" pitchFamily="18" charset="0"/>
                            </a:rPr>
                            <m:t>𝑝</m:t>
                          </m:r>
                          <m:r>
                            <a:rPr lang="en-US" sz="2800" b="0" i="1" dirty="0" smtClean="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r>
                            <a:rPr lang="en-US" sz="2800" b="0" i="1" dirty="0" smtClean="0">
                              <a:latin typeface="Cambria Math" panose="02040503050406030204" pitchFamily="18" charset="0"/>
                            </a:rPr>
                            <m:t>)</m:t>
                          </m:r>
                          <m:r>
                            <a:rPr lang="en-US" sz="2800" i="1" dirty="0" smtClean="0">
                              <a:solidFill>
                                <a:srgbClr val="C55A11"/>
                              </a:solidFill>
                              <a:latin typeface="Cambria Math" panose="02040503050406030204" pitchFamily="18" charset="0"/>
                            </a:rPr>
                            <m:t>𝑝</m:t>
                          </m:r>
                          <m:r>
                            <a:rPr lang="en-US" sz="2800" i="1" dirty="0" smtClean="0">
                              <a:solidFill>
                                <a:srgbClr val="C55A11"/>
                              </a:solidFill>
                              <a:latin typeface="Cambria Math" panose="02040503050406030204" pitchFamily="18" charset="0"/>
                            </a:rPr>
                            <m:t>(</m:t>
                          </m:r>
                          <m:r>
                            <a:rPr lang="en-US" sz="2800" b="0" i="1" dirty="0" smtClean="0">
                              <a:solidFill>
                                <a:srgbClr val="C55A11"/>
                              </a:solidFill>
                              <a:latin typeface="Cambria Math" panose="02040503050406030204" pitchFamily="18" charset="0"/>
                            </a:rPr>
                            <m:t>𝑦</m:t>
                          </m:r>
                          <m:r>
                            <a:rPr lang="en-US" sz="2800" b="1" i="1" dirty="0" smtClean="0">
                              <a:solidFill>
                                <a:srgbClr val="C55A11"/>
                              </a:solidFill>
                              <a:latin typeface="Cambria Math" panose="02040503050406030204" pitchFamily="18" charset="0"/>
                            </a:rPr>
                            <m:t>|</m:t>
                          </m:r>
                          <m:sSub>
                            <m:sSubPr>
                              <m:ctrlPr>
                                <a:rPr lang="zh-CN" altLang="en-US" sz="2800" b="1" i="1" dirty="0">
                                  <a:solidFill>
                                    <a:srgbClr val="C55A11"/>
                                  </a:solidFill>
                                  <a:latin typeface="Cambria Math" panose="02040503050406030204" pitchFamily="18" charset="0"/>
                                </a:rPr>
                              </m:ctrlPr>
                            </m:sSubPr>
                            <m:e>
                              <m:r>
                                <a:rPr lang="en-US" altLang="zh-CN" sz="2800" b="1" i="1" dirty="0">
                                  <a:solidFill>
                                    <a:srgbClr val="C55A11"/>
                                  </a:solidFill>
                                  <a:latin typeface="Cambria Math" panose="02040503050406030204" pitchFamily="18" charset="0"/>
                                </a:rPr>
                                <m:t>𝒙</m:t>
                              </m:r>
                            </m:e>
                            <m:sub>
                              <m:r>
                                <a:rPr lang="en-US" altLang="zh-CN" sz="2800" b="1" i="1" dirty="0">
                                  <a:solidFill>
                                    <a:srgbClr val="C55A11"/>
                                  </a:solidFill>
                                  <a:latin typeface="Cambria Math" panose="02040503050406030204" pitchFamily="18" charset="0"/>
                                </a:rPr>
                                <m:t>𝒊</m:t>
                              </m:r>
                            </m:sub>
                          </m:sSub>
                          <m:r>
                            <a:rPr lang="en-US" sz="2800" i="1" dirty="0">
                              <a:solidFill>
                                <a:srgbClr val="C55A11"/>
                              </a:solidFill>
                              <a:latin typeface="Cambria Math" panose="02040503050406030204" pitchFamily="18" charset="0"/>
                            </a:rPr>
                            <m:t>)</m:t>
                          </m:r>
                        </m:e>
                      </m:nary>
                      <m:r>
                        <m:rPr>
                          <m:nor/>
                        </m:rPr>
                        <a:rPr lang="en-US" sz="2800" dirty="0">
                          <a:latin typeface="Cambria Math" panose="02040503050406030204" pitchFamily="18" charset="0"/>
                        </a:rPr>
                        <m:t> </m:t>
                      </m:r>
                    </m:oMath>
                  </m:oMathPara>
                </a14:m>
                <a:endParaRPr 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5968975" y="1183565"/>
                <a:ext cx="5576848" cy="1268552"/>
              </a:xfrm>
              <a:prstGeom prst="rect">
                <a:avLst/>
              </a:prstGeom>
              <a:blipFill rotWithShape="1">
                <a:blip r:embed="rId4"/>
                <a:stretch>
                  <a:fillRect l="-11" t="-44" r="5" b="3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91113" y="2732908"/>
                <a:ext cx="8033466" cy="523220"/>
              </a:xfrm>
              <a:prstGeom prst="rect">
                <a:avLst/>
              </a:prstGeom>
            </p:spPr>
            <p:txBody>
              <a:bodyPr wrap="square">
                <a:spAutoFit/>
              </a:bodyPr>
              <a:lstStyle/>
              <a:p>
                <a:r>
                  <a:rPr lang="en-US" sz="2800" dirty="0"/>
                  <a:t>Consider </a:t>
                </a:r>
                <a14:m>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𝒟</m:t>
                    </m:r>
                    <m:r>
                      <a:rPr lang="en-US"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smtClean="0">
                                <a:latin typeface="Cambria Math" panose="02040503050406030204" pitchFamily="18" charset="0"/>
                              </a:rPr>
                              <m:t>𝟏</m:t>
                            </m:r>
                          </m:sub>
                        </m:sSub>
                        <m:r>
                          <a:rPr lang="en-US" altLang="zh-CN" sz="2800" b="1" i="1" dirty="0" smtClean="0">
                            <a:latin typeface="Cambria Math" panose="02040503050406030204" pitchFamily="18" charset="0"/>
                          </a:rPr>
                          <m:t>,</m:t>
                        </m:r>
                        <m:r>
                          <a:rPr lang="en-US" altLang="zh-CN" sz="2800" b="1" i="1" dirty="0" smtClean="0">
                            <a:solidFill>
                              <a:srgbClr val="FF0000"/>
                            </a:solidFill>
                            <a:latin typeface="Cambria Math" panose="02040503050406030204" pitchFamily="18" charset="0"/>
                            <a:ea typeface="Cambria Math" panose="02040503050406030204" pitchFamily="18" charset="0"/>
                          </a:rPr>
                          <m:t>+</m:t>
                        </m:r>
                      </m:e>
                    </m:d>
                    <m:r>
                      <a:rPr lang="en-US"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ea typeface="Cambria Math" panose="02040503050406030204" pitchFamily="18" charset="0"/>
                          </a:rPr>
                        </m:ctrlPr>
                      </m:dPr>
                      <m:e>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smtClean="0">
                                <a:latin typeface="Cambria Math" panose="02040503050406030204" pitchFamily="18" charset="0"/>
                              </a:rPr>
                              <m:t>𝟐</m:t>
                            </m:r>
                          </m:sub>
                        </m:sSub>
                        <m:r>
                          <a:rPr lang="en-US" altLang="zh-CN" sz="2800" b="1" i="1" dirty="0">
                            <a:latin typeface="Cambria Math" panose="02040503050406030204" pitchFamily="18" charset="0"/>
                          </a:rPr>
                          <m:t>,</m:t>
                        </m:r>
                        <m:r>
                          <a:rPr lang="en-US" altLang="zh-CN" sz="2800" b="1" i="1" dirty="0" smtClean="0">
                            <a:solidFill>
                              <a:srgbClr val="4440FB"/>
                            </a:solidFill>
                            <a:latin typeface="Cambria Math" panose="02040503050406030204" pitchFamily="18" charset="0"/>
                          </a:rPr>
                          <m:t>−</m:t>
                        </m:r>
                      </m:e>
                    </m:d>
                    <m:r>
                      <a:rPr lang="en-US" sz="2800" b="0" i="1" smtClean="0">
                        <a:latin typeface="Cambria Math" panose="02040503050406030204" pitchFamily="18" charset="0"/>
                      </a:rPr>
                      <m:t>,…,</m:t>
                    </m:r>
                    <m:r>
                      <a:rPr lang="en-US" sz="2800" i="1">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smtClean="0">
                            <a:latin typeface="Cambria Math" panose="02040503050406030204" pitchFamily="18" charset="0"/>
                          </a:rPr>
                          <m:t>𝒎</m:t>
                        </m:r>
                      </m:sub>
                    </m:sSub>
                    <m:r>
                      <a:rPr lang="en-US" altLang="zh-CN" sz="2800" b="1" i="1" dirty="0">
                        <a:latin typeface="Cambria Math" panose="02040503050406030204" pitchFamily="18" charset="0"/>
                      </a:rPr>
                      <m:t>,</m:t>
                    </m:r>
                    <m:r>
                      <a:rPr lang="en-US" altLang="zh-CN" sz="2800" b="1" i="1" dirty="0" smtClean="0">
                        <a:solidFill>
                          <a:srgbClr val="4440FB"/>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rPr>
                      <m:t>)</m:t>
                    </m:r>
                    <m:r>
                      <a:rPr lang="en-US" sz="2800" b="0" i="1" smtClean="0">
                        <a:solidFill>
                          <a:schemeClr val="tx1"/>
                        </a:solidFill>
                        <a:latin typeface="Cambria Math" panose="02040503050406030204" pitchFamily="18" charset="0"/>
                      </a:rPr>
                      <m:t>}</m:t>
                    </m:r>
                  </m:oMath>
                </a14:m>
                <a:endParaRPr lang="en-US" sz="28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91113" y="2732908"/>
                <a:ext cx="8033466" cy="523220"/>
              </a:xfrm>
              <a:prstGeom prst="rect">
                <a:avLst/>
              </a:prstGeom>
              <a:blipFill rotWithShape="1">
                <a:blip r:embed="rId5"/>
                <a:stretch>
                  <a:fillRect l="-7" t="-96" b="-41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91113" y="3432585"/>
                <a:ext cx="5533246"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800" i="1" dirty="0" smtClean="0">
                          <a:latin typeface="Cambria Math" panose="02040503050406030204" pitchFamily="18" charset="0"/>
                        </a:rPr>
                        <m:t>𝑙𝑖𝑘𝑒𝑙𝑖h𝑜𝑜𝑑</m:t>
                      </m:r>
                      <m:d>
                        <m:dPr>
                          <m:ctrlPr>
                            <a:rPr lang="pt-BR" sz="2800" i="1" dirty="0">
                              <a:latin typeface="Cambria Math" panose="02040503050406030204" pitchFamily="18" charset="0"/>
                            </a:rPr>
                          </m:ctrlPr>
                        </m:dPr>
                        <m:e>
                          <m:r>
                            <a:rPr lang="en-US" sz="2800" i="1" dirty="0" smtClean="0">
                              <a:solidFill>
                                <a:srgbClr val="C55A11"/>
                              </a:solidFill>
                              <a:latin typeface="Cambria Math" panose="02040503050406030204" pitchFamily="18" charset="0"/>
                            </a:rPr>
                            <m:t>h</m:t>
                          </m:r>
                        </m:e>
                      </m:d>
                      <m:r>
                        <a:rPr lang="en-US" sz="2800" b="0" i="1" dirty="0" smtClean="0">
                          <a:latin typeface="Cambria Math" panose="02040503050406030204" pitchFamily="18" charset="0"/>
                        </a:rPr>
                        <m:t>=</m:t>
                      </m:r>
                      <m:nary>
                        <m:naryPr>
                          <m:chr m:val="∏"/>
                          <m:ctrlPr>
                            <a:rPr lang="pt-BR" sz="280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800" b="0" i="1" dirty="0" smtClean="0">
                              <a:solidFill>
                                <a:schemeClr val="tx1"/>
                              </a:solidFill>
                              <a:latin typeface="Cambria Math" panose="02040503050406030204" pitchFamily="18" charset="0"/>
                              <a:ea typeface="Cambria Math" panose="02040503050406030204" pitchFamily="18" charset="0"/>
                            </a:rPr>
                            <m:t>𝑖</m:t>
                          </m:r>
                          <m:r>
                            <a:rPr lang="en-US" sz="2800" b="0" i="1" dirty="0" smtClean="0">
                              <a:solidFill>
                                <a:schemeClr val="tx1"/>
                              </a:solidFill>
                              <a:latin typeface="Cambria Math" panose="02040503050406030204" pitchFamily="18" charset="0"/>
                              <a:ea typeface="Cambria Math" panose="02040503050406030204" pitchFamily="18" charset="0"/>
                            </a:rPr>
                            <m:t>=1</m:t>
                          </m:r>
                        </m:sub>
                        <m:sup>
                          <m:r>
                            <a:rPr lang="en-US" sz="2800" b="0" i="1" dirty="0" smtClean="0">
                              <a:solidFill>
                                <a:schemeClr val="tx1"/>
                              </a:solidFill>
                              <a:latin typeface="Cambria Math" panose="02040503050406030204" pitchFamily="18" charset="0"/>
                              <a:ea typeface="Cambria Math" panose="02040503050406030204" pitchFamily="18" charset="0"/>
                            </a:rPr>
                            <m:t>𝑚</m:t>
                          </m:r>
                        </m:sup>
                        <m:e>
                          <m:r>
                            <a:rPr lang="en-US" sz="2800" i="1" dirty="0">
                              <a:latin typeface="Cambria Math" panose="02040503050406030204" pitchFamily="18" charset="0"/>
                            </a:rPr>
                            <m:t>𝑝</m:t>
                          </m:r>
                          <m:r>
                            <a:rPr lang="en-US" sz="2800" i="1" dirty="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r>
                            <a:rPr lang="en-US" sz="2800" i="1" dirty="0">
                              <a:latin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𝑝</m:t>
                          </m:r>
                          <m:d>
                            <m:dPr>
                              <m:ctrlPr>
                                <a:rPr lang="en-US" sz="2800" i="1" dirty="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𝑦</m:t>
                                  </m:r>
                                </m:e>
                                <m:sub>
                                  <m:r>
                                    <a:rPr lang="en-US" altLang="zh-CN" sz="2800" b="0" i="1" dirty="0">
                                      <a:solidFill>
                                        <a:schemeClr val="tx1"/>
                                      </a:solidFill>
                                      <a:latin typeface="Cambria Math" panose="02040503050406030204" pitchFamily="18" charset="0"/>
                                    </a:rPr>
                                    <m:t>𝑖</m:t>
                                  </m:r>
                                </m:sub>
                              </m:sSub>
                              <m:r>
                                <a:rPr lang="en-US" altLang="zh-CN" sz="2800" b="0" i="1" dirty="0" smtClean="0">
                                  <a:solidFill>
                                    <a:schemeClr val="tx1"/>
                                  </a:solidFill>
                                  <a:latin typeface="Cambria Math" panose="02040503050406030204" pitchFamily="18" charset="0"/>
                                </a:rPr>
                                <m:t>|</m:t>
                              </m:r>
                              <m:sSub>
                                <m:sSubPr>
                                  <m:ctrlPr>
                                    <a:rPr lang="zh-CN" altLang="en-US" sz="2800" b="1"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𝒙</m:t>
                                  </m:r>
                                </m:e>
                                <m:sub>
                                  <m:r>
                                    <a:rPr lang="en-US" altLang="zh-CN" sz="2800" b="1" i="1" dirty="0" smtClean="0">
                                      <a:solidFill>
                                        <a:schemeClr val="tx1"/>
                                      </a:solidFill>
                                      <a:latin typeface="Cambria Math" panose="02040503050406030204" pitchFamily="18" charset="0"/>
                                    </a:rPr>
                                    <m:t>𝒊</m:t>
                                  </m:r>
                                </m:sub>
                              </m:sSub>
                            </m:e>
                          </m:d>
                        </m:e>
                      </m:nary>
                    </m:oMath>
                  </m:oMathPara>
                </a14:m>
                <a:endParaRPr lang="en-US" sz="2800"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591113" y="3432585"/>
                <a:ext cx="5533246" cy="1268552"/>
              </a:xfrm>
              <a:prstGeom prst="rect">
                <a:avLst/>
              </a:prstGeom>
              <a:blipFill rotWithShape="1">
                <a:blip r:embed="rId6"/>
                <a:stretch>
                  <a:fillRect l="-10" t="-32" r="8" b="1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893893" y="4819345"/>
                <a:ext cx="11075370" cy="523220"/>
              </a:xfrm>
              <a:prstGeom prst="rect">
                <a:avLst/>
              </a:prstGeom>
            </p:spPr>
            <p:txBody>
              <a:bodyPr wrap="square">
                <a:spAutoFit/>
              </a:bodyPr>
              <a:lstStyle/>
              <a:p>
                <a14:m>
                  <m:oMath xmlns:m="http://schemas.openxmlformats.org/officeDocument/2006/math">
                    <m:r>
                      <a:rPr lang="en-US" altLang="zh-CN" sz="2800" i="1" dirty="0" smtClean="0">
                        <a:solidFill>
                          <a:schemeClr val="tx1"/>
                        </a:solidFill>
                        <a:latin typeface="Cambria Math" panose="02040503050406030204" pitchFamily="18" charset="0"/>
                      </a:rPr>
                      <m:t>=</m:t>
                    </m:r>
                    <m:r>
                      <a:rPr lang="en-US" sz="2800" i="1" dirty="0" smtClean="0">
                        <a:solidFill>
                          <a:schemeClr val="tx1"/>
                        </a:solidFill>
                        <a:latin typeface="Cambria Math" panose="02040503050406030204" pitchFamily="18" charset="0"/>
                      </a:rPr>
                      <m:t>𝑝</m:t>
                    </m:r>
                    <m:d>
                      <m:dPr>
                        <m:ctrlPr>
                          <a:rPr lang="en-US" sz="2800" i="1" dirty="0" smtClean="0">
                            <a:solidFill>
                              <a:srgbClr val="FF0000"/>
                            </a:solidFill>
                            <a:latin typeface="Cambria Math" panose="02040503050406030204" pitchFamily="18" charset="0"/>
                          </a:rPr>
                        </m:ctrlPr>
                      </m:dPr>
                      <m:e>
                        <m:sSub>
                          <m:sSubPr>
                            <m:ctrlPr>
                              <a:rPr lang="zh-CN" altLang="en-US" sz="2800" b="1" i="1" dirty="0">
                                <a:solidFill>
                                  <a:srgbClr val="FF0000"/>
                                </a:solidFill>
                                <a:latin typeface="Cambria Math" panose="02040503050406030204" pitchFamily="18" charset="0"/>
                              </a:rPr>
                            </m:ctrlPr>
                          </m:sSubPr>
                          <m:e>
                            <m:r>
                              <a:rPr lang="en-US" altLang="zh-CN" sz="2800" b="1" i="1" dirty="0">
                                <a:solidFill>
                                  <a:srgbClr val="FF0000"/>
                                </a:solidFill>
                                <a:latin typeface="Cambria Math" panose="02040503050406030204" pitchFamily="18" charset="0"/>
                              </a:rPr>
                              <m:t>𝒙</m:t>
                            </m:r>
                          </m:e>
                          <m:sub>
                            <m:r>
                              <a:rPr lang="en-US" altLang="zh-CN" sz="2800" i="1" dirty="0">
                                <a:solidFill>
                                  <a:srgbClr val="FF0000"/>
                                </a:solidFill>
                                <a:latin typeface="Cambria Math" panose="02040503050406030204" pitchFamily="18" charset="0"/>
                              </a:rPr>
                              <m:t>1</m:t>
                            </m:r>
                          </m:sub>
                        </m:sSub>
                      </m:e>
                    </m:d>
                    <m:r>
                      <a:rPr lang="en-US" sz="2800" i="1" dirty="0" smtClean="0">
                        <a:solidFill>
                          <a:srgbClr val="C55A11"/>
                        </a:solidFill>
                        <a:latin typeface="Cambria Math" panose="02040503050406030204" pitchFamily="18" charset="0"/>
                      </a:rPr>
                      <m:t>h</m:t>
                    </m:r>
                    <m:d>
                      <m:dPr>
                        <m:ctrlPr>
                          <a:rPr lang="en-US" sz="2800" i="1" dirty="0" smtClean="0">
                            <a:solidFill>
                              <a:srgbClr val="FF0000"/>
                            </a:solidFill>
                            <a:latin typeface="Cambria Math" panose="02040503050406030204" pitchFamily="18" charset="0"/>
                          </a:rPr>
                        </m:ctrlPr>
                      </m:dPr>
                      <m:e>
                        <m:sSub>
                          <m:sSubPr>
                            <m:ctrlPr>
                              <a:rPr lang="zh-CN" altLang="en-US" sz="2800" b="1" i="1" dirty="0">
                                <a:solidFill>
                                  <a:srgbClr val="FF0000"/>
                                </a:solidFill>
                                <a:latin typeface="Cambria Math" panose="02040503050406030204" pitchFamily="18" charset="0"/>
                              </a:rPr>
                            </m:ctrlPr>
                          </m:sSubPr>
                          <m:e>
                            <m:r>
                              <a:rPr lang="en-US" altLang="zh-CN" sz="2800" b="1" i="1" dirty="0">
                                <a:solidFill>
                                  <a:srgbClr val="FF0000"/>
                                </a:solidFill>
                                <a:latin typeface="Cambria Math" panose="02040503050406030204" pitchFamily="18" charset="0"/>
                              </a:rPr>
                              <m:t>𝒙</m:t>
                            </m:r>
                          </m:e>
                          <m:sub>
                            <m:r>
                              <a:rPr lang="en-US" altLang="zh-CN" sz="2800" i="1" dirty="0">
                                <a:solidFill>
                                  <a:srgbClr val="FF0000"/>
                                </a:solidFill>
                                <a:latin typeface="Cambria Math" panose="02040503050406030204" pitchFamily="18" charset="0"/>
                              </a:rPr>
                              <m:t>1</m:t>
                            </m:r>
                          </m:sub>
                        </m:sSub>
                      </m:e>
                    </m:d>
                    <m:r>
                      <a:rPr lang="en-US" sz="2800" i="1" dirty="0" smtClean="0">
                        <a:solidFill>
                          <a:schemeClr val="tx1"/>
                        </a:solidFill>
                        <a:latin typeface="Cambria Math" panose="02040503050406030204" pitchFamily="18" charset="0"/>
                      </a:rPr>
                      <m:t>𝑝</m:t>
                    </m:r>
                    <m:d>
                      <m:dPr>
                        <m:ctrlPr>
                          <a:rPr lang="en-US" sz="2800" i="1" dirty="0" smtClean="0">
                            <a:solidFill>
                              <a:srgbClr val="4440FB"/>
                            </a:solidFill>
                            <a:latin typeface="Cambria Math" panose="02040503050406030204" pitchFamily="18" charset="0"/>
                          </a:rPr>
                        </m:ctrlPr>
                      </m:dPr>
                      <m:e>
                        <m:sSub>
                          <m:sSubPr>
                            <m:ctrlPr>
                              <a:rPr lang="zh-CN" altLang="en-US" sz="2800" b="1" i="1" dirty="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i="1" dirty="0">
                                <a:solidFill>
                                  <a:srgbClr val="4440FB"/>
                                </a:solidFill>
                                <a:latin typeface="Cambria Math" panose="02040503050406030204" pitchFamily="18" charset="0"/>
                              </a:rPr>
                              <m:t>2</m:t>
                            </m:r>
                          </m:sub>
                        </m:sSub>
                      </m:e>
                    </m:d>
                    <m:r>
                      <a:rPr lang="en-US" altLang="zh-CN" sz="2800" b="1" i="1" dirty="0">
                        <a:latin typeface="Cambria Math" panose="02040503050406030204" pitchFamily="18" charset="0"/>
                      </a:rPr>
                      <m:t>(</m:t>
                    </m:r>
                    <m:r>
                      <a:rPr lang="en-US" altLang="zh-CN" sz="2800" i="1" dirty="0">
                        <a:solidFill>
                          <a:srgbClr val="4440FB"/>
                        </a:solidFill>
                        <a:latin typeface="Cambria Math" panose="02040503050406030204" pitchFamily="18" charset="0"/>
                      </a:rPr>
                      <m:t>1</m:t>
                    </m:r>
                    <m:r>
                      <a:rPr lang="en-US" altLang="zh-CN" sz="2800" b="1" i="1" dirty="0">
                        <a:solidFill>
                          <a:srgbClr val="4440FB"/>
                        </a:solidFill>
                        <a:latin typeface="Cambria Math" panose="02040503050406030204" pitchFamily="18" charset="0"/>
                      </a:rPr>
                      <m:t>−</m:t>
                    </m:r>
                    <m:r>
                      <a:rPr lang="en-US" sz="2800" i="1" dirty="0" smtClean="0">
                        <a:solidFill>
                          <a:srgbClr val="C55A11"/>
                        </a:solidFill>
                        <a:latin typeface="Cambria Math" panose="02040503050406030204" pitchFamily="18" charset="0"/>
                      </a:rPr>
                      <m:t>h</m:t>
                    </m:r>
                    <m:d>
                      <m:dPr>
                        <m:ctrlPr>
                          <a:rPr lang="en-US" sz="2800" i="1" dirty="0">
                            <a:solidFill>
                              <a:srgbClr val="4440FB"/>
                            </a:solidFill>
                            <a:latin typeface="Cambria Math" panose="02040503050406030204" pitchFamily="18" charset="0"/>
                          </a:rPr>
                        </m:ctrlPr>
                      </m:dPr>
                      <m:e>
                        <m:sSub>
                          <m:sSubPr>
                            <m:ctrlPr>
                              <a:rPr lang="zh-CN" altLang="en-US" sz="2800" b="1" i="1" dirty="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i="1" dirty="0">
                                <a:solidFill>
                                  <a:srgbClr val="4440FB"/>
                                </a:solidFill>
                                <a:latin typeface="Cambria Math" panose="02040503050406030204" pitchFamily="18" charset="0"/>
                              </a:rPr>
                              <m:t>2</m:t>
                            </m:r>
                          </m:sub>
                        </m:sSub>
                      </m:e>
                    </m:d>
                    <m:r>
                      <a:rPr lang="en-US" altLang="zh-CN" sz="2800" i="1" dirty="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r>
                      <a:rPr lang="en-US" sz="2800" i="1" dirty="0" smtClean="0">
                        <a:solidFill>
                          <a:schemeClr val="tx1"/>
                        </a:solidFill>
                        <a:latin typeface="Cambria Math" panose="02040503050406030204" pitchFamily="18" charset="0"/>
                      </a:rPr>
                      <m:t>𝑝</m:t>
                    </m:r>
                    <m:d>
                      <m:dPr>
                        <m:ctrlPr>
                          <a:rPr lang="en-US" sz="2800" i="1" dirty="0" smtClean="0">
                            <a:solidFill>
                              <a:srgbClr val="4440FB"/>
                            </a:solidFill>
                            <a:latin typeface="Cambria Math" panose="02040503050406030204" pitchFamily="18" charset="0"/>
                          </a:rPr>
                        </m:ctrlPr>
                      </m:dPr>
                      <m:e>
                        <m:sSub>
                          <m:sSubPr>
                            <m:ctrlPr>
                              <a:rPr lang="zh-CN" altLang="en-US" sz="2800" b="1" i="1" dirty="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i="1" dirty="0">
                                <a:solidFill>
                                  <a:srgbClr val="4440FB"/>
                                </a:solidFill>
                                <a:latin typeface="Cambria Math" panose="02040503050406030204" pitchFamily="18" charset="0"/>
                              </a:rPr>
                              <m:t>𝑚</m:t>
                            </m:r>
                          </m:sub>
                        </m:sSub>
                      </m:e>
                    </m:d>
                    <m:r>
                      <a:rPr lang="en-US" altLang="zh-CN" sz="2800" i="1" dirty="0">
                        <a:latin typeface="Cambria Math" panose="02040503050406030204" pitchFamily="18" charset="0"/>
                      </a:rPr>
                      <m:t>(</m:t>
                    </m:r>
                    <m:r>
                      <a:rPr lang="en-US" altLang="zh-CN" sz="2800" i="1" dirty="0">
                        <a:solidFill>
                          <a:srgbClr val="4440FB"/>
                        </a:solidFill>
                        <a:latin typeface="Cambria Math" panose="02040503050406030204" pitchFamily="18" charset="0"/>
                      </a:rPr>
                      <m:t>1−</m:t>
                    </m:r>
                    <m:r>
                      <a:rPr lang="en-US" sz="2800" i="1" dirty="0" smtClean="0">
                        <a:solidFill>
                          <a:srgbClr val="C55A11"/>
                        </a:solidFill>
                        <a:latin typeface="Cambria Math" panose="02040503050406030204" pitchFamily="18" charset="0"/>
                      </a:rPr>
                      <m:t>h</m:t>
                    </m:r>
                    <m:d>
                      <m:dPr>
                        <m:ctrlPr>
                          <a:rPr lang="en-US" sz="2800" i="1" dirty="0">
                            <a:solidFill>
                              <a:srgbClr val="4440FB"/>
                            </a:solidFill>
                            <a:latin typeface="Cambria Math" panose="02040503050406030204" pitchFamily="18" charset="0"/>
                          </a:rPr>
                        </m:ctrlPr>
                      </m:dPr>
                      <m:e>
                        <m:sSub>
                          <m:sSubPr>
                            <m:ctrlPr>
                              <a:rPr lang="zh-CN" altLang="en-US" sz="2800" b="1" i="1" dirty="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i="1" dirty="0">
                                <a:solidFill>
                                  <a:srgbClr val="4440FB"/>
                                </a:solidFill>
                                <a:latin typeface="Cambria Math" panose="02040503050406030204" pitchFamily="18" charset="0"/>
                              </a:rPr>
                              <m:t>𝑚</m:t>
                            </m:r>
                          </m:sub>
                        </m:sSub>
                      </m:e>
                    </m:d>
                    <m:r>
                      <a:rPr lang="en-US" altLang="zh-CN" sz="2800" i="1" dirty="0">
                        <a:latin typeface="Cambria Math" panose="02040503050406030204" pitchFamily="18" charset="0"/>
                      </a:rPr>
                      <m:t>)</m:t>
                    </m:r>
                  </m:oMath>
                </a14:m>
                <a:endParaRPr lang="en-US" sz="28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893893" y="4819345"/>
                <a:ext cx="11075370" cy="523220"/>
              </a:xfrm>
              <a:prstGeom prst="rect">
                <a:avLst/>
              </a:prstGeom>
              <a:blipFill rotWithShape="1">
                <a:blip r:embed="rId7"/>
                <a:stretch>
                  <a:fillRect l="-2" t="-63" r="5" b="-4188"/>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p:bldP spid="23"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a:xfrm>
            <a:off x="591113" y="3360908"/>
            <a:ext cx="10875673" cy="2313527"/>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p:sp>
        <p:nvSpPr>
          <p:cNvPr id="5" name="文本框 4"/>
          <p:cNvSpPr txBox="1"/>
          <p:nvPr/>
        </p:nvSpPr>
        <p:spPr>
          <a:xfrm>
            <a:off x="591113" y="245239"/>
            <a:ext cx="7046096" cy="707886"/>
          </a:xfrm>
          <a:prstGeom prst="rect">
            <a:avLst/>
          </a:prstGeom>
          <a:noFill/>
        </p:spPr>
        <p:txBody>
          <a:bodyPr wrap="none" rtlCol="0">
            <a:spAutoFit/>
          </a:bodyPr>
          <a:lstStyle/>
          <a:p>
            <a:r>
              <a:rPr lang="en-US" altLang="zh-CN" sz="4000" b="1" dirty="0"/>
              <a:t>Likelihood of Logistic Regression</a:t>
            </a:r>
            <a:endParaRPr lang="zh-CN" altLang="en-US" sz="4000" dirty="0"/>
          </a:p>
        </p:txBody>
      </p:sp>
      <p:sp>
        <p:nvSpPr>
          <p:cNvPr id="19" name="矩形: 圆角 18"/>
          <p:cNvSpPr/>
          <p:nvPr/>
        </p:nvSpPr>
        <p:spPr>
          <a:xfrm>
            <a:off x="591113" y="1205745"/>
            <a:ext cx="10889885" cy="1230600"/>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800" dirty="0">
                <a:solidFill>
                  <a:schemeClr val="tx1"/>
                </a:solidFill>
              </a:rPr>
              <a:t>Goal:</a:t>
            </a:r>
          </a:p>
        </p:txBody>
      </p:sp>
      <mc:AlternateContent xmlns:mc="http://schemas.openxmlformats.org/markup-compatibility/2006" xmlns:a14="http://schemas.microsoft.com/office/drawing/2010/main">
        <mc:Choice Requires="a14">
          <p:sp>
            <p:nvSpPr>
              <p:cNvPr id="7" name="矩形 6"/>
              <p:cNvSpPr/>
              <p:nvPr/>
            </p:nvSpPr>
            <p:spPr>
              <a:xfrm>
                <a:off x="1707862" y="1518124"/>
                <a:ext cx="4066637" cy="65601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latin typeface="Cambria Math" panose="02040503050406030204" pitchFamily="18" charset="0"/>
                        </a:rPr>
                        <m:t>𝑎𝑟𝑔</m:t>
                      </m:r>
                      <m:func>
                        <m:funcPr>
                          <m:ctrlPr>
                            <a:rPr lang="pt-BR" sz="2800" i="1" dirty="0" smtClean="0">
                              <a:latin typeface="Cambria Math" panose="02040503050406030204" pitchFamily="18" charset="0"/>
                            </a:rPr>
                          </m:ctrlPr>
                        </m:funcPr>
                        <m:fName>
                          <m:limLow>
                            <m:limLowPr>
                              <m:ctrlPr>
                                <a:rPr lang="pt-BR" sz="2800" i="1" dirty="0" smtClean="0">
                                  <a:latin typeface="Cambria Math" panose="02040503050406030204" pitchFamily="18" charset="0"/>
                                </a:rPr>
                              </m:ctrlPr>
                            </m:limLowPr>
                            <m:e>
                              <m:r>
                                <m:rPr>
                                  <m:sty m:val="p"/>
                                </m:rPr>
                                <a:rPr lang="pt-BR" sz="2800" i="0" dirty="0" smtClean="0">
                                  <a:latin typeface="Cambria Math" panose="02040503050406030204" pitchFamily="18" charset="0"/>
                                </a:rPr>
                                <m:t>max</m:t>
                              </m:r>
                            </m:e>
                            <m:lim>
                              <m:r>
                                <a:rPr lang="en-US" sz="2800" b="0" i="1" dirty="0" smtClean="0">
                                  <a:solidFill>
                                    <a:srgbClr val="C55A11"/>
                                  </a:solidFill>
                                  <a:latin typeface="Cambria Math" panose="02040503050406030204" pitchFamily="18" charset="0"/>
                                </a:rPr>
                                <m:t>h</m:t>
                              </m:r>
                            </m:lim>
                          </m:limLow>
                        </m:fName>
                        <m:e>
                          <m:r>
                            <a:rPr lang="pt-BR" sz="2800" i="1" dirty="0">
                              <a:latin typeface="Cambria Math" panose="02040503050406030204" pitchFamily="18" charset="0"/>
                            </a:rPr>
                            <m:t>𝑙𝑖𝑘𝑒𝑙𝑖h𝑜𝑜𝑑</m:t>
                          </m:r>
                          <m:r>
                            <a:rPr lang="pt-BR" sz="2800" i="1" dirty="0">
                              <a:latin typeface="Cambria Math" panose="02040503050406030204" pitchFamily="18" charset="0"/>
                            </a:rPr>
                            <m:t>(</m:t>
                          </m:r>
                          <m:r>
                            <a:rPr lang="pt-BR" sz="2800" i="1" dirty="0" smtClean="0">
                              <a:solidFill>
                                <a:srgbClr val="C55A11"/>
                              </a:solidFill>
                              <a:latin typeface="Cambria Math" panose="02040503050406030204" pitchFamily="18" charset="0"/>
                            </a:rPr>
                            <m:t>h</m:t>
                          </m:r>
                          <m:r>
                            <a:rPr lang="pt-BR" sz="2800" i="1" dirty="0">
                              <a:latin typeface="Cambria Math" panose="02040503050406030204" pitchFamily="18" charset="0"/>
                            </a:rPr>
                            <m:t>)</m:t>
                          </m:r>
                          <m:r>
                            <m:rPr>
                              <m:nor/>
                            </m:rPr>
                            <a:rPr lang="en-US" sz="2800" dirty="0">
                              <a:latin typeface="Cambria Math" panose="02040503050406030204" pitchFamily="18" charset="0"/>
                            </a:rPr>
                            <m:t> </m:t>
                          </m:r>
                        </m:e>
                      </m:func>
                    </m:oMath>
                  </m:oMathPara>
                </a14:m>
                <a:endParaRPr lang="pt-BR" sz="2800" dirty="0"/>
              </a:p>
            </p:txBody>
          </p:sp>
        </mc:Choice>
        <mc:Fallback xmlns="">
          <p:sp>
            <p:nvSpPr>
              <p:cNvPr id="7" name="矩形 6"/>
              <p:cNvSpPr>
                <a:spLocks noRot="1" noChangeAspect="1" noMove="1" noResize="1" noEditPoints="1" noAdjustHandles="1" noChangeArrowheads="1" noChangeShapeType="1" noTextEdit="1"/>
              </p:cNvSpPr>
              <p:nvPr/>
            </p:nvSpPr>
            <p:spPr>
              <a:xfrm>
                <a:off x="1707862" y="1518124"/>
                <a:ext cx="4066637" cy="656013"/>
              </a:xfrm>
              <a:prstGeom prst="rect">
                <a:avLst/>
              </a:prstGeom>
              <a:blipFill rotWithShape="1">
                <a:blip r:embed="rId3"/>
                <a:stretch>
                  <a:fillRect l="-9" t="-72" r="11" b="8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968975" y="1183565"/>
                <a:ext cx="5576848"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800" i="1" dirty="0" smtClean="0">
                          <a:latin typeface="Cambria Math" panose="02040503050406030204" pitchFamily="18" charset="0"/>
                        </a:rPr>
                        <m:t>𝑙𝑖𝑘𝑒𝑙𝑖h𝑜𝑜𝑑</m:t>
                      </m:r>
                      <m:d>
                        <m:dPr>
                          <m:ctrlPr>
                            <a:rPr lang="pt-BR" sz="2800" i="1" dirty="0">
                              <a:latin typeface="Cambria Math" panose="02040503050406030204" pitchFamily="18" charset="0"/>
                            </a:rPr>
                          </m:ctrlPr>
                        </m:dPr>
                        <m:e>
                          <m:r>
                            <a:rPr lang="pt-BR" sz="2800" i="1" dirty="0" smtClean="0">
                              <a:solidFill>
                                <a:srgbClr val="C55A11"/>
                              </a:solidFill>
                              <a:latin typeface="Cambria Math" panose="02040503050406030204" pitchFamily="18" charset="0"/>
                            </a:rPr>
                            <m:t>h</m:t>
                          </m:r>
                        </m:e>
                      </m:d>
                      <m:r>
                        <a:rPr lang="en-US" sz="2800" b="0" i="1" dirty="0" smtClean="0">
                          <a:latin typeface="Cambria Math" panose="02040503050406030204" pitchFamily="18" charset="0"/>
                        </a:rPr>
                        <m:t>=</m:t>
                      </m:r>
                      <m:nary>
                        <m:naryPr>
                          <m:chr m:val="∏"/>
                          <m:ctrlPr>
                            <a:rPr lang="en-US" sz="2800" b="0" i="1" dirty="0" smtClean="0">
                              <a:latin typeface="Cambria Math" panose="02040503050406030204" pitchFamily="18" charset="0"/>
                            </a:rPr>
                          </m:ctrlPr>
                        </m:naryPr>
                        <m:sub>
                          <m:r>
                            <m:rPr>
                              <m:brk m:alnAt="23"/>
                            </m:rPr>
                            <a:rPr lang="en-US" sz="2800" b="0" i="1" dirty="0" smtClean="0">
                              <a:latin typeface="Cambria Math" panose="02040503050406030204" pitchFamily="18" charset="0"/>
                            </a:rPr>
                            <m:t>𝑖</m:t>
                          </m:r>
                          <m:r>
                            <a:rPr lang="en-US" sz="2800" b="0" i="1" dirty="0" smtClean="0">
                              <a:latin typeface="Cambria Math" panose="02040503050406030204" pitchFamily="18" charset="0"/>
                            </a:rPr>
                            <m:t>=1</m:t>
                          </m:r>
                        </m:sub>
                        <m:sup>
                          <m:r>
                            <a:rPr lang="en-US" sz="2800" b="0" i="1" dirty="0" smtClean="0">
                              <a:latin typeface="Cambria Math" panose="02040503050406030204" pitchFamily="18" charset="0"/>
                            </a:rPr>
                            <m:t>𝑚</m:t>
                          </m:r>
                        </m:sup>
                        <m:e>
                          <m:r>
                            <a:rPr lang="en-US" sz="2800" b="0" i="1" dirty="0" smtClean="0">
                              <a:latin typeface="Cambria Math" panose="02040503050406030204" pitchFamily="18" charset="0"/>
                            </a:rPr>
                            <m:t>𝑝</m:t>
                          </m:r>
                          <m:r>
                            <a:rPr lang="en-US" sz="2800" b="0" i="1" dirty="0" smtClean="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r>
                            <a:rPr lang="en-US" sz="2800" b="0" i="1" dirty="0" smtClean="0">
                              <a:latin typeface="Cambria Math" panose="02040503050406030204" pitchFamily="18" charset="0"/>
                            </a:rPr>
                            <m:t>)</m:t>
                          </m:r>
                          <m:r>
                            <a:rPr lang="en-US" sz="2800" i="1" dirty="0" smtClean="0">
                              <a:solidFill>
                                <a:srgbClr val="C55A11"/>
                              </a:solidFill>
                              <a:latin typeface="Cambria Math" panose="02040503050406030204" pitchFamily="18" charset="0"/>
                            </a:rPr>
                            <m:t>𝑝</m:t>
                          </m:r>
                          <m:r>
                            <a:rPr lang="en-US" sz="2800" i="1" dirty="0" smtClean="0">
                              <a:solidFill>
                                <a:srgbClr val="C55A11"/>
                              </a:solidFill>
                              <a:latin typeface="Cambria Math" panose="02040503050406030204" pitchFamily="18" charset="0"/>
                            </a:rPr>
                            <m:t>(</m:t>
                          </m:r>
                          <m:r>
                            <a:rPr lang="en-US" sz="2800" b="0" i="1" dirty="0" smtClean="0">
                              <a:solidFill>
                                <a:srgbClr val="C55A11"/>
                              </a:solidFill>
                              <a:latin typeface="Cambria Math" panose="02040503050406030204" pitchFamily="18" charset="0"/>
                            </a:rPr>
                            <m:t>𝑦</m:t>
                          </m:r>
                          <m:r>
                            <a:rPr lang="en-US" sz="2800" b="1" i="1" dirty="0" smtClean="0">
                              <a:solidFill>
                                <a:srgbClr val="C55A11"/>
                              </a:solidFill>
                              <a:latin typeface="Cambria Math" panose="02040503050406030204" pitchFamily="18" charset="0"/>
                            </a:rPr>
                            <m:t>|</m:t>
                          </m:r>
                          <m:sSub>
                            <m:sSubPr>
                              <m:ctrlPr>
                                <a:rPr lang="zh-CN" altLang="en-US" sz="2800" b="1" i="1" dirty="0">
                                  <a:solidFill>
                                    <a:srgbClr val="C55A11"/>
                                  </a:solidFill>
                                  <a:latin typeface="Cambria Math" panose="02040503050406030204" pitchFamily="18" charset="0"/>
                                </a:rPr>
                              </m:ctrlPr>
                            </m:sSubPr>
                            <m:e>
                              <m:r>
                                <a:rPr lang="en-US" altLang="zh-CN" sz="2800" b="1" i="1" dirty="0">
                                  <a:solidFill>
                                    <a:srgbClr val="C55A11"/>
                                  </a:solidFill>
                                  <a:latin typeface="Cambria Math" panose="02040503050406030204" pitchFamily="18" charset="0"/>
                                </a:rPr>
                                <m:t>𝒙</m:t>
                              </m:r>
                            </m:e>
                            <m:sub>
                              <m:r>
                                <a:rPr lang="en-US" altLang="zh-CN" sz="2800" b="1" i="1" dirty="0">
                                  <a:solidFill>
                                    <a:srgbClr val="C55A11"/>
                                  </a:solidFill>
                                  <a:latin typeface="Cambria Math" panose="02040503050406030204" pitchFamily="18" charset="0"/>
                                </a:rPr>
                                <m:t>𝒊</m:t>
                              </m:r>
                            </m:sub>
                          </m:sSub>
                          <m:r>
                            <a:rPr lang="en-US" sz="2800" i="1" dirty="0">
                              <a:solidFill>
                                <a:srgbClr val="C55A11"/>
                              </a:solidFill>
                              <a:latin typeface="Cambria Math" panose="02040503050406030204" pitchFamily="18" charset="0"/>
                            </a:rPr>
                            <m:t>)</m:t>
                          </m:r>
                        </m:e>
                      </m:nary>
                      <m:r>
                        <m:rPr>
                          <m:nor/>
                        </m:rPr>
                        <a:rPr lang="en-US" sz="2800" dirty="0">
                          <a:latin typeface="Cambria Math" panose="02040503050406030204" pitchFamily="18" charset="0"/>
                        </a:rPr>
                        <m:t> </m:t>
                      </m:r>
                    </m:oMath>
                  </m:oMathPara>
                </a14:m>
                <a:endParaRPr 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5968975" y="1183565"/>
                <a:ext cx="5576848" cy="1268552"/>
              </a:xfrm>
              <a:prstGeom prst="rect">
                <a:avLst/>
              </a:prstGeom>
              <a:blipFill rotWithShape="1">
                <a:blip r:embed="rId4"/>
                <a:stretch>
                  <a:fillRect l="-11" t="-44" r="5" b="3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91113" y="2732908"/>
                <a:ext cx="8033466" cy="523220"/>
              </a:xfrm>
              <a:prstGeom prst="rect">
                <a:avLst/>
              </a:prstGeom>
            </p:spPr>
            <p:txBody>
              <a:bodyPr wrap="square">
                <a:spAutoFit/>
              </a:bodyPr>
              <a:lstStyle/>
              <a:p>
                <a:r>
                  <a:rPr lang="en-US" sz="2800" dirty="0"/>
                  <a:t>Consider </a:t>
                </a:r>
                <a14:m>
                  <m:oMath xmlns:m="http://schemas.openxmlformats.org/officeDocument/2006/math">
                    <m:r>
                      <a:rPr lang="en-US" sz="2800" b="0" i="1" smtClean="0">
                        <a:solidFill>
                          <a:schemeClr val="tx1"/>
                        </a:solidFill>
                        <a:latin typeface="Cambria Math" panose="02040503050406030204" pitchFamily="18" charset="0"/>
                        <a:ea typeface="Cambria Math" panose="02040503050406030204" pitchFamily="18" charset="0"/>
                      </a:rPr>
                      <m:t>𝒟</m:t>
                    </m:r>
                    <m:r>
                      <a:rPr lang="en-US"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rPr>
                        </m:ctrlPr>
                      </m:dPr>
                      <m:e>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smtClean="0">
                                <a:latin typeface="Cambria Math" panose="02040503050406030204" pitchFamily="18" charset="0"/>
                              </a:rPr>
                              <m:t>𝟏</m:t>
                            </m:r>
                          </m:sub>
                        </m:sSub>
                        <m:r>
                          <a:rPr lang="en-US" altLang="zh-CN" sz="2800" b="1" i="1" dirty="0" smtClean="0">
                            <a:latin typeface="Cambria Math" panose="02040503050406030204" pitchFamily="18" charset="0"/>
                          </a:rPr>
                          <m:t>,</m:t>
                        </m:r>
                        <m:r>
                          <a:rPr lang="en-US" altLang="zh-CN" sz="2800" b="1" i="1" dirty="0" smtClean="0">
                            <a:solidFill>
                              <a:srgbClr val="FF0000"/>
                            </a:solidFill>
                            <a:latin typeface="Cambria Math" panose="02040503050406030204" pitchFamily="18" charset="0"/>
                            <a:ea typeface="Cambria Math" panose="02040503050406030204" pitchFamily="18" charset="0"/>
                          </a:rPr>
                          <m:t>+</m:t>
                        </m:r>
                      </m:e>
                    </m:d>
                    <m:r>
                      <a:rPr lang="en-US" sz="2800" b="0" i="1" smtClean="0">
                        <a:solidFill>
                          <a:schemeClr val="tx1"/>
                        </a:solidFill>
                        <a:latin typeface="Cambria Math" panose="02040503050406030204" pitchFamily="18" charset="0"/>
                      </a:rPr>
                      <m:t>,</m:t>
                    </m:r>
                    <m:d>
                      <m:dPr>
                        <m:ctrlPr>
                          <a:rPr lang="en-US" altLang="zh-CN" sz="2800" b="0" i="1" smtClean="0">
                            <a:solidFill>
                              <a:schemeClr val="tx1"/>
                            </a:solidFill>
                            <a:latin typeface="Cambria Math" panose="02040503050406030204" pitchFamily="18" charset="0"/>
                            <a:ea typeface="Cambria Math" panose="02040503050406030204" pitchFamily="18" charset="0"/>
                          </a:rPr>
                        </m:ctrlPr>
                      </m:dPr>
                      <m:e>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smtClean="0">
                                <a:latin typeface="Cambria Math" panose="02040503050406030204" pitchFamily="18" charset="0"/>
                              </a:rPr>
                              <m:t>𝟐</m:t>
                            </m:r>
                          </m:sub>
                        </m:sSub>
                        <m:r>
                          <a:rPr lang="en-US" altLang="zh-CN" sz="2800" b="1" i="1" dirty="0">
                            <a:latin typeface="Cambria Math" panose="02040503050406030204" pitchFamily="18" charset="0"/>
                          </a:rPr>
                          <m:t>,</m:t>
                        </m:r>
                        <m:r>
                          <a:rPr lang="en-US" altLang="zh-CN" sz="2800" b="1" i="1" dirty="0" smtClean="0">
                            <a:solidFill>
                              <a:srgbClr val="4440FB"/>
                            </a:solidFill>
                            <a:latin typeface="Cambria Math" panose="02040503050406030204" pitchFamily="18" charset="0"/>
                          </a:rPr>
                          <m:t>−</m:t>
                        </m:r>
                      </m:e>
                    </m:d>
                    <m:r>
                      <a:rPr lang="en-US" sz="2800" b="0" i="1" smtClean="0">
                        <a:latin typeface="Cambria Math" panose="02040503050406030204" pitchFamily="18" charset="0"/>
                      </a:rPr>
                      <m:t>,…,</m:t>
                    </m:r>
                    <m:r>
                      <a:rPr lang="en-US" sz="2800" i="1">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smtClean="0">
                            <a:latin typeface="Cambria Math" panose="02040503050406030204" pitchFamily="18" charset="0"/>
                          </a:rPr>
                          <m:t>𝒎</m:t>
                        </m:r>
                      </m:sub>
                    </m:sSub>
                    <m:r>
                      <a:rPr lang="en-US" altLang="zh-CN" sz="2800" b="1" i="1" dirty="0">
                        <a:latin typeface="Cambria Math" panose="02040503050406030204" pitchFamily="18" charset="0"/>
                      </a:rPr>
                      <m:t>,</m:t>
                    </m:r>
                    <m:r>
                      <a:rPr lang="en-US" altLang="zh-CN" sz="2800" b="1" i="1" dirty="0" smtClean="0">
                        <a:solidFill>
                          <a:srgbClr val="4440FB"/>
                        </a:solidFill>
                        <a:latin typeface="Cambria Math" panose="02040503050406030204" pitchFamily="18" charset="0"/>
                        <a:ea typeface="Cambria Math" panose="02040503050406030204" pitchFamily="18" charset="0"/>
                      </a:rPr>
                      <m:t>−</m:t>
                    </m:r>
                    <m:r>
                      <a:rPr lang="en-US" sz="2800" i="1">
                        <a:latin typeface="Cambria Math" panose="02040503050406030204" pitchFamily="18" charset="0"/>
                      </a:rPr>
                      <m:t>)</m:t>
                    </m:r>
                    <m:r>
                      <a:rPr lang="en-US" sz="2800" b="0" i="1" smtClean="0">
                        <a:solidFill>
                          <a:schemeClr val="tx1"/>
                        </a:solidFill>
                        <a:latin typeface="Cambria Math" panose="02040503050406030204" pitchFamily="18" charset="0"/>
                      </a:rPr>
                      <m:t>}</m:t>
                    </m:r>
                  </m:oMath>
                </a14:m>
                <a:endParaRPr lang="en-US" sz="28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91113" y="2732908"/>
                <a:ext cx="8033466" cy="523220"/>
              </a:xfrm>
              <a:prstGeom prst="rect">
                <a:avLst/>
              </a:prstGeom>
              <a:blipFill rotWithShape="1">
                <a:blip r:embed="rId5"/>
                <a:stretch>
                  <a:fillRect l="-7" t="-96" b="-41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91113" y="3432585"/>
                <a:ext cx="5533246"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800" i="1" dirty="0" smtClean="0">
                          <a:latin typeface="Cambria Math" panose="02040503050406030204" pitchFamily="18" charset="0"/>
                        </a:rPr>
                        <m:t>𝑙𝑖𝑘𝑒𝑙𝑖h𝑜𝑜𝑑</m:t>
                      </m:r>
                      <m:d>
                        <m:dPr>
                          <m:ctrlPr>
                            <a:rPr lang="pt-BR" sz="2800" i="1" dirty="0">
                              <a:latin typeface="Cambria Math" panose="02040503050406030204" pitchFamily="18" charset="0"/>
                            </a:rPr>
                          </m:ctrlPr>
                        </m:dPr>
                        <m:e>
                          <m:r>
                            <a:rPr lang="en-US" sz="2800" i="1" dirty="0" smtClean="0">
                              <a:solidFill>
                                <a:srgbClr val="C55A11"/>
                              </a:solidFill>
                              <a:latin typeface="Cambria Math" panose="02040503050406030204" pitchFamily="18" charset="0"/>
                            </a:rPr>
                            <m:t>h</m:t>
                          </m:r>
                        </m:e>
                      </m:d>
                      <m:r>
                        <a:rPr lang="en-US" sz="2800" b="0" i="1" dirty="0" smtClean="0">
                          <a:latin typeface="Cambria Math" panose="02040503050406030204" pitchFamily="18" charset="0"/>
                        </a:rPr>
                        <m:t>=</m:t>
                      </m:r>
                      <m:nary>
                        <m:naryPr>
                          <m:chr m:val="∏"/>
                          <m:ctrlPr>
                            <a:rPr lang="pt-BR" sz="280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800" b="0" i="1" dirty="0" smtClean="0">
                              <a:solidFill>
                                <a:schemeClr val="tx1"/>
                              </a:solidFill>
                              <a:latin typeface="Cambria Math" panose="02040503050406030204" pitchFamily="18" charset="0"/>
                              <a:ea typeface="Cambria Math" panose="02040503050406030204" pitchFamily="18" charset="0"/>
                            </a:rPr>
                            <m:t>𝑖</m:t>
                          </m:r>
                          <m:r>
                            <a:rPr lang="en-US" sz="2800" b="0" i="1" dirty="0" smtClean="0">
                              <a:solidFill>
                                <a:schemeClr val="tx1"/>
                              </a:solidFill>
                              <a:latin typeface="Cambria Math" panose="02040503050406030204" pitchFamily="18" charset="0"/>
                              <a:ea typeface="Cambria Math" panose="02040503050406030204" pitchFamily="18" charset="0"/>
                            </a:rPr>
                            <m:t>=1</m:t>
                          </m:r>
                        </m:sub>
                        <m:sup>
                          <m:r>
                            <a:rPr lang="en-US" sz="2800" b="0" i="1" dirty="0" smtClean="0">
                              <a:solidFill>
                                <a:schemeClr val="tx1"/>
                              </a:solidFill>
                              <a:latin typeface="Cambria Math" panose="02040503050406030204" pitchFamily="18" charset="0"/>
                              <a:ea typeface="Cambria Math" panose="02040503050406030204" pitchFamily="18" charset="0"/>
                            </a:rPr>
                            <m:t>𝑚</m:t>
                          </m:r>
                        </m:sup>
                        <m:e>
                          <m:r>
                            <a:rPr lang="en-US" sz="2800" i="1" dirty="0">
                              <a:latin typeface="Cambria Math" panose="02040503050406030204" pitchFamily="18" charset="0"/>
                            </a:rPr>
                            <m:t>𝑝</m:t>
                          </m:r>
                          <m:r>
                            <a:rPr lang="en-US" sz="2800" i="1" dirty="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r>
                            <a:rPr lang="en-US" sz="2800" i="1" dirty="0">
                              <a:latin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𝑝</m:t>
                          </m:r>
                          <m:d>
                            <m:dPr>
                              <m:ctrlPr>
                                <a:rPr lang="en-US" sz="2800" i="1" dirty="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𝑦</m:t>
                                  </m:r>
                                </m:e>
                                <m:sub>
                                  <m:r>
                                    <a:rPr lang="en-US" altLang="zh-CN" sz="2800" b="0" i="1" dirty="0">
                                      <a:solidFill>
                                        <a:schemeClr val="tx1"/>
                                      </a:solidFill>
                                      <a:latin typeface="Cambria Math" panose="02040503050406030204" pitchFamily="18" charset="0"/>
                                    </a:rPr>
                                    <m:t>𝑖</m:t>
                                  </m:r>
                                </m:sub>
                              </m:sSub>
                              <m:r>
                                <a:rPr lang="en-US" altLang="zh-CN" sz="2800" b="0" i="1" dirty="0" smtClean="0">
                                  <a:solidFill>
                                    <a:schemeClr val="tx1"/>
                                  </a:solidFill>
                                  <a:latin typeface="Cambria Math" panose="02040503050406030204" pitchFamily="18" charset="0"/>
                                </a:rPr>
                                <m:t>|</m:t>
                              </m:r>
                              <m:sSub>
                                <m:sSubPr>
                                  <m:ctrlPr>
                                    <a:rPr lang="zh-CN" altLang="en-US" sz="2800" b="1"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𝒙</m:t>
                                  </m:r>
                                </m:e>
                                <m:sub>
                                  <m:r>
                                    <a:rPr lang="en-US" altLang="zh-CN" sz="2800" b="1" i="1" dirty="0" smtClean="0">
                                      <a:solidFill>
                                        <a:schemeClr val="tx1"/>
                                      </a:solidFill>
                                      <a:latin typeface="Cambria Math" panose="02040503050406030204" pitchFamily="18" charset="0"/>
                                    </a:rPr>
                                    <m:t>𝒊</m:t>
                                  </m:r>
                                </m:sub>
                              </m:sSub>
                            </m:e>
                          </m:d>
                        </m:e>
                      </m:nary>
                    </m:oMath>
                  </m:oMathPara>
                </a14:m>
                <a:endParaRPr lang="en-US" sz="2800"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591113" y="3432585"/>
                <a:ext cx="5533246" cy="1268552"/>
              </a:xfrm>
              <a:prstGeom prst="rect">
                <a:avLst/>
              </a:prstGeom>
              <a:blipFill rotWithShape="1">
                <a:blip r:embed="rId6"/>
                <a:stretch>
                  <a:fillRect l="-10" t="-32" r="8" b="1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893893" y="4819345"/>
                <a:ext cx="11075370" cy="523220"/>
              </a:xfrm>
              <a:prstGeom prst="rect">
                <a:avLst/>
              </a:prstGeom>
            </p:spPr>
            <p:txBody>
              <a:bodyPr wrap="square">
                <a:spAutoFit/>
              </a:bodyPr>
              <a:lstStyle/>
              <a:p>
                <a14:m>
                  <m:oMath xmlns:m="http://schemas.openxmlformats.org/officeDocument/2006/math">
                    <m:r>
                      <a:rPr lang="en-US" altLang="zh-CN" sz="2800" i="1" dirty="0" smtClean="0">
                        <a:solidFill>
                          <a:schemeClr val="tx1"/>
                        </a:solidFill>
                        <a:latin typeface="Cambria Math" panose="02040503050406030204" pitchFamily="18" charset="0"/>
                      </a:rPr>
                      <m:t>=</m:t>
                    </m:r>
                    <m:r>
                      <a:rPr lang="en-US" sz="2800" i="1" dirty="0" smtClean="0">
                        <a:solidFill>
                          <a:schemeClr val="bg2">
                            <a:lumMod val="75000"/>
                          </a:schemeClr>
                        </a:solidFill>
                        <a:latin typeface="Cambria Math" panose="02040503050406030204" pitchFamily="18" charset="0"/>
                      </a:rPr>
                      <m:t>𝑝</m:t>
                    </m:r>
                    <m:d>
                      <m:dPr>
                        <m:ctrlPr>
                          <a:rPr lang="en-US" sz="2800" i="1" dirty="0">
                            <a:solidFill>
                              <a:schemeClr val="bg2">
                                <a:lumMod val="75000"/>
                              </a:schemeClr>
                            </a:solidFill>
                            <a:latin typeface="Cambria Math" panose="02040503050406030204" pitchFamily="18" charset="0"/>
                          </a:rPr>
                        </m:ctrlPr>
                      </m:dPr>
                      <m:e>
                        <m:sSub>
                          <m:sSubPr>
                            <m:ctrlPr>
                              <a:rPr lang="zh-CN" altLang="en-US" sz="2800" b="1" i="1" dirty="0">
                                <a:solidFill>
                                  <a:schemeClr val="bg2">
                                    <a:lumMod val="75000"/>
                                  </a:schemeClr>
                                </a:solidFill>
                                <a:latin typeface="Cambria Math" panose="02040503050406030204" pitchFamily="18" charset="0"/>
                              </a:rPr>
                            </m:ctrlPr>
                          </m:sSubPr>
                          <m:e>
                            <m:r>
                              <a:rPr lang="en-US" altLang="zh-CN" sz="2800" b="1" i="1" dirty="0">
                                <a:solidFill>
                                  <a:schemeClr val="bg2">
                                    <a:lumMod val="75000"/>
                                  </a:schemeClr>
                                </a:solidFill>
                                <a:latin typeface="Cambria Math" panose="02040503050406030204" pitchFamily="18" charset="0"/>
                              </a:rPr>
                              <m:t>𝒙</m:t>
                            </m:r>
                          </m:e>
                          <m:sub>
                            <m:r>
                              <a:rPr lang="en-US" altLang="zh-CN" sz="2800" i="1" dirty="0">
                                <a:solidFill>
                                  <a:schemeClr val="bg2">
                                    <a:lumMod val="75000"/>
                                  </a:schemeClr>
                                </a:solidFill>
                                <a:latin typeface="Cambria Math" panose="02040503050406030204" pitchFamily="18" charset="0"/>
                              </a:rPr>
                              <m:t>1</m:t>
                            </m:r>
                          </m:sub>
                        </m:sSub>
                      </m:e>
                    </m:d>
                    <m:r>
                      <a:rPr lang="en-US" sz="2800" i="1" dirty="0" smtClean="0">
                        <a:solidFill>
                          <a:srgbClr val="C55A11"/>
                        </a:solidFill>
                        <a:latin typeface="Cambria Math" panose="02040503050406030204" pitchFamily="18" charset="0"/>
                      </a:rPr>
                      <m:t>h</m:t>
                    </m:r>
                    <m:d>
                      <m:dPr>
                        <m:ctrlPr>
                          <a:rPr lang="en-US" sz="2800" i="1" dirty="0" smtClean="0">
                            <a:solidFill>
                              <a:srgbClr val="FF0000"/>
                            </a:solidFill>
                            <a:latin typeface="Cambria Math" panose="02040503050406030204" pitchFamily="18" charset="0"/>
                          </a:rPr>
                        </m:ctrlPr>
                      </m:dPr>
                      <m:e>
                        <m:sSub>
                          <m:sSubPr>
                            <m:ctrlPr>
                              <a:rPr lang="zh-CN" altLang="en-US" sz="2800" b="1" i="1" dirty="0">
                                <a:solidFill>
                                  <a:srgbClr val="FF0000"/>
                                </a:solidFill>
                                <a:latin typeface="Cambria Math" panose="02040503050406030204" pitchFamily="18" charset="0"/>
                              </a:rPr>
                            </m:ctrlPr>
                          </m:sSubPr>
                          <m:e>
                            <m:r>
                              <a:rPr lang="en-US" altLang="zh-CN" sz="2800" b="1" i="1" dirty="0">
                                <a:solidFill>
                                  <a:srgbClr val="FF0000"/>
                                </a:solidFill>
                                <a:latin typeface="Cambria Math" panose="02040503050406030204" pitchFamily="18" charset="0"/>
                              </a:rPr>
                              <m:t>𝒙</m:t>
                            </m:r>
                          </m:e>
                          <m:sub>
                            <m:r>
                              <a:rPr lang="en-US" altLang="zh-CN" sz="2800" i="1" dirty="0">
                                <a:solidFill>
                                  <a:srgbClr val="FF0000"/>
                                </a:solidFill>
                                <a:latin typeface="Cambria Math" panose="02040503050406030204" pitchFamily="18" charset="0"/>
                              </a:rPr>
                              <m:t>1</m:t>
                            </m:r>
                          </m:sub>
                        </m:sSub>
                      </m:e>
                    </m:d>
                    <m:r>
                      <a:rPr lang="en-US" sz="2800" i="1" dirty="0" smtClean="0">
                        <a:solidFill>
                          <a:schemeClr val="bg2">
                            <a:lumMod val="75000"/>
                          </a:schemeClr>
                        </a:solidFill>
                        <a:latin typeface="Cambria Math" panose="02040503050406030204" pitchFamily="18" charset="0"/>
                      </a:rPr>
                      <m:t>𝑝</m:t>
                    </m:r>
                    <m:d>
                      <m:dPr>
                        <m:ctrlPr>
                          <a:rPr lang="en-US" sz="2800" i="1" dirty="0">
                            <a:solidFill>
                              <a:schemeClr val="bg2">
                                <a:lumMod val="75000"/>
                              </a:schemeClr>
                            </a:solidFill>
                            <a:latin typeface="Cambria Math" panose="02040503050406030204" pitchFamily="18" charset="0"/>
                          </a:rPr>
                        </m:ctrlPr>
                      </m:dPr>
                      <m:e>
                        <m:sSub>
                          <m:sSubPr>
                            <m:ctrlPr>
                              <a:rPr lang="zh-CN" altLang="en-US" sz="2800" b="1" i="1" dirty="0">
                                <a:solidFill>
                                  <a:schemeClr val="bg2">
                                    <a:lumMod val="75000"/>
                                  </a:schemeClr>
                                </a:solidFill>
                                <a:latin typeface="Cambria Math" panose="02040503050406030204" pitchFamily="18" charset="0"/>
                              </a:rPr>
                            </m:ctrlPr>
                          </m:sSubPr>
                          <m:e>
                            <m:r>
                              <a:rPr lang="en-US" altLang="zh-CN" sz="2800" b="1" i="1" dirty="0">
                                <a:solidFill>
                                  <a:schemeClr val="bg2">
                                    <a:lumMod val="75000"/>
                                  </a:schemeClr>
                                </a:solidFill>
                                <a:latin typeface="Cambria Math" panose="02040503050406030204" pitchFamily="18" charset="0"/>
                              </a:rPr>
                              <m:t>𝒙</m:t>
                            </m:r>
                          </m:e>
                          <m:sub>
                            <m:r>
                              <a:rPr lang="en-US" altLang="zh-CN" sz="2800" i="1" dirty="0">
                                <a:solidFill>
                                  <a:schemeClr val="bg2">
                                    <a:lumMod val="75000"/>
                                  </a:schemeClr>
                                </a:solidFill>
                                <a:latin typeface="Cambria Math" panose="02040503050406030204" pitchFamily="18" charset="0"/>
                              </a:rPr>
                              <m:t>2</m:t>
                            </m:r>
                          </m:sub>
                        </m:sSub>
                      </m:e>
                    </m:d>
                    <m:r>
                      <a:rPr lang="en-US" altLang="zh-CN" sz="2800" b="1" i="1" dirty="0">
                        <a:latin typeface="Cambria Math" panose="02040503050406030204" pitchFamily="18" charset="0"/>
                      </a:rPr>
                      <m:t>(</m:t>
                    </m:r>
                    <m:r>
                      <a:rPr lang="en-US" altLang="zh-CN" sz="2800" i="1" dirty="0">
                        <a:solidFill>
                          <a:srgbClr val="4440FB"/>
                        </a:solidFill>
                        <a:latin typeface="Cambria Math" panose="02040503050406030204" pitchFamily="18" charset="0"/>
                      </a:rPr>
                      <m:t>1</m:t>
                    </m:r>
                    <m:r>
                      <a:rPr lang="en-US" altLang="zh-CN" sz="2800" b="1" i="1" dirty="0">
                        <a:solidFill>
                          <a:srgbClr val="4440FB"/>
                        </a:solidFill>
                        <a:latin typeface="Cambria Math" panose="02040503050406030204" pitchFamily="18" charset="0"/>
                      </a:rPr>
                      <m:t>−</m:t>
                    </m:r>
                    <m:r>
                      <a:rPr lang="en-US" sz="2800" i="1" dirty="0" smtClean="0">
                        <a:solidFill>
                          <a:srgbClr val="C55A11"/>
                        </a:solidFill>
                        <a:latin typeface="Cambria Math" panose="02040503050406030204" pitchFamily="18" charset="0"/>
                      </a:rPr>
                      <m:t>h</m:t>
                    </m:r>
                    <m:d>
                      <m:dPr>
                        <m:ctrlPr>
                          <a:rPr lang="en-US" sz="2800" i="1" dirty="0">
                            <a:solidFill>
                              <a:srgbClr val="4440FB"/>
                            </a:solidFill>
                            <a:latin typeface="Cambria Math" panose="02040503050406030204" pitchFamily="18" charset="0"/>
                          </a:rPr>
                        </m:ctrlPr>
                      </m:dPr>
                      <m:e>
                        <m:sSub>
                          <m:sSubPr>
                            <m:ctrlPr>
                              <a:rPr lang="zh-CN" altLang="en-US" sz="2800" b="1" i="1" dirty="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i="1" dirty="0">
                                <a:solidFill>
                                  <a:srgbClr val="4440FB"/>
                                </a:solidFill>
                                <a:latin typeface="Cambria Math" panose="02040503050406030204" pitchFamily="18" charset="0"/>
                              </a:rPr>
                              <m:t>2</m:t>
                            </m:r>
                          </m:sub>
                        </m:sSub>
                      </m:e>
                    </m:d>
                    <m:r>
                      <a:rPr lang="en-US" altLang="zh-CN" sz="2800" i="1" dirty="0">
                        <a:latin typeface="Cambria Math" panose="02040503050406030204" pitchFamily="18" charset="0"/>
                      </a:rPr>
                      <m:t>)</m:t>
                    </m:r>
                    <m:r>
                      <a:rPr lang="en-US" altLang="zh-CN" sz="2800" i="1" dirty="0" smtClean="0">
                        <a:latin typeface="Cambria Math" panose="02040503050406030204" pitchFamily="18" charset="0"/>
                        <a:ea typeface="Cambria Math" panose="02040503050406030204" pitchFamily="18" charset="0"/>
                      </a:rPr>
                      <m:t>⋯</m:t>
                    </m:r>
                  </m:oMath>
                </a14:m>
                <a:r>
                  <a:rPr lang="en-US" sz="2800" dirty="0"/>
                  <a:t> </a:t>
                </a:r>
                <a14:m>
                  <m:oMath xmlns:m="http://schemas.openxmlformats.org/officeDocument/2006/math">
                    <m:r>
                      <a:rPr lang="en-US" sz="2800" i="1" dirty="0" smtClean="0">
                        <a:solidFill>
                          <a:schemeClr val="bg2">
                            <a:lumMod val="75000"/>
                          </a:schemeClr>
                        </a:solidFill>
                        <a:latin typeface="Cambria Math" panose="02040503050406030204" pitchFamily="18" charset="0"/>
                      </a:rPr>
                      <m:t>𝑝</m:t>
                    </m:r>
                    <m:d>
                      <m:dPr>
                        <m:ctrlPr>
                          <a:rPr lang="en-US" sz="2800" i="1" dirty="0">
                            <a:solidFill>
                              <a:schemeClr val="bg2">
                                <a:lumMod val="75000"/>
                              </a:schemeClr>
                            </a:solidFill>
                            <a:latin typeface="Cambria Math" panose="02040503050406030204" pitchFamily="18" charset="0"/>
                          </a:rPr>
                        </m:ctrlPr>
                      </m:dPr>
                      <m:e>
                        <m:sSub>
                          <m:sSubPr>
                            <m:ctrlPr>
                              <a:rPr lang="zh-CN" altLang="en-US" sz="2800" b="1" i="1" dirty="0">
                                <a:solidFill>
                                  <a:schemeClr val="bg2">
                                    <a:lumMod val="75000"/>
                                  </a:schemeClr>
                                </a:solidFill>
                                <a:latin typeface="Cambria Math" panose="02040503050406030204" pitchFamily="18" charset="0"/>
                              </a:rPr>
                            </m:ctrlPr>
                          </m:sSubPr>
                          <m:e>
                            <m:r>
                              <a:rPr lang="en-US" altLang="zh-CN" sz="2800" b="1" i="1" dirty="0">
                                <a:solidFill>
                                  <a:schemeClr val="bg2">
                                    <a:lumMod val="75000"/>
                                  </a:schemeClr>
                                </a:solidFill>
                                <a:latin typeface="Cambria Math" panose="02040503050406030204" pitchFamily="18" charset="0"/>
                              </a:rPr>
                              <m:t>𝒙</m:t>
                            </m:r>
                          </m:e>
                          <m:sub>
                            <m:r>
                              <a:rPr lang="en-US" altLang="zh-CN" sz="2800" i="1" dirty="0">
                                <a:solidFill>
                                  <a:schemeClr val="bg2">
                                    <a:lumMod val="75000"/>
                                  </a:schemeClr>
                                </a:solidFill>
                                <a:latin typeface="Cambria Math" panose="02040503050406030204" pitchFamily="18" charset="0"/>
                              </a:rPr>
                              <m:t>𝑚</m:t>
                            </m:r>
                          </m:sub>
                        </m:sSub>
                      </m:e>
                    </m:d>
                    <m:r>
                      <a:rPr lang="en-US" altLang="zh-CN" sz="2800" i="1" dirty="0">
                        <a:latin typeface="Cambria Math" panose="02040503050406030204" pitchFamily="18" charset="0"/>
                      </a:rPr>
                      <m:t>(</m:t>
                    </m:r>
                    <m:r>
                      <a:rPr lang="en-US" altLang="zh-CN" sz="2800" i="1" dirty="0">
                        <a:solidFill>
                          <a:srgbClr val="4440FB"/>
                        </a:solidFill>
                        <a:latin typeface="Cambria Math" panose="02040503050406030204" pitchFamily="18" charset="0"/>
                      </a:rPr>
                      <m:t>1−</m:t>
                    </m:r>
                    <m:r>
                      <a:rPr lang="en-US" sz="2800" i="1" dirty="0" smtClean="0">
                        <a:solidFill>
                          <a:srgbClr val="C55A11"/>
                        </a:solidFill>
                        <a:latin typeface="Cambria Math" panose="02040503050406030204" pitchFamily="18" charset="0"/>
                      </a:rPr>
                      <m:t>h</m:t>
                    </m:r>
                    <m:d>
                      <m:dPr>
                        <m:ctrlPr>
                          <a:rPr lang="en-US" sz="2800" i="1" dirty="0">
                            <a:solidFill>
                              <a:srgbClr val="4440FB"/>
                            </a:solidFill>
                            <a:latin typeface="Cambria Math" panose="02040503050406030204" pitchFamily="18" charset="0"/>
                          </a:rPr>
                        </m:ctrlPr>
                      </m:dPr>
                      <m:e>
                        <m:sSub>
                          <m:sSubPr>
                            <m:ctrlPr>
                              <a:rPr lang="zh-CN" altLang="en-US" sz="2800" b="1" i="1" dirty="0">
                                <a:solidFill>
                                  <a:srgbClr val="4440FB"/>
                                </a:solidFill>
                                <a:latin typeface="Cambria Math" panose="02040503050406030204" pitchFamily="18" charset="0"/>
                              </a:rPr>
                            </m:ctrlPr>
                          </m:sSubPr>
                          <m:e>
                            <m:r>
                              <a:rPr lang="en-US" altLang="zh-CN" sz="2800" b="1" i="1" dirty="0">
                                <a:solidFill>
                                  <a:srgbClr val="4440FB"/>
                                </a:solidFill>
                                <a:latin typeface="Cambria Math" panose="02040503050406030204" pitchFamily="18" charset="0"/>
                              </a:rPr>
                              <m:t>𝒙</m:t>
                            </m:r>
                          </m:e>
                          <m:sub>
                            <m:r>
                              <a:rPr lang="en-US" altLang="zh-CN" sz="2800" i="1" dirty="0">
                                <a:solidFill>
                                  <a:srgbClr val="4440FB"/>
                                </a:solidFill>
                                <a:latin typeface="Cambria Math" panose="02040503050406030204" pitchFamily="18" charset="0"/>
                              </a:rPr>
                              <m:t>𝑚</m:t>
                            </m:r>
                          </m:sub>
                        </m:sSub>
                      </m:e>
                    </m:d>
                    <m:r>
                      <a:rPr lang="en-US" altLang="zh-CN" sz="2800" i="1" dirty="0">
                        <a:latin typeface="Cambria Math" panose="02040503050406030204" pitchFamily="18" charset="0"/>
                      </a:rPr>
                      <m:t>)</m:t>
                    </m:r>
                  </m:oMath>
                </a14:m>
                <a:endParaRPr lang="en-US" sz="28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893893" y="4819345"/>
                <a:ext cx="11075370" cy="523220"/>
              </a:xfrm>
              <a:prstGeom prst="rect">
                <a:avLst/>
              </a:prstGeom>
              <a:blipFill rotWithShape="1">
                <a:blip r:embed="rId7"/>
                <a:stretch>
                  <a:fillRect l="-2" t="-63" r="5" b="-418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4" name="矩形: 圆角 23"/>
              <p:cNvSpPr/>
              <p:nvPr/>
            </p:nvSpPr>
            <p:spPr>
              <a:xfrm>
                <a:off x="584006" y="5904875"/>
                <a:ext cx="10889885" cy="707886"/>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solidFill>
                      <a:schemeClr val="tx1"/>
                    </a:solidFill>
                  </a:rPr>
                  <a:t>We remove all the </a:t>
                </a:r>
                <a14:m>
                  <m:oMath xmlns:m="http://schemas.openxmlformats.org/officeDocument/2006/math">
                    <m:r>
                      <a:rPr lang="en-US" sz="2800" i="1" dirty="0">
                        <a:solidFill>
                          <a:schemeClr val="bg2">
                            <a:lumMod val="75000"/>
                          </a:schemeClr>
                        </a:solidFill>
                        <a:latin typeface="Cambria Math" panose="02040503050406030204" pitchFamily="18" charset="0"/>
                      </a:rPr>
                      <m:t>𝑝</m:t>
                    </m:r>
                    <m:d>
                      <m:dPr>
                        <m:ctrlPr>
                          <a:rPr lang="en-US" sz="2800" i="1" dirty="0">
                            <a:solidFill>
                              <a:schemeClr val="bg2">
                                <a:lumMod val="75000"/>
                              </a:schemeClr>
                            </a:solidFill>
                            <a:latin typeface="Cambria Math" panose="02040503050406030204" pitchFamily="18" charset="0"/>
                          </a:rPr>
                        </m:ctrlPr>
                      </m:dPr>
                      <m:e>
                        <m:sSub>
                          <m:sSubPr>
                            <m:ctrlPr>
                              <a:rPr lang="zh-CN" altLang="en-US" sz="2800" b="1" i="1" dirty="0">
                                <a:solidFill>
                                  <a:schemeClr val="bg2">
                                    <a:lumMod val="75000"/>
                                  </a:schemeClr>
                                </a:solidFill>
                                <a:latin typeface="Cambria Math" panose="02040503050406030204" pitchFamily="18" charset="0"/>
                              </a:rPr>
                            </m:ctrlPr>
                          </m:sSubPr>
                          <m:e>
                            <m:r>
                              <a:rPr lang="en-US" altLang="zh-CN" sz="2800" b="1" i="1" dirty="0">
                                <a:solidFill>
                                  <a:schemeClr val="bg2">
                                    <a:lumMod val="75000"/>
                                  </a:schemeClr>
                                </a:solidFill>
                                <a:latin typeface="Cambria Math" panose="02040503050406030204" pitchFamily="18" charset="0"/>
                              </a:rPr>
                              <m:t>𝒙</m:t>
                            </m:r>
                          </m:e>
                          <m:sub>
                            <m:r>
                              <a:rPr lang="en-US" altLang="zh-CN" sz="2800" b="1" i="1" dirty="0" smtClean="0">
                                <a:solidFill>
                                  <a:schemeClr val="bg2">
                                    <a:lumMod val="75000"/>
                                  </a:schemeClr>
                                </a:solidFill>
                                <a:latin typeface="Cambria Math" panose="02040503050406030204" pitchFamily="18" charset="0"/>
                              </a:rPr>
                              <m:t>𝒊</m:t>
                            </m:r>
                          </m:sub>
                        </m:sSub>
                      </m:e>
                    </m:d>
                  </m:oMath>
                </a14:m>
                <a:r>
                  <a:rPr lang="en-US" sz="2800" dirty="0">
                    <a:solidFill>
                      <a:schemeClr val="tx1"/>
                    </a:solidFill>
                  </a:rPr>
                  <a:t> which remains the same for all the hypothesis </a:t>
                </a:r>
                <a14:m>
                  <m:oMath xmlns:m="http://schemas.openxmlformats.org/officeDocument/2006/math">
                    <m:r>
                      <a:rPr lang="en-US" sz="2800" i="1" dirty="0" smtClean="0">
                        <a:solidFill>
                          <a:srgbClr val="C55A11"/>
                        </a:solidFill>
                        <a:latin typeface="Cambria Math" panose="02040503050406030204" pitchFamily="18" charset="0"/>
                      </a:rPr>
                      <m:t>h</m:t>
                    </m:r>
                    <m:r>
                      <a:rPr lang="en-US" sz="2800" i="1" dirty="0">
                        <a:solidFill>
                          <a:srgbClr val="FF7D00"/>
                        </a:solidFill>
                        <a:latin typeface="Cambria Math" panose="02040503050406030204" pitchFamily="18" charset="0"/>
                      </a:rPr>
                      <m:t> .</m:t>
                    </m:r>
                  </m:oMath>
                </a14:m>
                <a:endParaRPr lang="en-US" sz="2800" dirty="0">
                  <a:solidFill>
                    <a:schemeClr val="tx1"/>
                  </a:solidFill>
                </a:endParaRPr>
              </a:p>
            </p:txBody>
          </p:sp>
        </mc:Choice>
        <mc:Fallback xmlns="">
          <p:sp>
            <p:nvSpPr>
              <p:cNvPr id="24" name="矩形: 圆角 23"/>
              <p:cNvSpPr>
                <a:spLocks noRot="1" noChangeAspect="1" noMove="1" noResize="1" noEditPoints="1" noAdjustHandles="1" noChangeArrowheads="1" noChangeShapeType="1" noTextEdit="1"/>
              </p:cNvSpPr>
              <p:nvPr/>
            </p:nvSpPr>
            <p:spPr>
              <a:xfrm>
                <a:off x="584006" y="5904875"/>
                <a:ext cx="10889885" cy="707886"/>
              </a:xfrm>
              <a:prstGeom prst="roundRect">
                <a:avLst>
                  <a:gd name="adj" fmla="val 3573"/>
                </a:avLst>
              </a:prstGeom>
              <a:blipFill rotWithShape="1">
                <a:blip r:embed="rId8"/>
                <a:stretch>
                  <a:fillRect l="-453" t="-21261" r="-448" b="-32042"/>
                </a:stretch>
              </a:blip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lstStyle/>
              <a:p>
                <a:r>
                  <a:rPr lang="en-US" altLang="en-US">
                    <a:noFill/>
                  </a:rPr>
                  <a:t> </a:t>
                </a:r>
              </a:p>
            </p:txBody>
          </p:sp>
        </mc:Fallback>
      </mc:AlternateContent>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圆角 26"/>
          <p:cNvSpPr/>
          <p:nvPr/>
        </p:nvSpPr>
        <p:spPr>
          <a:xfrm>
            <a:off x="591113" y="1339633"/>
            <a:ext cx="10889885" cy="1411907"/>
          </a:xfrm>
          <a:prstGeom prst="roundRect">
            <a:avLst>
              <a:gd name="adj" fmla="val 3573"/>
            </a:avLst>
          </a:prstGeom>
          <a:solidFill>
            <a:srgbClr val="F9E6E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17" name="矩形: 圆角 16"/>
          <p:cNvSpPr/>
          <p:nvPr/>
        </p:nvSpPr>
        <p:spPr>
          <a:xfrm>
            <a:off x="591113" y="4827375"/>
            <a:ext cx="10889885" cy="1411907"/>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5" name="文本框 4"/>
          <p:cNvSpPr txBox="1"/>
          <p:nvPr/>
        </p:nvSpPr>
        <p:spPr>
          <a:xfrm>
            <a:off x="591113" y="245239"/>
            <a:ext cx="7107459" cy="707886"/>
          </a:xfrm>
          <a:prstGeom prst="rect">
            <a:avLst/>
          </a:prstGeom>
          <a:noFill/>
        </p:spPr>
        <p:txBody>
          <a:bodyPr wrap="none" rtlCol="0">
            <a:spAutoFit/>
          </a:bodyPr>
          <a:lstStyle/>
          <a:p>
            <a:r>
              <a:rPr lang="en-US" altLang="zh-CN" sz="4000" b="1" dirty="0"/>
              <a:t>Likelihood of Logistic Regression</a:t>
            </a:r>
            <a:endParaRPr lang="zh-CN" altLang="en-US" sz="4000" dirty="0"/>
          </a:p>
        </p:txBody>
      </p:sp>
      <mc:AlternateContent xmlns:mc="http://schemas.openxmlformats.org/markup-compatibility/2006" xmlns:a14="http://schemas.microsoft.com/office/drawing/2010/main">
        <mc:Choice Requires="a14">
          <p:sp>
            <p:nvSpPr>
              <p:cNvPr id="23" name="矩形 22"/>
              <p:cNvSpPr/>
              <p:nvPr/>
            </p:nvSpPr>
            <p:spPr>
              <a:xfrm>
                <a:off x="739426" y="5013633"/>
                <a:ext cx="8309326"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dirty="0">
                          <a:latin typeface="Cambria Math" panose="02040503050406030204" pitchFamily="18" charset="0"/>
                        </a:rPr>
                        <m:t>𝑙𝑖𝑘𝑒𝑙𝑖h𝑜𝑜𝑑</m:t>
                      </m:r>
                      <m:r>
                        <a:rPr lang="pt-BR" sz="2400" i="1" dirty="0">
                          <a:latin typeface="Cambria Math" panose="02040503050406030204" pitchFamily="18" charset="0"/>
                        </a:rPr>
                        <m:t>(</m:t>
                      </m:r>
                      <m:r>
                        <a:rPr lang="pt-BR" sz="2400" i="1" dirty="0">
                          <a:latin typeface="Cambria Math" panose="02040503050406030204" pitchFamily="18" charset="0"/>
                        </a:rPr>
                        <m:t>h</m:t>
                      </m:r>
                      <m:r>
                        <a:rPr lang="pt-BR" sz="2400" i="1" dirty="0">
                          <a:latin typeface="Cambria Math" panose="02040503050406030204" pitchFamily="18" charset="0"/>
                        </a:rPr>
                        <m:t>)∝</m:t>
                      </m:r>
                      <m:nary>
                        <m:naryPr>
                          <m:chr m:val="∏"/>
                          <m:ctrlPr>
                            <a:rPr lang="pt-BR" sz="240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=1</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i="1" dirty="0">
                              <a:solidFill>
                                <a:schemeClr val="accent2">
                                  <a:lumMod val="75000"/>
                                </a:schemeClr>
                              </a:solidFill>
                              <a:latin typeface="Cambria Math" panose="02040503050406030204" pitchFamily="18" charset="0"/>
                            </a:rPr>
                            <m:t>𝑝</m:t>
                          </m:r>
                          <m:d>
                            <m:dPr>
                              <m:ctrlPr>
                                <a:rPr lang="en-US" sz="2400" i="1" dirty="0">
                                  <a:solidFill>
                                    <a:schemeClr val="accent2">
                                      <a:lumMod val="75000"/>
                                    </a:schemeClr>
                                  </a:solidFill>
                                  <a:latin typeface="Cambria Math" panose="02040503050406030204" pitchFamily="18" charset="0"/>
                                </a:rPr>
                              </m:ctrlPr>
                            </m:dPr>
                            <m:e>
                              <m:sSub>
                                <m:sSubPr>
                                  <m:ctrlPr>
                                    <a:rPr lang="zh-CN" altLang="en-US" sz="2400" i="1" dirty="0">
                                      <a:solidFill>
                                        <a:srgbClr val="C55A11"/>
                                      </a:solidFill>
                                      <a:latin typeface="Cambria Math" panose="02040503050406030204" pitchFamily="18" charset="0"/>
                                    </a:rPr>
                                  </m:ctrlPr>
                                </m:sSubPr>
                                <m:e>
                                  <m:r>
                                    <a:rPr lang="en-US" altLang="zh-CN" sz="2400" i="1" dirty="0">
                                      <a:solidFill>
                                        <a:srgbClr val="C55A11"/>
                                      </a:solidFill>
                                      <a:latin typeface="Cambria Math" panose="02040503050406030204" pitchFamily="18" charset="0"/>
                                    </a:rPr>
                                    <m:t>𝑦</m:t>
                                  </m:r>
                                </m:e>
                                <m:sub>
                                  <m:r>
                                    <a:rPr lang="en-US" altLang="zh-CN" sz="2400" i="1" dirty="0">
                                      <a:solidFill>
                                        <a:srgbClr val="C55A11"/>
                                      </a:solidFill>
                                      <a:latin typeface="Cambria Math" panose="02040503050406030204" pitchFamily="18" charset="0"/>
                                    </a:rPr>
                                    <m:t>𝑖</m:t>
                                  </m:r>
                                </m:sub>
                              </m:sSub>
                            </m:e>
                            <m:e>
                              <m:sSub>
                                <m:sSubPr>
                                  <m:ctrlPr>
                                    <a:rPr lang="zh-CN" altLang="en-US" sz="2400" b="1" i="1" dirty="0">
                                      <a:solidFill>
                                        <a:schemeClr val="accent2">
                                          <a:lumMod val="75000"/>
                                        </a:schemeClr>
                                      </a:solidFill>
                                      <a:latin typeface="Cambria Math" panose="02040503050406030204" pitchFamily="18" charset="0"/>
                                    </a:rPr>
                                  </m:ctrlPr>
                                </m:sSubPr>
                                <m:e>
                                  <m:r>
                                    <a:rPr lang="en-US" altLang="zh-CN" sz="2400" b="1" i="1" dirty="0">
                                      <a:solidFill>
                                        <a:schemeClr val="accent2">
                                          <a:lumMod val="75000"/>
                                        </a:schemeClr>
                                      </a:solidFill>
                                      <a:latin typeface="Cambria Math" panose="02040503050406030204" pitchFamily="18" charset="0"/>
                                    </a:rPr>
                                    <m:t>𝒙</m:t>
                                  </m:r>
                                </m:e>
                                <m:sub>
                                  <m:r>
                                    <a:rPr lang="en-US" altLang="zh-CN" sz="2400" b="1" i="1" dirty="0">
                                      <a:solidFill>
                                        <a:schemeClr val="accent2">
                                          <a:lumMod val="75000"/>
                                        </a:schemeClr>
                                      </a:solidFill>
                                      <a:latin typeface="Cambria Math" panose="02040503050406030204" pitchFamily="18" charset="0"/>
                                    </a:rPr>
                                    <m:t>𝒊</m:t>
                                  </m:r>
                                </m:sub>
                              </m:sSub>
                            </m:e>
                          </m:d>
                        </m:e>
                      </m:nary>
                      <m:r>
                        <a:rPr lang="en-US" sz="2400" b="0" i="1" dirty="0" smtClean="0">
                          <a:solidFill>
                            <a:schemeClr val="tx1"/>
                          </a:solidFill>
                          <a:latin typeface="Cambria Math" panose="02040503050406030204" pitchFamily="18" charset="0"/>
                          <a:ea typeface="Cambria Math" panose="02040503050406030204" pitchFamily="18" charset="0"/>
                        </a:rPr>
                        <m:t>=</m:t>
                      </m:r>
                      <m:nary>
                        <m:naryPr>
                          <m:chr m:val="∏"/>
                          <m:ctrlPr>
                            <a:rPr lang="en-US" sz="2400" b="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=1</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sSup>
                            <m:sSupPr>
                              <m:ctrlPr>
                                <a:rPr lang="en-US" sz="2400" i="1" dirty="0" smtClean="0">
                                  <a:solidFill>
                                    <a:schemeClr val="tx1"/>
                                  </a:solidFill>
                                  <a:latin typeface="Cambria Math" panose="02040503050406030204" pitchFamily="18" charset="0"/>
                                </a:rPr>
                              </m:ctrlPr>
                            </m:sSupPr>
                            <m:e>
                              <m:r>
                                <a:rPr lang="en-US" sz="2400" i="1" dirty="0" smtClean="0">
                                  <a:solidFill>
                                    <a:srgbClr val="C55A11"/>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e>
                              </m:d>
                            </m:e>
                            <m:sup>
                              <m:sSub>
                                <m:sSubPr>
                                  <m:ctrlPr>
                                    <a:rPr lang="zh-CN" altLang="en-US"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sup>
                          </m:sSup>
                          <m:sSup>
                            <m:sSupPr>
                              <m:ctrlPr>
                                <a:rPr lang="en-US" sz="2400" i="1" dirty="0" smtClean="0">
                                  <a:solidFill>
                                    <a:schemeClr val="tx1"/>
                                  </a:solidFill>
                                  <a:latin typeface="Cambria Math" panose="02040503050406030204" pitchFamily="18" charset="0"/>
                                </a:rPr>
                              </m:ctrlPr>
                            </m:sSupPr>
                            <m:e>
                              <m:r>
                                <a:rPr lang="en-US" altLang="zh-CN"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1−</m:t>
                              </m:r>
                              <m:r>
                                <a:rPr lang="en-US" sz="2400" i="1" dirty="0" smtClean="0">
                                  <a:solidFill>
                                    <a:srgbClr val="C55A11"/>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e>
                              </m:d>
                              <m:r>
                                <a:rPr lang="en-US" sz="2400" i="1" dirty="0">
                                  <a:solidFill>
                                    <a:schemeClr val="tx1"/>
                                  </a:solidFill>
                                  <a:latin typeface="Cambria Math" panose="02040503050406030204" pitchFamily="18" charset="0"/>
                                </a:rPr>
                                <m:t>)</m:t>
                              </m:r>
                            </m:e>
                            <m:sup>
                              <m:r>
                                <a:rPr lang="en-US" altLang="zh-CN" sz="2400" i="1"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r>
                                <a:rPr lang="en-US" altLang="zh-CN" sz="2400" i="1" dirty="0">
                                  <a:solidFill>
                                    <a:schemeClr val="tx1"/>
                                  </a:solidFill>
                                  <a:latin typeface="Cambria Math" panose="02040503050406030204" pitchFamily="18" charset="0"/>
                                </a:rPr>
                                <m:t>)</m:t>
                              </m:r>
                            </m:sup>
                          </m:sSup>
                        </m:e>
                      </m:nary>
                    </m:oMath>
                  </m:oMathPara>
                </a14:m>
                <a:endParaRPr lang="en-US" sz="2400" dirty="0">
                  <a:solidFill>
                    <a:schemeClr val="tx1"/>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739426" y="5013633"/>
                <a:ext cx="8309326" cy="1100558"/>
              </a:xfrm>
              <a:prstGeom prst="rect">
                <a:avLst/>
              </a:prstGeom>
              <a:blipFill rotWithShape="1">
                <a:blip r:embed="rId3"/>
                <a:stretch>
                  <a:fillRect l="-3" t="-28" b="37"/>
                </a:stretch>
              </a:blipFill>
            </p:spPr>
            <p:txBody>
              <a:bodyPr/>
              <a:lstStyle/>
              <a:p>
                <a:r>
                  <a:rPr lang="en-US" altLang="en-US">
                    <a:noFill/>
                  </a:rPr>
                  <a:t> </a:t>
                </a:r>
              </a:p>
            </p:txBody>
          </p:sp>
        </mc:Fallback>
      </mc:AlternateContent>
      <p:grpSp>
        <p:nvGrpSpPr>
          <p:cNvPr id="3" name="组合 2"/>
          <p:cNvGrpSpPr/>
          <p:nvPr/>
        </p:nvGrpSpPr>
        <p:grpSpPr>
          <a:xfrm>
            <a:off x="331864" y="3112421"/>
            <a:ext cx="11269023" cy="1411907"/>
            <a:chOff x="331864" y="3112421"/>
            <a:chExt cx="11269023" cy="1411907"/>
          </a:xfrm>
        </p:grpSpPr>
        <p:sp>
          <p:nvSpPr>
            <p:cNvPr id="15" name="矩形: 圆角 14"/>
            <p:cNvSpPr/>
            <p:nvPr/>
          </p:nvSpPr>
          <p:spPr>
            <a:xfrm>
              <a:off x="591113" y="3112421"/>
              <a:ext cx="10875673" cy="1411907"/>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331864" y="3274896"/>
                  <a:ext cx="3812978" cy="916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𝑝</m:t>
                        </m:r>
                        <m:r>
                          <a:rPr lang="en-US" sz="2400" b="0" i="1" dirty="0" smtClean="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a:latin typeface="Cambria Math" panose="02040503050406030204" pitchFamily="18" charset="0"/>
                              </a:rPr>
                              <m:t>𝑖</m:t>
                            </m:r>
                          </m:sub>
                        </m:sSub>
                        <m:r>
                          <a:rPr lang="en-US" sz="2400" b="0" i="1" dirty="0" smtClean="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eqArr>
                              <m:eqArrPr>
                                <m:ctrlPr>
                                  <a:rPr lang="en-US" sz="2400" i="1" dirty="0" smtClean="0">
                                    <a:latin typeface="Cambria Math" panose="02040503050406030204" pitchFamily="18" charset="0"/>
                                  </a:rPr>
                                </m:ctrlPr>
                              </m:eqArrPr>
                              <m:e>
                                <m:r>
                                  <a:rPr lang="en-US" altLang="zh-CN" sz="2400" i="1" dirty="0">
                                    <a:solidFill>
                                      <a:srgbClr val="C55A11"/>
                                    </a:solidFill>
                                    <a:latin typeface="Cambria Math" panose="02040503050406030204" pitchFamily="18" charset="0"/>
                                  </a:rPr>
                                  <m:t>h</m:t>
                                </m:r>
                                <m:d>
                                  <m:dPr>
                                    <m:ctrlPr>
                                      <a:rPr lang="en-US" sz="2400" b="0" i="1" dirty="0" smtClean="0">
                                        <a:solidFill>
                                          <a:srgbClr val="FF0000"/>
                                        </a:solidFill>
                                        <a:latin typeface="Cambria Math" panose="02040503050406030204" pitchFamily="18" charset="0"/>
                                      </a:rPr>
                                    </m:ctrlPr>
                                  </m:dPr>
                                  <m:e>
                                    <m:sSub>
                                      <m:sSubPr>
                                        <m:ctrlPr>
                                          <a:rPr lang="zh-CN" altLang="en-US"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𝒙</m:t>
                                        </m:r>
                                      </m:e>
                                      <m:sub>
                                        <m:r>
                                          <a:rPr lang="en-US" altLang="zh-CN" sz="2400" b="1" i="1" dirty="0">
                                            <a:solidFill>
                                              <a:srgbClr val="FF0000"/>
                                            </a:solidFill>
                                            <a:latin typeface="Cambria Math" panose="02040503050406030204" pitchFamily="18" charset="0"/>
                                          </a:rPr>
                                          <m:t>𝒊</m:t>
                                        </m:r>
                                      </m:sub>
                                    </m:sSub>
                                  </m:e>
                                </m:d>
                              </m:e>
                              <m:e>
                                <m:r>
                                  <a:rPr lang="en-US" sz="2400" b="0" i="1" dirty="0" smtClean="0">
                                    <a:solidFill>
                                      <a:srgbClr val="4440FB"/>
                                    </a:solidFill>
                                    <a:latin typeface="Cambria Math" panose="02040503050406030204" pitchFamily="18" charset="0"/>
                                  </a:rPr>
                                  <m:t>1−</m:t>
                                </m:r>
                                <m:r>
                                  <a:rPr lang="en-US" sz="2400" b="0" i="1" dirty="0" smtClean="0">
                                    <a:solidFill>
                                      <a:srgbClr val="C55A11"/>
                                    </a:solidFill>
                                    <a:latin typeface="Cambria Math" panose="02040503050406030204" pitchFamily="18" charset="0"/>
                                  </a:rPr>
                                  <m:t>h</m:t>
                                </m:r>
                                <m:r>
                                  <a:rPr lang="en-US" sz="2400" b="0" i="1" dirty="0" smtClean="0">
                                    <a:solidFill>
                                      <a:srgbClr val="4440FB"/>
                                    </a:solidFill>
                                    <a:latin typeface="Cambria Math" panose="02040503050406030204" pitchFamily="18" charset="0"/>
                                  </a:rPr>
                                  <m:t>(</m:t>
                                </m:r>
                                <m:sSub>
                                  <m:sSubPr>
                                    <m:ctrlPr>
                                      <a:rPr lang="zh-CN" altLang="en-US" sz="2400" b="1" i="1" dirty="0">
                                        <a:solidFill>
                                          <a:srgbClr val="4440FB"/>
                                        </a:solidFill>
                                        <a:latin typeface="Cambria Math" panose="02040503050406030204" pitchFamily="18" charset="0"/>
                                      </a:rPr>
                                    </m:ctrlPr>
                                  </m:sSubPr>
                                  <m:e>
                                    <m:r>
                                      <a:rPr lang="en-US" altLang="zh-CN" sz="2400" b="1" i="1" dirty="0">
                                        <a:solidFill>
                                          <a:srgbClr val="4440FB"/>
                                        </a:solidFill>
                                        <a:latin typeface="Cambria Math" panose="02040503050406030204" pitchFamily="18" charset="0"/>
                                      </a:rPr>
                                      <m:t>𝒙</m:t>
                                    </m:r>
                                  </m:e>
                                  <m:sub>
                                    <m:r>
                                      <a:rPr lang="en-US" altLang="zh-CN" sz="2400" b="1" i="1" dirty="0">
                                        <a:solidFill>
                                          <a:srgbClr val="4440FB"/>
                                        </a:solidFill>
                                        <a:latin typeface="Cambria Math" panose="02040503050406030204" pitchFamily="18" charset="0"/>
                                      </a:rPr>
                                      <m:t>𝒊</m:t>
                                    </m:r>
                                  </m:sub>
                                </m:sSub>
                                <m:r>
                                  <a:rPr lang="en-US" sz="2400" b="0" i="1" dirty="0" smtClean="0">
                                    <a:solidFill>
                                      <a:srgbClr val="4440FB"/>
                                    </a:solidFill>
                                    <a:latin typeface="Cambria Math" panose="02040503050406030204" pitchFamily="18" charset="0"/>
                                  </a:rPr>
                                  <m:t>)</m:t>
                                </m:r>
                              </m:e>
                            </m:eqArr>
                          </m:e>
                        </m:d>
                      </m:oMath>
                    </m:oMathPara>
                  </a14:m>
                  <a:endParaRPr 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31864" y="3274896"/>
                  <a:ext cx="3812978" cy="916148"/>
                </a:xfrm>
                <a:prstGeom prst="rect">
                  <a:avLst/>
                </a:prstGeom>
                <a:blipFill rotWithShape="1">
                  <a:blip r:embed="rId4"/>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753047" y="3255076"/>
                  <a:ext cx="1442318" cy="461665"/>
                </a:xfrm>
                <a:prstGeom prst="rect">
                  <a:avLst/>
                </a:prstGeom>
              </p:spPr>
              <p:txBody>
                <a:bodyPr wrap="none">
                  <a:spAutoFit/>
                </a:bodyPr>
                <a:lstStyle/>
                <a:p>
                  <a:r>
                    <a:rPr lang="en-US" sz="2400" b="0" dirty="0"/>
                    <a:t>for </a:t>
                  </a:r>
                  <a14:m>
                    <m:oMath xmlns:m="http://schemas.openxmlformats.org/officeDocument/2006/math">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r>
                        <a:rPr lang="en-US" sz="2400" i="1" dirty="0">
                          <a:latin typeface="Cambria Math" panose="02040503050406030204" pitchFamily="18" charset="0"/>
                        </a:rPr>
                        <m:t>=</m:t>
                      </m:r>
                      <m:r>
                        <a:rPr lang="en-US" sz="2400" b="0" i="1" dirty="0" smtClean="0">
                          <a:solidFill>
                            <a:srgbClr val="FF0000"/>
                          </a:solidFill>
                          <a:latin typeface="Cambria Math" panose="02040503050406030204" pitchFamily="18" charset="0"/>
                        </a:rPr>
                        <m:t>1</m:t>
                      </m:r>
                    </m:oMath>
                  </a14:m>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753047" y="3255076"/>
                  <a:ext cx="1442318" cy="461665"/>
                </a:xfrm>
                <a:prstGeom prst="rect">
                  <a:avLst/>
                </a:prstGeom>
                <a:blipFill rotWithShape="1">
                  <a:blip r:embed="rId5"/>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753047" y="3725746"/>
                  <a:ext cx="1440715" cy="461665"/>
                </a:xfrm>
                <a:prstGeom prst="rect">
                  <a:avLst/>
                </a:prstGeom>
              </p:spPr>
              <p:txBody>
                <a:bodyPr wrap="none">
                  <a:spAutoFit/>
                </a:bodyPr>
                <a:lstStyle/>
                <a:p>
                  <a:r>
                    <a:rPr lang="en-US" sz="2400" dirty="0"/>
                    <a:t>f</a:t>
                  </a:r>
                  <a:r>
                    <a:rPr lang="en-US" sz="2400" b="0" dirty="0"/>
                    <a:t>or</a:t>
                  </a:r>
                  <a14:m>
                    <m:oMath xmlns:m="http://schemas.openxmlformats.org/officeDocument/2006/math">
                      <m:r>
                        <a:rPr lang="en-US" altLang="zh-CN" sz="2400" b="0" i="0" dirty="0" smtClean="0">
                          <a:latin typeface="Cambria Math" panose="02040503050406030204" pitchFamily="18" charset="0"/>
                        </a:rPr>
                        <m:t> </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a:latin typeface="Cambria Math" panose="02040503050406030204" pitchFamily="18" charset="0"/>
                            </a:rPr>
                            <m:t>𝑖</m:t>
                          </m:r>
                        </m:sub>
                      </m:sSub>
                      <m:r>
                        <a:rPr lang="en-US" sz="2400" b="0" i="1" dirty="0" smtClean="0">
                          <a:latin typeface="Cambria Math" panose="02040503050406030204" pitchFamily="18" charset="0"/>
                        </a:rPr>
                        <m:t>=</m:t>
                      </m:r>
                      <m:r>
                        <a:rPr lang="en-US" sz="2400" b="0" i="1" dirty="0" smtClean="0">
                          <a:solidFill>
                            <a:srgbClr val="4440FB"/>
                          </a:solidFill>
                          <a:latin typeface="Cambria Math" panose="02040503050406030204" pitchFamily="18" charset="0"/>
                        </a:rPr>
                        <m:t>0</m:t>
                      </m:r>
                    </m:oMath>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3753047" y="3725746"/>
                  <a:ext cx="1440715" cy="461665"/>
                </a:xfrm>
                <a:prstGeom prst="rect">
                  <a:avLst/>
                </a:prstGeom>
                <a:blipFill rotWithShape="1">
                  <a:blip r:embed="rId6"/>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27591" y="3415468"/>
                  <a:ext cx="5673296" cy="5411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b="0" i="1" dirty="0" smtClean="0">
                            <a:solidFill>
                              <a:schemeClr val="accent2">
                                <a:lumMod val="75000"/>
                              </a:schemeClr>
                            </a:solidFill>
                            <a:latin typeface="Cambria Math" panose="02040503050406030204" pitchFamily="18" charset="0"/>
                          </a:rPr>
                          <m:t>𝑝</m:t>
                        </m:r>
                        <m:d>
                          <m:dPr>
                            <m:ctrlPr>
                              <a:rPr lang="en-US" sz="2800" b="0" i="1" dirty="0" smtClean="0">
                                <a:solidFill>
                                  <a:schemeClr val="accent2">
                                    <a:lumMod val="75000"/>
                                  </a:schemeClr>
                                </a:solidFill>
                                <a:latin typeface="Cambria Math" panose="02040503050406030204" pitchFamily="18" charset="0"/>
                              </a:rPr>
                            </m:ctrlPr>
                          </m:dPr>
                          <m:e>
                            <m:sSub>
                              <m:sSubPr>
                                <m:ctrlPr>
                                  <a:rPr lang="zh-CN" altLang="en-US" sz="2800" i="1" dirty="0" smtClean="0">
                                    <a:solidFill>
                                      <a:srgbClr val="C55A11"/>
                                    </a:solidFill>
                                    <a:latin typeface="Cambria Math" panose="02040503050406030204" pitchFamily="18" charset="0"/>
                                  </a:rPr>
                                </m:ctrlPr>
                              </m:sSubPr>
                              <m:e>
                                <m:r>
                                  <a:rPr lang="en-US" altLang="zh-CN" sz="2800" i="1" dirty="0">
                                    <a:solidFill>
                                      <a:srgbClr val="C55A11"/>
                                    </a:solidFill>
                                    <a:latin typeface="Cambria Math" panose="02040503050406030204" pitchFamily="18" charset="0"/>
                                  </a:rPr>
                                  <m:t>𝑦</m:t>
                                </m:r>
                              </m:e>
                              <m:sub>
                                <m:r>
                                  <a:rPr lang="en-US" altLang="zh-CN" sz="2800" i="1" dirty="0">
                                    <a:solidFill>
                                      <a:srgbClr val="C55A11"/>
                                    </a:solidFill>
                                    <a:latin typeface="Cambria Math" panose="02040503050406030204" pitchFamily="18" charset="0"/>
                                  </a:rPr>
                                  <m:t>𝑖</m:t>
                                </m:r>
                              </m:sub>
                            </m:sSub>
                          </m:e>
                          <m:e>
                            <m:sSub>
                              <m:sSubPr>
                                <m:ctrlPr>
                                  <a:rPr lang="zh-CN" altLang="en-US" sz="2800" b="1" i="1" dirty="0">
                                    <a:solidFill>
                                      <a:schemeClr val="accent2">
                                        <a:lumMod val="75000"/>
                                      </a:schemeClr>
                                    </a:solidFill>
                                    <a:latin typeface="Cambria Math" panose="02040503050406030204" pitchFamily="18" charset="0"/>
                                  </a:rPr>
                                </m:ctrlPr>
                              </m:sSubPr>
                              <m:e>
                                <m:r>
                                  <a:rPr lang="en-US" altLang="zh-CN" sz="2800" b="1" i="1" dirty="0">
                                    <a:solidFill>
                                      <a:schemeClr val="accent2">
                                        <a:lumMod val="75000"/>
                                      </a:schemeClr>
                                    </a:solidFill>
                                    <a:latin typeface="Cambria Math" panose="02040503050406030204" pitchFamily="18" charset="0"/>
                                  </a:rPr>
                                  <m:t>𝒙</m:t>
                                </m:r>
                              </m:e>
                              <m:sub>
                                <m:r>
                                  <a:rPr lang="en-US" altLang="zh-CN" sz="2800" b="1" i="1" dirty="0">
                                    <a:solidFill>
                                      <a:schemeClr val="accent2">
                                        <a:lumMod val="75000"/>
                                      </a:schemeClr>
                                    </a:solidFill>
                                    <a:latin typeface="Cambria Math" panose="02040503050406030204" pitchFamily="18" charset="0"/>
                                  </a:rPr>
                                  <m:t>𝒊</m:t>
                                </m:r>
                              </m:sub>
                            </m:sSub>
                          </m:e>
                        </m:d>
                        <m:r>
                          <a:rPr lang="en-US" sz="2800" i="1" dirty="0" smtClean="0">
                            <a:solidFill>
                              <a:schemeClr val="accent2">
                                <a:lumMod val="75000"/>
                              </a:schemeClr>
                            </a:solidFill>
                            <a:latin typeface="Cambria Math" panose="02040503050406030204" pitchFamily="18" charset="0"/>
                          </a:rPr>
                          <m:t>=</m:t>
                        </m:r>
                        <m:sSup>
                          <m:sSupPr>
                            <m:ctrlPr>
                              <a:rPr lang="en-US" sz="2800" i="1" dirty="0" smtClean="0">
                                <a:solidFill>
                                  <a:schemeClr val="tx1"/>
                                </a:solidFill>
                                <a:latin typeface="Cambria Math" panose="02040503050406030204" pitchFamily="18" charset="0"/>
                              </a:rPr>
                            </m:ctrlPr>
                          </m:sSupPr>
                          <m:e>
                            <m:r>
                              <a:rPr lang="en-US" sz="2800" i="1" dirty="0" smtClean="0">
                                <a:solidFill>
                                  <a:srgbClr val="C55A11"/>
                                </a:solidFill>
                                <a:latin typeface="Cambria Math" panose="02040503050406030204" pitchFamily="18" charset="0"/>
                              </a:rPr>
                              <m:t>h</m:t>
                            </m:r>
                            <m:d>
                              <m:dPr>
                                <m:ctrlPr>
                                  <a:rPr lang="en-US" sz="2800" i="1" dirty="0">
                                    <a:solidFill>
                                      <a:schemeClr val="tx1"/>
                                    </a:solidFill>
                                    <a:latin typeface="Cambria Math" panose="02040503050406030204" pitchFamily="18" charset="0"/>
                                  </a:rPr>
                                </m:ctrlPr>
                              </m:dPr>
                              <m:e>
                                <m:sSub>
                                  <m:sSubPr>
                                    <m:ctrlPr>
                                      <a:rPr lang="zh-CN" altLang="en-US" sz="2800" b="1"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𝒙</m:t>
                                    </m:r>
                                  </m:e>
                                  <m:sub>
                                    <m:r>
                                      <a:rPr lang="en-US" altLang="zh-CN" sz="2800" b="1" i="1" dirty="0">
                                        <a:solidFill>
                                          <a:schemeClr val="tx1"/>
                                        </a:solidFill>
                                        <a:latin typeface="Cambria Math" panose="02040503050406030204" pitchFamily="18" charset="0"/>
                                      </a:rPr>
                                      <m:t>𝒊</m:t>
                                    </m:r>
                                  </m:sub>
                                </m:sSub>
                              </m:e>
                            </m:d>
                          </m:e>
                          <m:sup>
                            <m:sSub>
                              <m:sSubPr>
                                <m:ctrlPr>
                                  <a:rPr lang="zh-CN" altLang="en-US"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𝑦</m:t>
                                </m:r>
                              </m:e>
                              <m:sub>
                                <m:r>
                                  <a:rPr lang="en-US" altLang="zh-CN" sz="2800" i="1" dirty="0">
                                    <a:solidFill>
                                      <a:schemeClr val="tx1"/>
                                    </a:solidFill>
                                    <a:latin typeface="Cambria Math" panose="02040503050406030204" pitchFamily="18" charset="0"/>
                                  </a:rPr>
                                  <m:t>𝑖</m:t>
                                </m:r>
                              </m:sub>
                            </m:sSub>
                          </m:sup>
                        </m:sSup>
                        <m:sSup>
                          <m:sSupPr>
                            <m:ctrlPr>
                              <a:rPr lang="en-US" sz="2800" i="1" dirty="0" smtClean="0">
                                <a:solidFill>
                                  <a:schemeClr val="tx1"/>
                                </a:solidFill>
                                <a:latin typeface="Cambria Math" panose="02040503050406030204" pitchFamily="18" charset="0"/>
                              </a:rPr>
                            </m:ctrlPr>
                          </m:sSupPr>
                          <m:e>
                            <m:r>
                              <a:rPr lang="en-US" altLang="zh-CN" sz="2800" i="1" dirty="0">
                                <a:solidFill>
                                  <a:schemeClr val="tx1"/>
                                </a:solidFill>
                                <a:latin typeface="Cambria Math" panose="02040503050406030204" pitchFamily="18" charset="0"/>
                              </a:rPr>
                              <m:t>(</m:t>
                            </m:r>
                            <m:r>
                              <a:rPr lang="en-US" sz="2800" i="1" dirty="0">
                                <a:solidFill>
                                  <a:schemeClr val="tx1"/>
                                </a:solidFill>
                                <a:latin typeface="Cambria Math" panose="02040503050406030204" pitchFamily="18" charset="0"/>
                              </a:rPr>
                              <m:t>1−</m:t>
                            </m:r>
                            <m:r>
                              <a:rPr lang="en-US" sz="2800" i="1" dirty="0" smtClean="0">
                                <a:solidFill>
                                  <a:srgbClr val="C55A11"/>
                                </a:solidFill>
                                <a:latin typeface="Cambria Math" panose="02040503050406030204" pitchFamily="18" charset="0"/>
                              </a:rPr>
                              <m:t>h</m:t>
                            </m:r>
                            <m:d>
                              <m:dPr>
                                <m:ctrlPr>
                                  <a:rPr lang="en-US" sz="2800" i="1" dirty="0">
                                    <a:solidFill>
                                      <a:schemeClr val="tx1"/>
                                    </a:solidFill>
                                    <a:latin typeface="Cambria Math" panose="02040503050406030204" pitchFamily="18" charset="0"/>
                                  </a:rPr>
                                </m:ctrlPr>
                              </m:dPr>
                              <m:e>
                                <m:sSub>
                                  <m:sSubPr>
                                    <m:ctrlPr>
                                      <a:rPr lang="zh-CN" altLang="en-US" sz="2800" b="1"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𝒙</m:t>
                                    </m:r>
                                  </m:e>
                                  <m:sub>
                                    <m:r>
                                      <a:rPr lang="en-US" altLang="zh-CN" sz="2800" b="1" i="1" dirty="0">
                                        <a:solidFill>
                                          <a:schemeClr val="tx1"/>
                                        </a:solidFill>
                                        <a:latin typeface="Cambria Math" panose="02040503050406030204" pitchFamily="18" charset="0"/>
                                      </a:rPr>
                                      <m:t>𝒊</m:t>
                                    </m:r>
                                  </m:sub>
                                </m:sSub>
                              </m:e>
                            </m:d>
                            <m:r>
                              <a:rPr lang="en-US" sz="2800" i="1" dirty="0">
                                <a:solidFill>
                                  <a:schemeClr val="tx1"/>
                                </a:solidFill>
                                <a:latin typeface="Cambria Math" panose="02040503050406030204" pitchFamily="18" charset="0"/>
                              </a:rPr>
                              <m:t>)</m:t>
                            </m:r>
                          </m:e>
                          <m:sup>
                            <m:r>
                              <a:rPr lang="en-US" altLang="zh-CN" sz="2800" i="1" dirty="0">
                                <a:solidFill>
                                  <a:schemeClr val="tx1"/>
                                </a:solidFill>
                                <a:latin typeface="Cambria Math" panose="02040503050406030204" pitchFamily="18" charset="0"/>
                              </a:rPr>
                              <m:t>(1−</m:t>
                            </m:r>
                            <m:sSub>
                              <m:sSubPr>
                                <m:ctrlPr>
                                  <a:rPr lang="zh-CN" altLang="en-US" sz="2800" i="1" dirty="0">
                                    <a:solidFill>
                                      <a:schemeClr val="tx1"/>
                                    </a:solidFill>
                                    <a:latin typeface="Cambria Math" panose="02040503050406030204" pitchFamily="18" charset="0"/>
                                  </a:rPr>
                                </m:ctrlPr>
                              </m:sSubPr>
                              <m:e>
                                <m:r>
                                  <a:rPr lang="en-US" altLang="zh-CN" sz="2800" i="1" dirty="0">
                                    <a:solidFill>
                                      <a:schemeClr val="tx1"/>
                                    </a:solidFill>
                                    <a:latin typeface="Cambria Math" panose="02040503050406030204" pitchFamily="18" charset="0"/>
                                  </a:rPr>
                                  <m:t>𝑦</m:t>
                                </m:r>
                              </m:e>
                              <m:sub>
                                <m:r>
                                  <a:rPr lang="en-US" altLang="zh-CN" sz="2800" i="1" dirty="0">
                                    <a:solidFill>
                                      <a:schemeClr val="tx1"/>
                                    </a:solidFill>
                                    <a:latin typeface="Cambria Math" panose="02040503050406030204" pitchFamily="18" charset="0"/>
                                  </a:rPr>
                                  <m:t>𝑖</m:t>
                                </m:r>
                              </m:sub>
                            </m:sSub>
                            <m:r>
                              <a:rPr lang="en-US" altLang="zh-CN" sz="2800" i="1" dirty="0">
                                <a:solidFill>
                                  <a:schemeClr val="tx1"/>
                                </a:solidFill>
                                <a:latin typeface="Cambria Math" panose="02040503050406030204" pitchFamily="18" charset="0"/>
                              </a:rPr>
                              <m:t>)</m:t>
                            </m:r>
                          </m:sup>
                        </m:sSup>
                      </m:oMath>
                    </m:oMathPara>
                  </a14:m>
                  <a:endParaRPr lang="en-US" sz="2800" dirty="0">
                    <a:solidFill>
                      <a:schemeClr val="accent2">
                        <a:lumMod val="75000"/>
                      </a:schemeClr>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927591" y="3415468"/>
                  <a:ext cx="5673296" cy="541110"/>
                </a:xfrm>
                <a:prstGeom prst="rect">
                  <a:avLst/>
                </a:prstGeom>
                <a:blipFill rotWithShape="1">
                  <a:blip r:embed="rId7"/>
                </a:blipFill>
              </p:spPr>
              <p:txBody>
                <a:bodyPr/>
                <a:lstStyle/>
                <a:p>
                  <a:r>
                    <a:rPr lang="en-US" altLang="en-US">
                      <a:noFill/>
                    </a:rPr>
                    <a:t> </a:t>
                  </a:r>
                </a:p>
              </p:txBody>
            </p:sp>
          </mc:Fallback>
        </mc:AlternateContent>
        <p:sp>
          <p:nvSpPr>
            <p:cNvPr id="4" name="矩形 3"/>
            <p:cNvSpPr/>
            <p:nvPr/>
          </p:nvSpPr>
          <p:spPr>
            <a:xfrm>
              <a:off x="8558874" y="4062663"/>
              <a:ext cx="2907912" cy="461665"/>
            </a:xfrm>
            <a:prstGeom prst="rect">
              <a:avLst/>
            </a:prstGeom>
          </p:spPr>
          <p:txBody>
            <a:bodyPr wrap="none">
              <a:spAutoFit/>
            </a:bodyPr>
            <a:lstStyle/>
            <a:p>
              <a:r>
                <a:rPr lang="en-US" sz="2400" dirty="0">
                  <a:solidFill>
                    <a:srgbClr val="FF0000"/>
                  </a:solidFill>
                </a:rPr>
                <a:t>Bernoulli distribution</a:t>
              </a:r>
            </a:p>
          </p:txBody>
        </p:sp>
        <mc:AlternateContent xmlns:mc="http://schemas.openxmlformats.org/markup-compatibility/2006" xmlns:a14="http://schemas.microsoft.com/office/drawing/2010/main">
          <mc:Choice Requires="a14">
            <p:sp>
              <p:nvSpPr>
                <p:cNvPr id="16" name="矩形 15"/>
                <p:cNvSpPr/>
                <p:nvPr/>
              </p:nvSpPr>
              <p:spPr>
                <a:xfrm>
                  <a:off x="5152289" y="3354641"/>
                  <a:ext cx="8338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rgbClr val="7030A0"/>
                            </a:solidFill>
                            <a:latin typeface="Cambria Math" panose="02040503050406030204" pitchFamily="18" charset="0"/>
                            <a:ea typeface="Cambria Math" panose="02040503050406030204" pitchFamily="18" charset="0"/>
                          </a:rPr>
                          <m:t>⟺</m:t>
                        </m:r>
                      </m:oMath>
                    </m:oMathPara>
                  </a14:m>
                  <a:endParaRPr lang="en-US" sz="3600" dirty="0">
                    <a:solidFill>
                      <a:srgbClr val="7030A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5152289" y="3354641"/>
                  <a:ext cx="833883" cy="646331"/>
                </a:xfrm>
                <a:prstGeom prst="rect">
                  <a:avLst/>
                </a:prstGeom>
                <a:blipFill rotWithShape="1">
                  <a:blip r:embed="rId8"/>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26" name="矩形 25"/>
              <p:cNvSpPr/>
              <p:nvPr/>
            </p:nvSpPr>
            <p:spPr>
              <a:xfrm>
                <a:off x="1655883" y="1491928"/>
                <a:ext cx="7826694"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800" i="1" dirty="0" smtClean="0">
                          <a:latin typeface="Cambria Math" panose="02040503050406030204" pitchFamily="18" charset="0"/>
                        </a:rPr>
                        <m:t>𝑙𝑖𝑘𝑒𝑙𝑖h𝑜𝑜𝑑</m:t>
                      </m:r>
                      <m:d>
                        <m:dPr>
                          <m:ctrlPr>
                            <a:rPr lang="pt-BR" sz="2800" i="1" dirty="0">
                              <a:latin typeface="Cambria Math" panose="02040503050406030204" pitchFamily="18" charset="0"/>
                            </a:rPr>
                          </m:ctrlPr>
                        </m:dPr>
                        <m:e>
                          <m:r>
                            <a:rPr lang="en-US" sz="2800" i="1" dirty="0" smtClean="0">
                              <a:solidFill>
                                <a:srgbClr val="C55A11"/>
                              </a:solidFill>
                              <a:latin typeface="Cambria Math" panose="02040503050406030204" pitchFamily="18" charset="0"/>
                            </a:rPr>
                            <m:t>h</m:t>
                          </m:r>
                        </m:e>
                      </m:d>
                      <m:r>
                        <a:rPr lang="en-US" sz="2800" b="0" i="1" dirty="0" smtClean="0">
                          <a:latin typeface="Cambria Math" panose="02040503050406030204" pitchFamily="18" charset="0"/>
                        </a:rPr>
                        <m:t>=</m:t>
                      </m:r>
                      <m:nary>
                        <m:naryPr>
                          <m:chr m:val="∏"/>
                          <m:ctrlPr>
                            <a:rPr lang="pt-BR" sz="280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800" b="0" i="1" dirty="0" smtClean="0">
                              <a:solidFill>
                                <a:schemeClr val="tx1"/>
                              </a:solidFill>
                              <a:latin typeface="Cambria Math" panose="02040503050406030204" pitchFamily="18" charset="0"/>
                              <a:ea typeface="Cambria Math" panose="02040503050406030204" pitchFamily="18" charset="0"/>
                            </a:rPr>
                            <m:t>𝑖</m:t>
                          </m:r>
                          <m:r>
                            <a:rPr lang="en-US" sz="2800" b="0" i="1" dirty="0" smtClean="0">
                              <a:solidFill>
                                <a:schemeClr val="tx1"/>
                              </a:solidFill>
                              <a:latin typeface="Cambria Math" panose="02040503050406030204" pitchFamily="18" charset="0"/>
                              <a:ea typeface="Cambria Math" panose="02040503050406030204" pitchFamily="18" charset="0"/>
                            </a:rPr>
                            <m:t>=1</m:t>
                          </m:r>
                        </m:sub>
                        <m:sup>
                          <m:r>
                            <a:rPr lang="en-US" sz="2800" b="0" i="1" dirty="0" smtClean="0">
                              <a:solidFill>
                                <a:schemeClr val="tx1"/>
                              </a:solidFill>
                              <a:latin typeface="Cambria Math" panose="02040503050406030204" pitchFamily="18" charset="0"/>
                              <a:ea typeface="Cambria Math" panose="02040503050406030204" pitchFamily="18" charset="0"/>
                            </a:rPr>
                            <m:t>𝑚</m:t>
                          </m:r>
                        </m:sup>
                        <m:e>
                          <m:r>
                            <a:rPr lang="en-US" sz="2800" i="1" dirty="0">
                              <a:latin typeface="Cambria Math" panose="02040503050406030204" pitchFamily="18" charset="0"/>
                            </a:rPr>
                            <m:t>𝑝</m:t>
                          </m:r>
                          <m:r>
                            <a:rPr lang="en-US" sz="2800" i="1" dirty="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r>
                            <a:rPr lang="en-US" sz="2800" i="1" dirty="0">
                              <a:latin typeface="Cambria Math" panose="02040503050406030204" pitchFamily="18" charset="0"/>
                            </a:rPr>
                            <m:t>)</m:t>
                          </m:r>
                          <m:r>
                            <a:rPr lang="en-US" sz="2800" b="0" i="1" dirty="0" smtClean="0">
                              <a:solidFill>
                                <a:schemeClr val="tx1"/>
                              </a:solidFill>
                              <a:latin typeface="Cambria Math" panose="02040503050406030204" pitchFamily="18" charset="0"/>
                              <a:ea typeface="Cambria Math" panose="02040503050406030204" pitchFamily="18" charset="0"/>
                            </a:rPr>
                            <m:t>𝑝</m:t>
                          </m:r>
                          <m:d>
                            <m:dPr>
                              <m:ctrlPr>
                                <a:rPr lang="en-US" sz="2800" i="1" dirty="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𝑦</m:t>
                                  </m:r>
                                </m:e>
                                <m:sub>
                                  <m:r>
                                    <a:rPr lang="en-US" altLang="zh-CN" sz="2800" b="0" i="1" dirty="0">
                                      <a:solidFill>
                                        <a:schemeClr val="tx1"/>
                                      </a:solidFill>
                                      <a:latin typeface="Cambria Math" panose="02040503050406030204" pitchFamily="18" charset="0"/>
                                    </a:rPr>
                                    <m:t>𝑖</m:t>
                                  </m:r>
                                </m:sub>
                              </m:sSub>
                              <m:r>
                                <a:rPr lang="en-US" altLang="zh-CN" sz="2800" b="0" i="1" dirty="0" smtClean="0">
                                  <a:solidFill>
                                    <a:schemeClr val="tx1"/>
                                  </a:solidFill>
                                  <a:latin typeface="Cambria Math" panose="02040503050406030204" pitchFamily="18" charset="0"/>
                                </a:rPr>
                                <m:t>|</m:t>
                              </m:r>
                              <m:sSub>
                                <m:sSubPr>
                                  <m:ctrlPr>
                                    <a:rPr lang="zh-CN" altLang="en-US" sz="2800" b="1" i="1" dirty="0">
                                      <a:solidFill>
                                        <a:schemeClr val="tx1"/>
                                      </a:solidFill>
                                      <a:latin typeface="Cambria Math" panose="02040503050406030204" pitchFamily="18" charset="0"/>
                                    </a:rPr>
                                  </m:ctrlPr>
                                </m:sSubPr>
                                <m:e>
                                  <m:r>
                                    <a:rPr lang="en-US" altLang="zh-CN" sz="2800" b="1" i="1" dirty="0">
                                      <a:solidFill>
                                        <a:schemeClr val="tx1"/>
                                      </a:solidFill>
                                      <a:latin typeface="Cambria Math" panose="02040503050406030204" pitchFamily="18" charset="0"/>
                                    </a:rPr>
                                    <m:t>𝒙</m:t>
                                  </m:r>
                                </m:e>
                                <m:sub>
                                  <m:r>
                                    <a:rPr lang="en-US" altLang="zh-CN" sz="2800" b="1" i="1" dirty="0" smtClean="0">
                                      <a:solidFill>
                                        <a:schemeClr val="tx1"/>
                                      </a:solidFill>
                                      <a:latin typeface="Cambria Math" panose="02040503050406030204" pitchFamily="18" charset="0"/>
                                    </a:rPr>
                                    <m:t>𝒊</m:t>
                                  </m:r>
                                </m:sub>
                              </m:sSub>
                            </m:e>
                          </m:d>
                        </m:e>
                      </m:nary>
                      <m:r>
                        <a:rPr lang="pt-BR" altLang="zh-CN" sz="2800" i="1" dirty="0">
                          <a:latin typeface="Cambria Math" panose="02040503050406030204" pitchFamily="18" charset="0"/>
                        </a:rPr>
                        <m:t>∝</m:t>
                      </m:r>
                      <m:nary>
                        <m:naryPr>
                          <m:chr m:val="∏"/>
                          <m:ctrlPr>
                            <a:rPr lang="pt-BR" altLang="zh-CN" sz="2800" i="1" dirty="0">
                              <a:latin typeface="Cambria Math" panose="02040503050406030204" pitchFamily="18" charset="0"/>
                              <a:ea typeface="Cambria Math" panose="02040503050406030204" pitchFamily="18" charset="0"/>
                            </a:rPr>
                          </m:ctrlPr>
                        </m:naryPr>
                        <m:sub>
                          <m:r>
                            <m:rPr>
                              <m:brk m:alnAt="23"/>
                            </m:rPr>
                            <a:rPr lang="en-US" altLang="zh-CN" sz="2800" i="1" dirty="0">
                              <a:latin typeface="Cambria Math" panose="02040503050406030204" pitchFamily="18" charset="0"/>
                              <a:ea typeface="Cambria Math" panose="02040503050406030204" pitchFamily="18" charset="0"/>
                            </a:rPr>
                            <m:t>𝑖</m:t>
                          </m:r>
                          <m:r>
                            <a:rPr lang="en-US" altLang="zh-CN" sz="2800" i="1" dirty="0">
                              <a:latin typeface="Cambria Math" panose="02040503050406030204" pitchFamily="18" charset="0"/>
                              <a:ea typeface="Cambria Math" panose="02040503050406030204" pitchFamily="18" charset="0"/>
                            </a:rPr>
                            <m:t>=1</m:t>
                          </m:r>
                        </m:sub>
                        <m:sup>
                          <m:r>
                            <a:rPr lang="en-US" altLang="zh-CN" sz="2800" i="1" dirty="0">
                              <a:latin typeface="Cambria Math" panose="02040503050406030204" pitchFamily="18" charset="0"/>
                              <a:ea typeface="Cambria Math" panose="02040503050406030204" pitchFamily="18" charset="0"/>
                            </a:rPr>
                            <m:t>𝑚</m:t>
                          </m:r>
                        </m:sup>
                        <m:e>
                          <m:r>
                            <a:rPr lang="en-US" altLang="zh-CN" sz="2800" i="1" dirty="0">
                              <a:latin typeface="Cambria Math" panose="02040503050406030204" pitchFamily="18" charset="0"/>
                              <a:ea typeface="Cambria Math" panose="02040503050406030204" pitchFamily="18" charset="0"/>
                            </a:rPr>
                            <m:t>𝑝</m:t>
                          </m:r>
                          <m:d>
                            <m:dPr>
                              <m:ctrlPr>
                                <a:rPr lang="en-US" altLang="zh-CN" sz="2800" i="1" dirty="0">
                                  <a:latin typeface="Cambria Math" panose="02040503050406030204" pitchFamily="18" charset="0"/>
                                </a:rPr>
                              </m:ctrlPr>
                            </m:dPr>
                            <m:e>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𝑦</m:t>
                                  </m:r>
                                </m:e>
                                <m:sub>
                                  <m:r>
                                    <a:rPr lang="en-US" altLang="zh-CN" sz="2800" i="1" dirty="0">
                                      <a:latin typeface="Cambria Math" panose="02040503050406030204" pitchFamily="18" charset="0"/>
                                    </a:rPr>
                                    <m:t>𝑖</m:t>
                                  </m:r>
                                </m:sub>
                              </m:sSub>
                              <m:r>
                                <a:rPr lang="en-US" altLang="zh-CN" sz="2800" i="1" dirty="0">
                                  <a:latin typeface="Cambria Math" panose="02040503050406030204" pitchFamily="18" charset="0"/>
                                </a:rPr>
                                <m:t>|</m:t>
                              </m:r>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e>
                          </m:d>
                        </m:e>
                      </m:nary>
                    </m:oMath>
                  </m:oMathPara>
                </a14:m>
                <a:endParaRPr lang="en-US" sz="2800" dirty="0">
                  <a:solidFill>
                    <a:schemeClr val="tx1"/>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655883" y="1491928"/>
                <a:ext cx="7826694" cy="1268552"/>
              </a:xfrm>
              <a:prstGeom prst="rect">
                <a:avLst/>
              </a:prstGeom>
              <a:blipFill rotWithShape="1">
                <a:blip r:embed="rId9"/>
                <a:stretch>
                  <a:fillRect l="-6" t="-25" r="2" b="11"/>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10"/>
          <p:cNvSpPr/>
          <p:nvPr/>
        </p:nvSpPr>
        <p:spPr>
          <a:xfrm>
            <a:off x="475784" y="4548065"/>
            <a:ext cx="10699187" cy="1859354"/>
          </a:xfrm>
          <a:prstGeom prst="roundRect">
            <a:avLst/>
          </a:prstGeom>
          <a:solidFill>
            <a:srgbClr val="F9E6E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6" name="矩形: 圆角 10"/>
          <p:cNvSpPr/>
          <p:nvPr/>
        </p:nvSpPr>
        <p:spPr>
          <a:xfrm>
            <a:off x="475784" y="3019203"/>
            <a:ext cx="10699187" cy="1322138"/>
          </a:xfrm>
          <a:prstGeom prst="roundRect">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5" name="文本框 4"/>
          <p:cNvSpPr txBox="1"/>
          <p:nvPr/>
        </p:nvSpPr>
        <p:spPr>
          <a:xfrm>
            <a:off x="591113" y="245239"/>
            <a:ext cx="3919214" cy="707886"/>
          </a:xfrm>
          <a:prstGeom prst="rect">
            <a:avLst/>
          </a:prstGeom>
          <a:noFill/>
        </p:spPr>
        <p:txBody>
          <a:bodyPr wrap="none" rtlCol="0">
            <a:spAutoFit/>
          </a:bodyPr>
          <a:lstStyle/>
          <a:p>
            <a:r>
              <a:rPr lang="en-US" altLang="zh-CN" sz="4000" b="1" dirty="0"/>
              <a:t>Linear Regression</a:t>
            </a:r>
            <a:endParaRPr lang="zh-CN" altLang="en-US" sz="4000" b="1" dirty="0"/>
          </a:p>
        </p:txBody>
      </p:sp>
      <p:pic>
        <p:nvPicPr>
          <p:cNvPr id="17" name="图片 16"/>
          <p:cNvPicPr>
            <a:picLocks noChangeAspect="1"/>
          </p:cNvPicPr>
          <p:nvPr/>
        </p:nvPicPr>
        <p:blipFill rotWithShape="1">
          <a:blip r:embed="rId3">
            <a:extLst>
              <a:ext uri="{28A0092B-C50C-407E-A947-70E740481C1C}">
                <a14:useLocalDpi xmlns:a14="http://schemas.microsoft.com/office/drawing/2010/main" val="0"/>
              </a:ext>
            </a:extLst>
          </a:blip>
          <a:srcRect l="1527" t="2454" r="-315"/>
          <a:stretch>
            <a:fillRect/>
          </a:stretch>
        </p:blipFill>
        <p:spPr>
          <a:xfrm>
            <a:off x="3219449" y="1000125"/>
            <a:ext cx="5505451" cy="1868335"/>
          </a:xfrm>
          <a:prstGeom prst="rect">
            <a:avLst/>
          </a:prstGeom>
        </p:spPr>
      </p:pic>
      <mc:AlternateContent xmlns:mc="http://schemas.openxmlformats.org/markup-compatibility/2006" xmlns:a14="http://schemas.microsoft.com/office/drawing/2010/main">
        <mc:Choice Requires="a14">
          <p:sp>
            <p:nvSpPr>
              <p:cNvPr id="18" name="文本框 17"/>
              <p:cNvSpPr txBox="1"/>
              <p:nvPr/>
            </p:nvSpPr>
            <p:spPr>
              <a:xfrm>
                <a:off x="549923" y="3043917"/>
                <a:ext cx="11156387" cy="1945533"/>
              </a:xfrm>
              <a:prstGeom prst="rect">
                <a:avLst/>
              </a:prstGeom>
              <a:noFill/>
            </p:spPr>
            <p:txBody>
              <a:bodyPr wrap="square" rtlCol="0">
                <a:spAutoFit/>
              </a:bodyPr>
              <a:lstStyle/>
              <a:p>
                <a:r>
                  <a:rPr lang="en-US" altLang="zh-CN" sz="2400" b="1" dirty="0"/>
                  <a:t>Training dataset: </a:t>
                </a:r>
                <a14:m>
                  <m:oMath xmlns:m="http://schemas.openxmlformats.org/officeDocument/2006/math">
                    <m:r>
                      <a:rPr lang="zh-CN" altLang="en-US" sz="2400" b="1" i="1" smtClean="0">
                        <a:latin typeface="Cambria Math" panose="02040503050406030204" pitchFamily="18" charset="0"/>
                      </a:rPr>
                      <m:t>𝓓</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d>
                          <m:dPr>
                            <m:ctrlPr>
                              <a:rPr lang="en-US" altLang="zh-CN" sz="2400" b="1" i="1" smtClean="0">
                                <a:latin typeface="Cambria Math" panose="02040503050406030204" pitchFamily="18" charset="0"/>
                              </a:rPr>
                            </m:ctrlPr>
                          </m:dPr>
                          <m:e>
                            <m:sSub>
                              <m:sSubPr>
                                <m:ctrlPr>
                                  <a:rPr lang="zh-CN" altLang="en-US" sz="2400" b="1" i="1" dirty="0" smtClean="0">
                                    <a:latin typeface="Cambria Math" panose="02040503050406030204" pitchFamily="18" charset="0"/>
                                  </a:rPr>
                                </m:ctrlPr>
                              </m:sSubPr>
                              <m:e>
                                <m:r>
                                  <a:rPr lang="en-US" altLang="zh-CN" sz="2400" b="1" i="1" dirty="0" smtClean="0">
                                    <a:latin typeface="Cambria Math" panose="02040503050406030204" pitchFamily="18" charset="0"/>
                                  </a:rPr>
                                  <m:t>𝒙</m:t>
                                </m:r>
                              </m:e>
                              <m:sub>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b="0" i="1" dirty="0">
                                    <a:latin typeface="Cambria Math" panose="02040503050406030204" pitchFamily="18" charset="0"/>
                                  </a:rPr>
                                  <m:t>1</m:t>
                                </m:r>
                              </m:sub>
                            </m:sSub>
                          </m:e>
                        </m:d>
                        <m:r>
                          <a:rPr lang="en-US" altLang="zh-CN" sz="2400" b="1" i="1">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𝟐</m:t>
                                </m:r>
                              </m:sub>
                            </m:sSub>
                            <m:r>
                              <a:rPr lang="en-US" altLang="zh-CN" sz="2400" b="1" i="1" dirty="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a:latin typeface="Cambria Math" panose="02040503050406030204" pitchFamily="18" charset="0"/>
                                  </a:rPr>
                                  <m:t>𝑦</m:t>
                                </m:r>
                              </m:e>
                              <m:sub>
                                <m:r>
                                  <a:rPr lang="en-US" altLang="zh-CN" sz="2400" b="0" i="1" dirty="0" smtClean="0">
                                    <a:latin typeface="Cambria Math" panose="02040503050406030204" pitchFamily="18" charset="0"/>
                                  </a:rPr>
                                  <m:t>2</m:t>
                                </m:r>
                              </m:sub>
                            </m:sSub>
                          </m:e>
                        </m:d>
                        <m:r>
                          <a:rPr lang="en-US" altLang="zh-CN" sz="2400" b="1" i="1" smtClean="0">
                            <a:latin typeface="Cambria Math" panose="02040503050406030204" pitchFamily="18" charset="0"/>
                          </a:rPr>
                          <m:t>,…,</m:t>
                        </m:r>
                        <m:d>
                          <m:dPr>
                            <m:ctrlPr>
                              <a:rPr lang="en-US" altLang="zh-CN" sz="2400" b="1" i="1" smtClean="0">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𝒎</m:t>
                                </m:r>
                              </m:sub>
                            </m:sSub>
                            <m:r>
                              <a:rPr lang="en-US" altLang="zh-CN" sz="2400" b="1" i="1" dirty="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a:latin typeface="Cambria Math" panose="02040503050406030204" pitchFamily="18" charset="0"/>
                                  </a:rPr>
                                  <m:t>𝑦</m:t>
                                </m:r>
                              </m:e>
                              <m:sub>
                                <m:r>
                                  <a:rPr lang="en-US" altLang="zh-CN" sz="2400" b="0" i="1" dirty="0" smtClean="0">
                                    <a:latin typeface="Cambria Math" panose="02040503050406030204" pitchFamily="18" charset="0"/>
                                  </a:rPr>
                                  <m:t>𝑚</m:t>
                                </m:r>
                              </m:sub>
                            </m:sSub>
                          </m:e>
                        </m:d>
                      </m:e>
                    </m:d>
                    <m:r>
                      <a:rPr lang="en-US" altLang="zh-CN" sz="2400" b="1" i="0" smtClean="0">
                        <a:latin typeface="Cambria Math" panose="02040503050406030204" pitchFamily="18" charset="0"/>
                      </a:rPr>
                      <m:t>;</m:t>
                    </m:r>
                  </m:oMath>
                </a14:m>
                <a:endParaRPr lang="en-US" altLang="zh-CN" sz="2400" b="1" dirty="0"/>
              </a:p>
              <a:p>
                <a:r>
                  <a:rPr lang="en-US" altLang="zh-CN" sz="2400" b="1" dirty="0"/>
                  <a:t>Features</a:t>
                </a:r>
                <a:r>
                  <a:rPr lang="en-US" altLang="zh-CN" sz="2400" dirty="0"/>
                  <a:t> of the </a:t>
                </a:r>
                <a14:m>
                  <m:oMath xmlns:m="http://schemas.openxmlformats.org/officeDocument/2006/math">
                    <m:r>
                      <a:rPr lang="en-US" altLang="zh-CN" sz="2400" b="0" i="1" dirty="0" smtClean="0">
                        <a:latin typeface="Cambria Math" panose="02040503050406030204" pitchFamily="18" charset="0"/>
                      </a:rPr>
                      <m:t>𝑖</m:t>
                    </m:r>
                  </m:oMath>
                </a14:m>
                <a:r>
                  <a:rPr lang="en-US" altLang="zh-CN" sz="2400" dirty="0"/>
                  <a:t>-</a:t>
                </a:r>
                <a:r>
                  <a:rPr lang="en-US" altLang="zh-CN" sz="2400" dirty="0" err="1"/>
                  <a:t>th</a:t>
                </a:r>
                <a:r>
                  <a:rPr lang="en-US" altLang="zh-CN" sz="2400" dirty="0"/>
                  <a:t> customer: </a:t>
                </a:r>
                <a14:m>
                  <m:oMath xmlns:m="http://schemas.openxmlformats.org/officeDocument/2006/math">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𝒊</m:t>
                        </m:r>
                      </m:sub>
                    </m:sSub>
                    <m:r>
                      <a:rPr lang="en-US" altLang="zh-CN" sz="2400" b="1" i="1" smtClean="0">
                        <a:latin typeface="Cambria Math" panose="02040503050406030204" pitchFamily="18" charset="0"/>
                      </a:rPr>
                      <m:t>=</m:t>
                    </m:r>
                    <m:sSup>
                      <m:sSupPr>
                        <m:ctrlPr>
                          <a:rPr lang="en-US" altLang="zh-CN" sz="2400" b="1" i="1" smtClean="0">
                            <a:latin typeface="Cambria Math" panose="02040503050406030204" pitchFamily="18" charset="0"/>
                          </a:rPr>
                        </m:ctrlPr>
                      </m:sSupPr>
                      <m:e>
                        <m:d>
                          <m:dPr>
                            <m:ctrlPr>
                              <a:rPr lang="en-US" altLang="zh-CN"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1</m:t>
                                </m:r>
                              </m:sub>
                            </m:sSub>
                            <m:r>
                              <a:rPr lang="en-US" altLang="zh-CN" sz="2400" b="0" i="1" dirty="0" smtClean="0">
                                <a:latin typeface="Cambria Math" panose="02040503050406030204" pitchFamily="18" charset="0"/>
                              </a:rPr>
                              <m:t> </m:t>
                            </m:r>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m:t>
                                </m:r>
                                <m:r>
                                  <a:rPr lang="en-US" altLang="zh-CN" sz="2400" i="1" dirty="0">
                                    <a:latin typeface="Cambria Math" panose="02040503050406030204" pitchFamily="18" charset="0"/>
                                  </a:rPr>
                                  <m:t>2</m:t>
                                </m:r>
                              </m:sub>
                            </m:sSub>
                            <m:r>
                              <a:rPr lang="en-US" altLang="zh-CN" sz="2400" b="1" i="1" dirty="0" smtClean="0">
                                <a:latin typeface="Cambria Math" panose="02040503050406030204" pitchFamily="18" charset="0"/>
                              </a:rPr>
                              <m:t> </m:t>
                            </m:r>
                            <m:r>
                              <a:rPr lang="en-US" altLang="zh-CN" sz="2400" b="1" i="1" dirty="0">
                                <a:latin typeface="Cambria Math" panose="02040503050406030204" pitchFamily="18" charset="0"/>
                              </a:rPr>
                              <m:t>…</m:t>
                            </m:r>
                            <m:r>
                              <a:rPr lang="en-US" altLang="zh-CN" sz="2400" b="0" i="1" dirty="0" smtClean="0">
                                <a:latin typeface="Cambria Math" panose="02040503050406030204" pitchFamily="18" charset="0"/>
                              </a:rPr>
                              <m:t> </m:t>
                            </m:r>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𝑥</m:t>
                                </m:r>
                              </m:e>
                              <m:sub>
                                <m:r>
                                  <a:rPr lang="en-US" altLang="zh-CN" sz="2400" i="1" dirty="0">
                                    <a:latin typeface="Cambria Math" panose="02040503050406030204" pitchFamily="18" charset="0"/>
                                  </a:rPr>
                                  <m:t>𝑖𝑑</m:t>
                                </m:r>
                              </m:sub>
                            </m:sSub>
                          </m:e>
                        </m:d>
                      </m:e>
                      <m:sup>
                        <m:r>
                          <a:rPr lang="en-US" altLang="zh-CN" sz="2400" b="1" i="1" smtClean="0">
                            <a:latin typeface="Cambria Math" panose="02040503050406030204" pitchFamily="18" charset="0"/>
                          </a:rPr>
                          <m:t>𝑻</m:t>
                        </m:r>
                      </m:sup>
                    </m:sSup>
                    <m:r>
                      <a:rPr lang="en-US" altLang="zh-CN" sz="2400" b="0" i="1" dirty="0" smtClean="0">
                        <a:latin typeface="Cambria Math" panose="02040503050406030204" pitchFamily="18" charset="0"/>
                      </a:rPr>
                      <m:t>;</m:t>
                    </m:r>
                  </m:oMath>
                </a14:m>
                <a:r>
                  <a:rPr lang="en-US" altLang="zh-CN" sz="2400" b="1" dirty="0"/>
                  <a:t> </a:t>
                </a:r>
                <a:r>
                  <a:rPr lang="en-US" altLang="zh-CN" sz="2400" dirty="0"/>
                  <a:t>(Column vector)</a:t>
                </a:r>
              </a:p>
              <a:p>
                <a:r>
                  <a:rPr lang="en-US" altLang="zh-CN" sz="2400" dirty="0"/>
                  <a:t>The </a:t>
                </a:r>
                <a:r>
                  <a:rPr lang="en-US" altLang="zh-CN" sz="2400" b="1" dirty="0"/>
                  <a:t>ground truth </a:t>
                </a:r>
                <a:r>
                  <a:rPr lang="en-US" altLang="zh-CN" sz="2400" dirty="0"/>
                  <a:t>of the credit limit for the </a:t>
                </a:r>
                <a14:m>
                  <m:oMath xmlns:m="http://schemas.openxmlformats.org/officeDocument/2006/math">
                    <m:r>
                      <a:rPr lang="en-US" altLang="zh-CN" sz="2400" b="0" i="1" dirty="0" smtClean="0">
                        <a:latin typeface="Cambria Math" panose="02040503050406030204" pitchFamily="18" charset="0"/>
                      </a:rPr>
                      <m:t>𝑖</m:t>
                    </m:r>
                  </m:oMath>
                </a14:m>
                <a:r>
                  <a:rPr lang="en-US" altLang="zh-CN" sz="2400" dirty="0"/>
                  <a:t>-</a:t>
                </a:r>
                <a:r>
                  <a:rPr lang="en-US" altLang="zh-CN" sz="2400" dirty="0" err="1"/>
                  <a:t>th</a:t>
                </a:r>
                <a:r>
                  <a:rPr lang="en-US" altLang="zh-CN" sz="2400" dirty="0"/>
                  <a:t> customer: </a:t>
                </a:r>
                <a14:m>
                  <m:oMath xmlns:m="http://schemas.openxmlformats.org/officeDocument/2006/math">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b="0" i="1" dirty="0">
                            <a:latin typeface="Cambria Math" panose="02040503050406030204" pitchFamily="18" charset="0"/>
                          </a:rPr>
                          <m:t>𝑖</m:t>
                        </m:r>
                      </m:sub>
                    </m:sSub>
                    <m:r>
                      <a:rPr lang="en-US" altLang="zh-CN" sz="2400" i="1" dirty="0" smtClean="0">
                        <a:latin typeface="Cambria Math" panose="02040503050406030204" pitchFamily="18" charset="0"/>
                        <a:ea typeface="Cambria Math" panose="02040503050406030204" pitchFamily="18" charset="0"/>
                      </a:rPr>
                      <m:t>∈</m:t>
                    </m:r>
                    <m:r>
                      <a:rPr lang="en-US" altLang="zh-CN" sz="2400" i="1" dirty="0" smtClean="0">
                        <a:latin typeface="Cambria Math" panose="02040503050406030204" pitchFamily="18" charset="0"/>
                        <a:ea typeface="Cambria Math" panose="02040503050406030204" pitchFamily="18" charset="0"/>
                      </a:rPr>
                      <m:t>ℝ</m:t>
                    </m:r>
                  </m:oMath>
                </a14:m>
                <a:r>
                  <a:rPr lang="en-US" altLang="zh-CN" sz="2400" b="1" dirty="0"/>
                  <a:t> .</a:t>
                </a:r>
              </a:p>
              <a:p>
                <a:endParaRPr lang="en-US" altLang="zh-CN" sz="2400" b="1" dirty="0"/>
              </a:p>
              <a:p>
                <a:endParaRPr lang="zh-CN" altLang="en-US" sz="2400" b="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49923" y="3043917"/>
                <a:ext cx="11156387" cy="1945533"/>
              </a:xfrm>
              <a:prstGeom prst="rect">
                <a:avLst/>
              </a:prstGeom>
              <a:blipFill rotWithShape="1">
                <a:blip r:embed="rId4"/>
                <a:stretch>
                  <a:fillRect t="-19" r="1" b="-602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591113" y="4618039"/>
                <a:ext cx="11370228" cy="475579"/>
              </a:xfrm>
              <a:prstGeom prst="rect">
                <a:avLst/>
              </a:prstGeom>
            </p:spPr>
            <p:txBody>
              <a:bodyPr wrap="square">
                <a:spAutoFit/>
              </a:bodyPr>
              <a:lstStyle/>
              <a:p>
                <a:r>
                  <a:rPr lang="en-US" altLang="zh-CN" sz="2400" b="1" dirty="0"/>
                  <a:t>Linear regression: </a:t>
                </a:r>
                <a14:m>
                  <m:oMath xmlns:m="http://schemas.openxmlformats.org/officeDocument/2006/math">
                    <m:r>
                      <a:rPr lang="en-US" altLang="zh-CN" sz="2000" b="0" i="1" dirty="0" smtClean="0">
                        <a:latin typeface="Cambria Math" panose="02040503050406030204" pitchFamily="18" charset="0"/>
                      </a:rPr>
                      <m:t>h</m:t>
                    </m:r>
                    <m:d>
                      <m:dPr>
                        <m:ctrlPr>
                          <a:rPr lang="en-US" altLang="zh-CN" sz="2000" b="1" i="1" dirty="0">
                            <a:latin typeface="Cambria Math" panose="02040503050406030204" pitchFamily="18" charset="0"/>
                          </a:rPr>
                        </m:ctrlPr>
                      </m:dPr>
                      <m:e>
                        <m:sSub>
                          <m:sSubPr>
                            <m:ctrlPr>
                              <a:rPr lang="zh-CN" altLang="en-US" sz="2000" b="1"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b="1" i="1" dirty="0">
                                <a:latin typeface="Cambria Math" panose="02040503050406030204" pitchFamily="18" charset="0"/>
                              </a:rPr>
                              <m:t>𝒊</m:t>
                            </m:r>
                          </m:sub>
                        </m:sSub>
                      </m:e>
                    </m:d>
                    <m:r>
                      <a:rPr lang="en-US" altLang="zh-CN" sz="2000" b="1" i="1" dirty="0">
                        <a:latin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b="1" i="1" dirty="0">
                            <a:latin typeface="Cambria Math" panose="02040503050406030204" pitchFamily="18" charset="0"/>
                            <a:ea typeface="Cambria Math" panose="02040503050406030204" pitchFamily="18" charset="0"/>
                          </a:rPr>
                          <m:t>𝒘</m:t>
                        </m:r>
                      </m:e>
                      <m:sup>
                        <m:r>
                          <a:rPr lang="en-US" altLang="zh-CN" sz="2000" b="1" i="1" dirty="0">
                            <a:latin typeface="Cambria Math" panose="02040503050406030204" pitchFamily="18" charset="0"/>
                            <a:ea typeface="Cambria Math" panose="02040503050406030204" pitchFamily="18" charset="0"/>
                          </a:rPr>
                          <m:t>𝑻</m:t>
                        </m:r>
                      </m:sup>
                    </m:sSup>
                    <m:sSub>
                      <m:sSubPr>
                        <m:ctrlPr>
                          <a:rPr lang="zh-CN" altLang="en-US" sz="2000" b="1"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b="1" i="1" dirty="0">
                            <a:latin typeface="Cambria Math" panose="02040503050406030204" pitchFamily="18" charset="0"/>
                          </a:rPr>
                          <m:t>𝒊</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r>
                      <a:rPr lang="en-US" altLang="zh-CN" sz="2000" i="1" dirty="0">
                        <a:latin typeface="Cambria Math" panose="02040503050406030204" pitchFamily="18" charset="0"/>
                      </a:rPr>
                      <m:t>=</m:t>
                    </m:r>
                    <m:nary>
                      <m:naryPr>
                        <m:chr m:val="∑"/>
                        <m:ctrlPr>
                          <a:rPr lang="pt-BR" altLang="zh-CN" sz="2000" i="1" dirty="0">
                            <a:latin typeface="Cambria Math" panose="02040503050406030204" pitchFamily="18" charset="0"/>
                          </a:rPr>
                        </m:ctrlPr>
                      </m:naryPr>
                      <m:sub>
                        <m:r>
                          <m:rPr>
                            <m:brk m:alnAt="23"/>
                          </m:rPr>
                          <a:rPr lang="en-US" altLang="zh-CN" sz="2000" i="1" dirty="0">
                            <a:latin typeface="Cambria Math" panose="02040503050406030204" pitchFamily="18" charset="0"/>
                          </a:rPr>
                          <m:t>𝑗</m:t>
                        </m:r>
                        <m:r>
                          <a:rPr lang="pt-BR" altLang="zh-CN" sz="2000" i="1" dirty="0">
                            <a:latin typeface="Cambria Math" panose="02040503050406030204" pitchFamily="18" charset="0"/>
                          </a:rPr>
                          <m:t>=</m:t>
                        </m:r>
                        <m:r>
                          <a:rPr lang="en-US" altLang="zh-CN" sz="2000" i="1" dirty="0">
                            <a:latin typeface="Cambria Math" panose="02040503050406030204" pitchFamily="18" charset="0"/>
                          </a:rPr>
                          <m:t>1</m:t>
                        </m:r>
                      </m:sub>
                      <m:sup>
                        <m:r>
                          <a:rPr lang="en-US" altLang="zh-CN" sz="2000" i="1" dirty="0">
                            <a:latin typeface="Cambria Math" panose="02040503050406030204" pitchFamily="18" charset="0"/>
                          </a:rPr>
                          <m:t>𝑑</m:t>
                        </m:r>
                      </m:sup>
                      <m:e>
                        <m:sSub>
                          <m:sSubPr>
                            <m:ctrlPr>
                              <a:rPr lang="zh-CN" altLang="en-US" sz="2000" i="1" dirty="0">
                                <a:latin typeface="Cambria Math" panose="02040503050406030204" pitchFamily="18" charset="0"/>
                              </a:rPr>
                            </m:ctrlPr>
                          </m:sSubPr>
                          <m:e>
                            <m:r>
                              <a:rPr lang="en-US" altLang="zh-CN" sz="2000" i="1" dirty="0">
                                <a:latin typeface="Cambria Math" panose="02040503050406030204" pitchFamily="18" charset="0"/>
                              </a:rPr>
                              <m:t>𝑤</m:t>
                            </m:r>
                          </m:e>
                          <m:sub>
                            <m:r>
                              <a:rPr lang="en-US" altLang="zh-CN" sz="2000" i="1" dirty="0">
                                <a:latin typeface="Cambria Math" panose="02040503050406030204" pitchFamily="18" charset="0"/>
                              </a:rPr>
                              <m:t>𝑗</m:t>
                            </m:r>
                          </m:sub>
                        </m:sSub>
                        <m:sSub>
                          <m:sSubPr>
                            <m:ctrlPr>
                              <a:rPr lang="zh-CN" altLang="en-US" sz="2000" i="1" dirty="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𝑖𝑗</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𝑏</m:t>
                        </m:r>
                      </m:e>
                    </m:nary>
                  </m:oMath>
                </a14:m>
                <a:r>
                  <a:rPr lang="en-US" altLang="zh-CN" sz="2400" dirty="0"/>
                  <a:t>, where </a:t>
                </a:r>
                <a14:m>
                  <m:oMath xmlns:m="http://schemas.openxmlformats.org/officeDocument/2006/math">
                    <m:r>
                      <a:rPr lang="en-US" altLang="zh-CN" sz="2000" b="1" i="1" dirty="0">
                        <a:latin typeface="Cambria Math" panose="02040503050406030204" pitchFamily="18" charset="0"/>
                      </a:rPr>
                      <m:t>𝒘</m:t>
                    </m:r>
                    <m:r>
                      <a:rPr lang="en-US" altLang="zh-CN" sz="2000" b="1" i="1" dirty="0">
                        <a:latin typeface="Cambria Math" panose="02040503050406030204" pitchFamily="18" charset="0"/>
                      </a:rPr>
                      <m:t>=</m:t>
                    </m:r>
                    <m:sSup>
                      <m:sSupPr>
                        <m:ctrlPr>
                          <a:rPr lang="en-US" altLang="zh-CN" sz="2000" b="1" i="1">
                            <a:latin typeface="Cambria Math" panose="02040503050406030204" pitchFamily="18" charset="0"/>
                          </a:rPr>
                        </m:ctrlPr>
                      </m:sSupPr>
                      <m:e>
                        <m:d>
                          <m:dPr>
                            <m:ctrlPr>
                              <a:rPr lang="en-US" altLang="zh-CN" sz="2000" i="1" dirty="0">
                                <a:latin typeface="Cambria Math" panose="02040503050406030204" pitchFamily="18" charset="0"/>
                              </a:rPr>
                            </m:ctrlPr>
                          </m:dPr>
                          <m:e>
                            <m:sSub>
                              <m:sSubPr>
                                <m:ctrlPr>
                                  <a:rPr lang="zh-CN" altLang="en-US" sz="2000" i="1" dirty="0">
                                    <a:latin typeface="Cambria Math" panose="02040503050406030204" pitchFamily="18" charset="0"/>
                                  </a:rPr>
                                </m:ctrlPr>
                              </m:sSubPr>
                              <m:e>
                                <m:r>
                                  <a:rPr lang="en-US" altLang="zh-CN" sz="2000" i="1" dirty="0">
                                    <a:latin typeface="Cambria Math" panose="02040503050406030204" pitchFamily="18" charset="0"/>
                                  </a:rPr>
                                  <m:t>𝑤</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 </m:t>
                            </m:r>
                            <m:sSub>
                              <m:sSubPr>
                                <m:ctrlPr>
                                  <a:rPr lang="zh-CN" altLang="en-US" sz="2000" i="1" dirty="0">
                                    <a:latin typeface="Cambria Math" panose="02040503050406030204" pitchFamily="18" charset="0"/>
                                  </a:rPr>
                                </m:ctrlPr>
                              </m:sSubPr>
                              <m:e>
                                <m:r>
                                  <a:rPr lang="en-US" altLang="zh-CN" sz="2000" i="1" dirty="0">
                                    <a:latin typeface="Cambria Math" panose="02040503050406030204" pitchFamily="18" charset="0"/>
                                  </a:rPr>
                                  <m:t>𝑤</m:t>
                                </m:r>
                              </m:e>
                              <m:sub>
                                <m:r>
                                  <a:rPr lang="en-US" altLang="zh-CN" sz="2000" i="1" dirty="0">
                                    <a:latin typeface="Cambria Math" panose="02040503050406030204" pitchFamily="18" charset="0"/>
                                  </a:rPr>
                                  <m:t>2</m:t>
                                </m:r>
                              </m:sub>
                            </m:sSub>
                            <m:r>
                              <a:rPr lang="en-US" altLang="zh-CN" sz="2000" b="1" i="1" dirty="0">
                                <a:latin typeface="Cambria Math" panose="02040503050406030204" pitchFamily="18" charset="0"/>
                              </a:rPr>
                              <m:t> …</m:t>
                            </m:r>
                            <m:r>
                              <a:rPr lang="en-US" altLang="zh-CN" sz="2000" i="1" dirty="0">
                                <a:latin typeface="Cambria Math" panose="02040503050406030204" pitchFamily="18" charset="0"/>
                              </a:rPr>
                              <m:t> </m:t>
                            </m:r>
                            <m:sSub>
                              <m:sSubPr>
                                <m:ctrlPr>
                                  <a:rPr lang="zh-CN" altLang="en-US" sz="2000" i="1" dirty="0">
                                    <a:latin typeface="Cambria Math" panose="02040503050406030204" pitchFamily="18" charset="0"/>
                                  </a:rPr>
                                </m:ctrlPr>
                              </m:sSubPr>
                              <m:e>
                                <m:r>
                                  <a:rPr lang="en-US" altLang="zh-CN" sz="2000" i="1" dirty="0">
                                    <a:latin typeface="Cambria Math" panose="02040503050406030204" pitchFamily="18" charset="0"/>
                                  </a:rPr>
                                  <m:t>𝑤</m:t>
                                </m:r>
                              </m:e>
                              <m:sub>
                                <m:r>
                                  <a:rPr lang="en-US" altLang="zh-CN" sz="2000" i="1" dirty="0">
                                    <a:latin typeface="Cambria Math" panose="02040503050406030204" pitchFamily="18" charset="0"/>
                                  </a:rPr>
                                  <m:t>𝑑</m:t>
                                </m:r>
                              </m:sub>
                            </m:sSub>
                          </m:e>
                        </m:d>
                      </m:e>
                      <m:sup>
                        <m:r>
                          <a:rPr lang="en-US" altLang="zh-CN" sz="2000" b="1" i="1">
                            <a:latin typeface="Cambria Math" panose="02040503050406030204" pitchFamily="18" charset="0"/>
                          </a:rPr>
                          <m:t>𝑻</m:t>
                        </m:r>
                      </m:sup>
                    </m:sSup>
                    <m:r>
                      <a:rPr lang="en-US" altLang="zh-CN" sz="2000" b="1" i="1" dirty="0">
                        <a:latin typeface="Cambria Math" panose="02040503050406030204" pitchFamily="18" charset="0"/>
                        <a:ea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ℝ</m:t>
                        </m:r>
                      </m:e>
                      <m:sup>
                        <m:r>
                          <a:rPr lang="en-US" altLang="zh-CN" sz="2000" b="1" i="1" dirty="0">
                            <a:latin typeface="Cambria Math" panose="02040503050406030204" pitchFamily="18" charset="0"/>
                            <a:ea typeface="Cambria Math" panose="02040503050406030204" pitchFamily="18" charset="0"/>
                          </a:rPr>
                          <m:t>𝒅</m:t>
                        </m:r>
                      </m:sup>
                    </m:sSup>
                  </m:oMath>
                </a14:m>
                <a:r>
                  <a:rPr lang="zh-CN" altLang="en-US" sz="2400" dirty="0"/>
                  <a:t> </a:t>
                </a:r>
              </a:p>
            </p:txBody>
          </p:sp>
        </mc:Choice>
        <mc:Fallback xmlns="">
          <p:sp>
            <p:nvSpPr>
              <p:cNvPr id="2" name="矩形 1"/>
              <p:cNvSpPr>
                <a:spLocks noRot="1" noChangeAspect="1" noMove="1" noResize="1" noEditPoints="1" noAdjustHandles="1" noChangeArrowheads="1" noChangeShapeType="1" noTextEdit="1"/>
              </p:cNvSpPr>
              <p:nvPr/>
            </p:nvSpPr>
            <p:spPr>
              <a:xfrm>
                <a:off x="591113" y="4618039"/>
                <a:ext cx="11370228" cy="475579"/>
              </a:xfrm>
              <a:prstGeom prst="rect">
                <a:avLst/>
              </a:prstGeom>
              <a:blipFill rotWithShape="1">
                <a:blip r:embed="rId5"/>
                <a:stretch>
                  <a:fillRect l="-5" t="-67" r="4" b="6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91113" y="5121708"/>
                <a:ext cx="10216930" cy="461665"/>
              </a:xfrm>
              <a:prstGeom prst="rect">
                <a:avLst/>
              </a:prstGeom>
            </p:spPr>
            <p:txBody>
              <a:bodyPr wrap="square">
                <a:spAutoFit/>
              </a:bodyPr>
              <a:lstStyle/>
              <a:p>
                <a:r>
                  <a:rPr lang="en-US" altLang="zh-CN" sz="2400" dirty="0"/>
                  <a:t>For simplicity, the bias </a:t>
                </a:r>
                <a14:m>
                  <m:oMath xmlns:m="http://schemas.openxmlformats.org/officeDocument/2006/math">
                    <m:r>
                      <a:rPr lang="en-US" altLang="zh-CN" sz="2400" b="0" i="1" dirty="0">
                        <a:latin typeface="Cambria Math" panose="02040503050406030204" pitchFamily="18" charset="0"/>
                      </a:rPr>
                      <m:t>𝑏</m:t>
                    </m:r>
                  </m:oMath>
                </a14:m>
                <a:r>
                  <a:rPr lang="en-US" altLang="zh-CN" sz="2400" dirty="0"/>
                  <a:t> can be merged into the weight </a:t>
                </a:r>
                <a14:m>
                  <m:oMath xmlns:m="http://schemas.openxmlformats.org/officeDocument/2006/math">
                    <m:r>
                      <a:rPr lang="en-US" altLang="zh-CN" sz="2400" b="1" i="1" dirty="0">
                        <a:latin typeface="Cambria Math" panose="02040503050406030204" pitchFamily="18" charset="0"/>
                      </a:rPr>
                      <m:t>𝒘</m:t>
                    </m:r>
                  </m:oMath>
                </a14:m>
                <a:r>
                  <a:rPr lang="en-US" altLang="zh-CN" sz="2400" dirty="0"/>
                  <a:t>:</a:t>
                </a:r>
              </a:p>
            </p:txBody>
          </p:sp>
        </mc:Choice>
        <mc:Fallback xmlns="">
          <p:sp>
            <p:nvSpPr>
              <p:cNvPr id="3" name="矩形 2"/>
              <p:cNvSpPr>
                <a:spLocks noRot="1" noChangeAspect="1" noMove="1" noResize="1" noEditPoints="1" noAdjustHandles="1" noChangeArrowheads="1" noChangeShapeType="1" noTextEdit="1"/>
              </p:cNvSpPr>
              <p:nvPr/>
            </p:nvSpPr>
            <p:spPr>
              <a:xfrm>
                <a:off x="591113" y="5121708"/>
                <a:ext cx="10216930" cy="461665"/>
              </a:xfrm>
              <a:prstGeom prst="rect">
                <a:avLst/>
              </a:prstGeom>
              <a:blipFill rotWithShape="1">
                <a:blip r:embed="rId6"/>
                <a:stretch>
                  <a:fillRect l="-6" t="-94" r="3" b="-265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840655" y="5537206"/>
                <a:ext cx="4334316" cy="656205"/>
              </a:xfrm>
              <a:prstGeom prst="rect">
                <a:avLst/>
              </a:prstGeom>
            </p:spPr>
            <p:txBody>
              <a:bodyPr wrap="square">
                <a:spAutoFit/>
              </a:bodyPr>
              <a:lstStyle/>
              <a:p>
                <a14:m>
                  <m:oMath xmlns:m="http://schemas.openxmlformats.org/officeDocument/2006/math">
                    <m:acc>
                      <m:accPr>
                        <m:chr m:val="̂"/>
                        <m:ctrlPr>
                          <a:rPr lang="en-US" altLang="zh-CN" b="1" i="1" dirty="0" smtClean="0">
                            <a:latin typeface="Cambria Math" panose="02040503050406030204" pitchFamily="18" charset="0"/>
                          </a:rPr>
                        </m:ctrlPr>
                      </m:accPr>
                      <m:e>
                        <m:r>
                          <a:rPr lang="en-US" altLang="zh-CN" b="1" i="1" dirty="0">
                            <a:latin typeface="Cambria Math" panose="02040503050406030204" pitchFamily="18" charset="0"/>
                          </a:rPr>
                          <m:t>𝒘</m:t>
                        </m:r>
                      </m:e>
                    </m:acc>
                    <m:r>
                      <a:rPr lang="en-US" altLang="zh-CN" b="1" i="1" dirty="0">
                        <a:latin typeface="Cambria Math" panose="02040503050406030204" pitchFamily="18" charset="0"/>
                      </a:rPr>
                      <m:t>=</m:t>
                    </m:r>
                    <m:d>
                      <m:dPr>
                        <m:ctrlPr>
                          <a:rPr lang="en-US" altLang="zh-CN" b="1" i="1" dirty="0">
                            <a:latin typeface="Cambria Math" panose="02040503050406030204" pitchFamily="18" charset="0"/>
                          </a:rPr>
                        </m:ctrlPr>
                      </m:dPr>
                      <m:e>
                        <m:r>
                          <a:rPr lang="en-US" altLang="zh-CN" i="1" dirty="0">
                            <a:latin typeface="Cambria Math" panose="02040503050406030204" pitchFamily="18" charset="0"/>
                          </a:rPr>
                          <m:t>𝑏</m:t>
                        </m:r>
                        <m:r>
                          <a:rPr lang="en-US" altLang="zh-CN" b="1" i="1" dirty="0" smtClean="0">
                            <a:latin typeface="Cambria Math" panose="02040503050406030204" pitchFamily="18" charset="0"/>
                          </a:rPr>
                          <m:t>;</m:t>
                        </m:r>
                        <m:r>
                          <a:rPr lang="en-US" altLang="zh-CN" b="1" i="1" dirty="0">
                            <a:latin typeface="Cambria Math" panose="02040503050406030204" pitchFamily="18" charset="0"/>
                          </a:rPr>
                          <m:t>𝒘</m:t>
                        </m:r>
                      </m:e>
                    </m:d>
                    <m:r>
                      <a:rPr lang="en-US" altLang="zh-CN" b="1" i="1" dirty="0">
                        <a:latin typeface="Cambria Math" panose="02040503050406030204" pitchFamily="18" charset="0"/>
                      </a:rPr>
                      <m:t>=(</m:t>
                    </m:r>
                    <m:r>
                      <a:rPr lang="en-US" altLang="zh-CN" i="1" dirty="0" smtClean="0">
                        <a:latin typeface="Cambria Math" panose="02040503050406030204" pitchFamily="18" charset="0"/>
                      </a:rPr>
                      <m:t>𝑏</m:t>
                    </m:r>
                    <m:r>
                      <a:rPr lang="en-US" altLang="zh-CN" b="0" i="1" dirty="0" smtClean="0">
                        <a:latin typeface="Cambria Math" panose="02040503050406030204" pitchFamily="18" charset="0"/>
                      </a:rPr>
                      <m:t> </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1</m:t>
                        </m:r>
                      </m:sub>
                    </m:sSub>
                    <m:r>
                      <a:rPr lang="en-US" altLang="zh-CN" i="1" dirty="0">
                        <a:latin typeface="Cambria Math" panose="02040503050406030204" pitchFamily="18" charset="0"/>
                      </a:rPr>
                      <m:t> </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2</m:t>
                        </m:r>
                      </m:sub>
                    </m:sSub>
                    <m:r>
                      <a:rPr lang="en-US" altLang="zh-CN" b="1" i="1" dirty="0">
                        <a:latin typeface="Cambria Math" panose="02040503050406030204" pitchFamily="18" charset="0"/>
                      </a:rPr>
                      <m:t> …</m:t>
                    </m:r>
                    <m:r>
                      <a:rPr lang="en-US" altLang="zh-CN" i="1" dirty="0">
                        <a:latin typeface="Cambria Math" panose="02040503050406030204" pitchFamily="18" charset="0"/>
                      </a:rPr>
                      <m:t> </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𝑑</m:t>
                        </m:r>
                      </m:sub>
                    </m:sSub>
                    <m:r>
                      <a:rPr lang="en-US" altLang="zh-CN" b="1" i="1" dirty="0">
                        <a:latin typeface="Cambria Math" panose="02040503050406030204" pitchFamily="18" charset="0"/>
                      </a:rPr>
                      <m:t>)</m:t>
                    </m:r>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b="0" i="1" dirty="0">
                            <a:latin typeface="Cambria Math" panose="02040503050406030204" pitchFamily="18" charset="0"/>
                            <a:ea typeface="Cambria Math" panose="02040503050406030204" pitchFamily="18" charset="0"/>
                          </a:rPr>
                          <m:t>𝑑</m:t>
                        </m:r>
                        <m:r>
                          <a:rPr lang="en-US" altLang="zh-CN" b="0" i="1" dirty="0">
                            <a:latin typeface="Cambria Math" panose="02040503050406030204" pitchFamily="18" charset="0"/>
                            <a:ea typeface="Cambria Math" panose="02040503050406030204" pitchFamily="18" charset="0"/>
                          </a:rPr>
                          <m:t>+1</m:t>
                        </m:r>
                      </m:sup>
                    </m:sSup>
                  </m:oMath>
                </a14:m>
                <a:r>
                  <a:rPr lang="en-US" altLang="zh-CN" b="1" dirty="0"/>
                  <a:t> </a:t>
                </a:r>
              </a:p>
              <a:p>
                <a14:m>
                  <m:oMath xmlns:m="http://schemas.openxmlformats.org/officeDocument/2006/math">
                    <m:acc>
                      <m:accPr>
                        <m:chr m:val="̂"/>
                        <m:ctrlPr>
                          <a:rPr lang="en-US" altLang="zh-CN" b="1" i="1" dirty="0">
                            <a:latin typeface="Cambria Math" panose="02040503050406030204" pitchFamily="18" charset="0"/>
                          </a:rPr>
                        </m:ctrlPr>
                      </m:accPr>
                      <m:e>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𝒊</m:t>
                            </m:r>
                          </m:sub>
                        </m:sSub>
                      </m:e>
                    </m:acc>
                    <m:r>
                      <a:rPr lang="en-US" altLang="zh-CN" b="1" i="1">
                        <a:latin typeface="Cambria Math" panose="02040503050406030204" pitchFamily="18" charset="0"/>
                      </a:rPr>
                      <m:t>=</m:t>
                    </m:r>
                    <m:d>
                      <m:dPr>
                        <m:ctrlPr>
                          <a:rPr lang="en-US" altLang="zh-CN" i="1" dirty="0">
                            <a:latin typeface="Cambria Math" panose="02040503050406030204" pitchFamily="18" charset="0"/>
                          </a:rPr>
                        </m:ctrlPr>
                      </m:dPr>
                      <m:e>
                        <m:r>
                          <a:rPr lang="en-US" altLang="zh-CN" b="0" i="1" dirty="0" smtClean="0">
                            <a:latin typeface="Cambria Math" panose="02040503050406030204" pitchFamily="18" charset="0"/>
                          </a:rPr>
                          <m:t>1; </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r>
                              <a:rPr lang="en-US" altLang="zh-CN" i="1" dirty="0">
                                <a:latin typeface="Cambria Math" panose="02040503050406030204" pitchFamily="18" charset="0"/>
                              </a:rPr>
                              <m:t>1</m:t>
                            </m:r>
                          </m:sub>
                        </m:sSub>
                        <m:r>
                          <a:rPr lang="en-US" altLang="zh-CN" b="1"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m:t>
                            </m:r>
                            <m:r>
                              <a:rPr lang="en-US" altLang="zh-CN" i="1" dirty="0">
                                <a:latin typeface="Cambria Math" panose="02040503050406030204" pitchFamily="18" charset="0"/>
                              </a:rPr>
                              <m:t>2</m:t>
                            </m:r>
                          </m:sub>
                        </m:sSub>
                        <m:r>
                          <a:rPr lang="en-US" altLang="zh-CN" b="1" i="1" dirty="0">
                            <a:latin typeface="Cambria Math" panose="02040503050406030204" pitchFamily="18" charset="0"/>
                          </a:rPr>
                          <m:t>;…</m:t>
                        </m:r>
                        <m:r>
                          <a:rPr lang="en-US" altLang="zh-CN" i="1" dirty="0">
                            <a:latin typeface="Cambria Math" panose="02040503050406030204" pitchFamily="18" charset="0"/>
                          </a:rPr>
                          <m:t>;</m:t>
                        </m:r>
                        <m:sSub>
                          <m:sSubPr>
                            <m:ctrlPr>
                              <a:rPr lang="zh-CN" altLang="en-US" i="1" dirty="0">
                                <a:latin typeface="Cambria Math" panose="02040503050406030204" pitchFamily="18" charset="0"/>
                              </a:rPr>
                            </m:ctrlPr>
                          </m:sSubPr>
                          <m:e>
                            <m:r>
                              <a:rPr lang="en-US" altLang="zh-CN" i="1" dirty="0">
                                <a:latin typeface="Cambria Math" panose="02040503050406030204" pitchFamily="18" charset="0"/>
                              </a:rPr>
                              <m:t>𝑥</m:t>
                            </m:r>
                          </m:e>
                          <m:sub>
                            <m:r>
                              <a:rPr lang="en-US" altLang="zh-CN" i="1" dirty="0">
                                <a:latin typeface="Cambria Math" panose="02040503050406030204" pitchFamily="18" charset="0"/>
                              </a:rPr>
                              <m:t>𝑖𝑑</m:t>
                            </m:r>
                          </m:sub>
                        </m:sSub>
                      </m:e>
                    </m:d>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b="0" i="1" dirty="0">
                            <a:latin typeface="Cambria Math" panose="02040503050406030204" pitchFamily="18" charset="0"/>
                            <a:ea typeface="Cambria Math" panose="02040503050406030204" pitchFamily="18" charset="0"/>
                          </a:rPr>
                          <m:t>𝑑</m:t>
                        </m:r>
                        <m:r>
                          <a:rPr lang="en-US" altLang="zh-CN" b="0" i="1" dirty="0">
                            <a:latin typeface="Cambria Math" panose="02040503050406030204" pitchFamily="18" charset="0"/>
                            <a:ea typeface="Cambria Math" panose="02040503050406030204" pitchFamily="18" charset="0"/>
                          </a:rPr>
                          <m:t>+1</m:t>
                        </m:r>
                      </m:sup>
                    </m:sSup>
                  </m:oMath>
                </a14:m>
                <a:r>
                  <a:rPr lang="en-US" altLang="zh-CN" b="1" dirty="0"/>
                  <a:t> </a:t>
                </a:r>
              </a:p>
            </p:txBody>
          </p:sp>
        </mc:Choice>
        <mc:Fallback xmlns="">
          <p:sp>
            <p:nvSpPr>
              <p:cNvPr id="4" name="矩形 3"/>
              <p:cNvSpPr>
                <a:spLocks noRot="1" noChangeAspect="1" noMove="1" noResize="1" noEditPoints="1" noAdjustHandles="1" noChangeArrowheads="1" noChangeShapeType="1" noTextEdit="1"/>
              </p:cNvSpPr>
              <p:nvPr/>
            </p:nvSpPr>
            <p:spPr>
              <a:xfrm>
                <a:off x="6840655" y="5537206"/>
                <a:ext cx="4334316" cy="656205"/>
              </a:xfrm>
              <a:prstGeom prst="rect">
                <a:avLst/>
              </a:prstGeom>
              <a:blipFill rotWithShape="1">
                <a:blip r:embed="rId7"/>
                <a:stretch>
                  <a:fillRect l="-10" t="-1" r="6" b="-489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443171" y="5664190"/>
                <a:ext cx="2028376" cy="4682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dirty="0" smtClean="0">
                          <a:latin typeface="Cambria Math" panose="02040503050406030204" pitchFamily="18" charset="0"/>
                        </a:rPr>
                        <m:t>h</m:t>
                      </m:r>
                      <m:d>
                        <m:dPr>
                          <m:ctrlPr>
                            <a:rPr lang="en-US" altLang="zh-CN" sz="2400" b="1" i="1" dirty="0">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1" i="1" dirty="0">
                          <a:latin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acc>
                            <m:accPr>
                              <m:chr m:val="̂"/>
                              <m:ctrlPr>
                                <a:rPr lang="en-US" altLang="zh-CN" sz="2400" b="1" i="1" dirty="0">
                                  <a:latin typeface="Cambria Math" panose="02040503050406030204" pitchFamily="18" charset="0"/>
                                </a:rPr>
                              </m:ctrlPr>
                            </m:accPr>
                            <m:e>
                              <m:r>
                                <a:rPr lang="en-US" altLang="zh-CN" sz="2400" b="1" i="1" dirty="0">
                                  <a:latin typeface="Cambria Math" panose="02040503050406030204" pitchFamily="18" charset="0"/>
                                </a:rPr>
                                <m:t>𝒘</m:t>
                              </m:r>
                            </m:e>
                          </m:acc>
                        </m:e>
                        <m:sup>
                          <m:r>
                            <a:rPr lang="en-US" altLang="zh-CN" sz="2400" b="1" i="1" dirty="0">
                              <a:latin typeface="Cambria Math" panose="02040503050406030204" pitchFamily="18" charset="0"/>
                              <a:ea typeface="Cambria Math" panose="02040503050406030204" pitchFamily="18" charset="0"/>
                            </a:rPr>
                            <m:t>𝑻</m:t>
                          </m:r>
                        </m:sup>
                      </m:sSup>
                      <m:acc>
                        <m:accPr>
                          <m:chr m:val="̂"/>
                          <m:ctrlPr>
                            <a:rPr lang="en-US" altLang="zh-CN" sz="2400" b="1" i="1" dirty="0">
                              <a:latin typeface="Cambria Math" panose="02040503050406030204" pitchFamily="18" charset="0"/>
                            </a:rPr>
                          </m:ctrlPr>
                        </m:acc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acc>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4443171" y="5664190"/>
                <a:ext cx="2028376" cy="468205"/>
              </a:xfrm>
              <a:prstGeom prst="rect">
                <a:avLst/>
              </a:prstGeom>
              <a:blipFill rotWithShape="1">
                <a:blip r:embed="rId8"/>
                <a:stretch>
                  <a:fillRect l="-4" t="-133" r="13" b="-1178"/>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3" grpId="0"/>
      <p:bldP spid="4"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8000332" cy="707886"/>
          </a:xfrm>
          <a:prstGeom prst="rect">
            <a:avLst/>
          </a:prstGeom>
          <a:noFill/>
        </p:spPr>
        <p:txBody>
          <a:bodyPr wrap="none" rtlCol="0">
            <a:spAutoFit/>
          </a:bodyPr>
          <a:lstStyle/>
          <a:p>
            <a:r>
              <a:rPr lang="en-US" altLang="zh-CN" sz="4000" b="1" dirty="0"/>
              <a:t>Log-Likelihood of Logistic Regression</a:t>
            </a:r>
            <a:endParaRPr lang="zh-CN" altLang="en-US" sz="4000" dirty="0"/>
          </a:p>
        </p:txBody>
      </p:sp>
      <p:sp>
        <p:nvSpPr>
          <p:cNvPr id="19" name="矩形: 圆角 18"/>
          <p:cNvSpPr/>
          <p:nvPr/>
        </p:nvSpPr>
        <p:spPr>
          <a:xfrm>
            <a:off x="639352" y="1172347"/>
            <a:ext cx="10889885" cy="1326876"/>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15" name="矩形 14"/>
              <p:cNvSpPr/>
              <p:nvPr/>
            </p:nvSpPr>
            <p:spPr>
              <a:xfrm>
                <a:off x="3991546" y="1250875"/>
                <a:ext cx="7688580"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0" i="1" dirty="0" smtClean="0">
                                  <a:solidFill>
                                    <a:srgbClr val="C55A11"/>
                                  </a:solidFill>
                                  <a:latin typeface="Cambria Math" panose="02040503050406030204" pitchFamily="18" charset="0"/>
                                </a:rPr>
                                <m:t>h</m:t>
                              </m:r>
                            </m:lim>
                          </m:limLow>
                        </m:fName>
                        <m:e>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0" i="1" dirty="0" smtClean="0">
                                  <a:solidFill>
                                    <a:srgbClr val="C55A11"/>
                                  </a:solidFill>
                                  <a:latin typeface="Cambria Math" panose="02040503050406030204" pitchFamily="18" charset="0"/>
                                </a:rPr>
                                <m:t>h</m:t>
                              </m:r>
                            </m:e>
                          </m:d>
                          <m:r>
                            <a:rPr lang="en-US" sz="2400" i="1" dirty="0">
                              <a:latin typeface="Cambria Math" panose="02040503050406030204" pitchFamily="18" charset="0"/>
                            </a:rPr>
                            <m:t>=</m:t>
                          </m:r>
                          <m:nary>
                            <m:naryPr>
                              <m:chr m:val="∑"/>
                              <m:ctrlPr>
                                <a:rPr lang="en-US" sz="2400" i="1" dirty="0" smtClean="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r>
                                <a:rPr lang="en-US" sz="2400" b="0" i="1" dirty="0" smtClean="0">
                                  <a:latin typeface="Cambria Math" panose="02040503050406030204" pitchFamily="18" charset="0"/>
                                </a:rPr>
                                <m:t>−</m:t>
                              </m:r>
                              <m:r>
                                <a:rPr lang="en-US" sz="2400" i="1" dirty="0">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r>
                                <a:rPr lang="pt-BR" sz="2400" i="1" dirty="0">
                                  <a:solidFill>
                                    <a:schemeClr val="tx1"/>
                                  </a:solidFill>
                                  <a:latin typeface="Cambria Math" panose="02040503050406030204" pitchFamily="18" charset="0"/>
                                </a:rPr>
                                <m:t>𝑙</m:t>
                              </m:r>
                              <m:r>
                                <a:rPr lang="en-US" sz="2400" b="0" i="1" dirty="0" smtClean="0">
                                  <a:solidFill>
                                    <a:schemeClr val="tx1"/>
                                  </a:solidFill>
                                  <a:latin typeface="Cambria Math" panose="02040503050406030204" pitchFamily="18" charset="0"/>
                                </a:rPr>
                                <m:t>𝑛</m:t>
                              </m:r>
                              <m:r>
                                <a:rPr lang="en-US" altLang="zh-CN" sz="2400" b="0" i="1" dirty="0" smtClean="0">
                                  <a:solidFill>
                                    <a:schemeClr val="tx1"/>
                                  </a:solidFill>
                                  <a:latin typeface="Cambria Math" panose="02040503050406030204" pitchFamily="18" charset="0"/>
                                </a:rPr>
                                <m:t> </m:t>
                              </m:r>
                              <m:r>
                                <a:rPr lang="en-US" sz="2400" i="1" dirty="0" smtClean="0">
                                  <a:solidFill>
                                    <a:srgbClr val="C55A11"/>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e>
                              </m:d>
                              <m:r>
                                <a:rPr lang="en-US" altLang="zh-CN" sz="2400" i="1" dirty="0">
                                  <a:solidFill>
                                    <a:schemeClr val="tx1"/>
                                  </a:solidFill>
                                  <a:latin typeface="Cambria Math" panose="02040503050406030204" pitchFamily="18" charset="0"/>
                                </a:rPr>
                                <m:t>+</m:t>
                              </m:r>
                              <m:d>
                                <m:dPr>
                                  <m:ctrlPr>
                                    <a:rPr lang="en-US" altLang="zh-CN" sz="2400" b="1" i="1" dirty="0" smtClean="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e>
                              </m:d>
                              <m:func>
                                <m:funcPr>
                                  <m:ctrlPr>
                                    <a:rPr lang="en-US" altLang="zh-CN" sz="2400" b="0" i="1" dirty="0" smtClean="0">
                                      <a:solidFill>
                                        <a:schemeClr val="tx1"/>
                                      </a:solidFill>
                                      <a:latin typeface="Cambria Math" panose="02040503050406030204" pitchFamily="18" charset="0"/>
                                    </a:rPr>
                                  </m:ctrlPr>
                                </m:funcPr>
                                <m:fName>
                                  <m:r>
                                    <a:rPr lang="pt-BR" sz="2400" i="1" dirty="0">
                                      <a:solidFill>
                                        <a:schemeClr val="tx1"/>
                                      </a:solidFill>
                                      <a:latin typeface="Cambria Math" panose="02040503050406030204" pitchFamily="18" charset="0"/>
                                    </a:rPr>
                                    <m:t>𝑙</m:t>
                                  </m:r>
                                  <m:r>
                                    <a:rPr lang="en-US" sz="2400" i="1" dirty="0">
                                      <a:solidFill>
                                        <a:schemeClr val="tx1"/>
                                      </a:solidFill>
                                      <a:latin typeface="Cambria Math" panose="02040503050406030204" pitchFamily="18" charset="0"/>
                                    </a:rPr>
                                    <m:t>𝑛</m:t>
                                  </m:r>
                                </m:fName>
                                <m:e>
                                  <m:r>
                                    <a:rPr lang="en-US" altLang="zh-CN" sz="2400" b="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1−</m:t>
                                  </m:r>
                                  <m:r>
                                    <a:rPr lang="en-US" sz="2400" i="1" dirty="0" smtClean="0">
                                      <a:solidFill>
                                        <a:srgbClr val="C55A11"/>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e>
                                  </m:d>
                                  <m:r>
                                    <a:rPr lang="en-US" altLang="zh-CN" sz="2400" b="0" i="1" dirty="0" smtClean="0">
                                      <a:solidFill>
                                        <a:schemeClr val="tx1"/>
                                      </a:solidFill>
                                      <a:latin typeface="Cambria Math" panose="02040503050406030204" pitchFamily="18" charset="0"/>
                                    </a:rPr>
                                    <m:t>)</m:t>
                                  </m:r>
                                  <m:r>
                                    <a:rPr lang="en-US" sz="2400" i="1" dirty="0" smtClean="0">
                                      <a:solidFill>
                                        <a:schemeClr val="tx1"/>
                                      </a:solidFill>
                                      <a:latin typeface="Cambria Math" panose="02040503050406030204" pitchFamily="18" charset="0"/>
                                    </a:rPr>
                                    <m:t> </m:t>
                                  </m:r>
                                </m:e>
                              </m:func>
                              <m:r>
                                <a:rPr lang="en-US" sz="2400" i="1" dirty="0">
                                  <a:latin typeface="Cambria Math" panose="02040503050406030204" pitchFamily="18" charset="0"/>
                                </a:rPr>
                                <m:t>)</m:t>
                              </m:r>
                            </m:e>
                          </m:nary>
                        </m:e>
                      </m:func>
                    </m:oMath>
                  </m:oMathPara>
                </a14:m>
                <a:endParaRPr lang="en-US" sz="2400" dirty="0">
                  <a:solidFill>
                    <a:schemeClr val="tx1"/>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3991546" y="1250875"/>
                <a:ext cx="7688580" cy="1098570"/>
              </a:xfrm>
              <a:prstGeom prst="rect">
                <a:avLst/>
              </a:prstGeom>
              <a:blipFill rotWithShape="1">
                <a:blip r:embed="rId3"/>
                <a:stretch>
                  <a:fillRect l="-7" t="-51" r="7" b="53"/>
                </a:stretch>
              </a:blipFill>
            </p:spPr>
            <p:txBody>
              <a:bodyPr/>
              <a:lstStyle/>
              <a:p>
                <a:r>
                  <a:rPr lang="en-US" altLang="en-US">
                    <a:noFill/>
                  </a:rPr>
                  <a:t> </a:t>
                </a:r>
              </a:p>
            </p:txBody>
          </p:sp>
        </mc:Fallback>
      </mc:AlternateContent>
      <p:sp>
        <p:nvSpPr>
          <p:cNvPr id="9" name="矩形 8"/>
          <p:cNvSpPr/>
          <p:nvPr/>
        </p:nvSpPr>
        <p:spPr>
          <a:xfrm>
            <a:off x="759242" y="1484678"/>
            <a:ext cx="3739186" cy="461665"/>
          </a:xfrm>
          <a:prstGeom prst="rect">
            <a:avLst/>
          </a:prstGeom>
        </p:spPr>
        <p:txBody>
          <a:bodyPr wrap="square">
            <a:spAutoFit/>
          </a:bodyPr>
          <a:lstStyle/>
          <a:p>
            <a:r>
              <a:rPr lang="en-US" altLang="zh-CN" sz="2400" b="1" dirty="0"/>
              <a:t>Negative Log-likelihood</a:t>
            </a:r>
            <a:endParaRPr lang="zh-CN" altLang="en-US" sz="2400" b="1" dirty="0"/>
          </a:p>
        </p:txBody>
      </p:sp>
      <p:grpSp>
        <p:nvGrpSpPr>
          <p:cNvPr id="3" name="组合 2"/>
          <p:cNvGrpSpPr/>
          <p:nvPr/>
        </p:nvGrpSpPr>
        <p:grpSpPr>
          <a:xfrm>
            <a:off x="639352" y="2811554"/>
            <a:ext cx="10889885" cy="1167934"/>
            <a:chOff x="639352" y="2811554"/>
            <a:chExt cx="10889885" cy="1167934"/>
          </a:xfrm>
        </p:grpSpPr>
        <p:sp>
          <p:nvSpPr>
            <p:cNvPr id="11" name="矩形: 圆角 10"/>
            <p:cNvSpPr/>
            <p:nvPr/>
          </p:nvSpPr>
          <p:spPr>
            <a:xfrm>
              <a:off x="639352" y="2811554"/>
              <a:ext cx="10889885" cy="1167934"/>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25" name="矩形 24"/>
                <p:cNvSpPr/>
                <p:nvPr/>
              </p:nvSpPr>
              <p:spPr>
                <a:xfrm>
                  <a:off x="3991546" y="2928991"/>
                  <a:ext cx="4208908"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𝐻</m:t>
                        </m:r>
                        <m:d>
                          <m:dPr>
                            <m:ctrlPr>
                              <a:rPr lang="en-US" sz="2400" i="1" dirty="0" smtClean="0">
                                <a:latin typeface="Cambria Math" panose="02040503050406030204" pitchFamily="18" charset="0"/>
                              </a:rPr>
                            </m:ctrlPr>
                          </m:dPr>
                          <m:e>
                            <m:r>
                              <a:rPr lang="en-US" sz="2400" i="1" dirty="0" smtClean="0">
                                <a:solidFill>
                                  <a:srgbClr val="FF0000"/>
                                </a:solidFill>
                                <a:latin typeface="Cambria Math" panose="02040503050406030204" pitchFamily="18" charset="0"/>
                              </a:rPr>
                              <m:t>𝑝</m:t>
                            </m:r>
                            <m:r>
                              <a:rPr lang="en-US" sz="2400" i="1" dirty="0" err="1">
                                <a:latin typeface="Cambria Math" panose="02040503050406030204" pitchFamily="18" charset="0"/>
                              </a:rPr>
                              <m:t>,</m:t>
                            </m:r>
                            <m:r>
                              <a:rPr lang="en-US" altLang="zh-CN" sz="2400" i="1" dirty="0" smtClean="0">
                                <a:solidFill>
                                  <a:srgbClr val="4440FB"/>
                                </a:solidFill>
                                <a:latin typeface="Cambria Math" panose="02040503050406030204" pitchFamily="18" charset="0"/>
                              </a:rPr>
                              <m:t>𝑞</m:t>
                            </m:r>
                          </m:e>
                        </m:d>
                        <m:r>
                          <a:rPr lang="en-US" sz="2400" b="0" i="1" dirty="0" smtClean="0">
                            <a:latin typeface="Cambria Math" panose="02040503050406030204" pitchFamily="18" charset="0"/>
                          </a:rPr>
                          <m:t>=−</m:t>
                        </m:r>
                        <m:nary>
                          <m:naryPr>
                            <m:chr m:val="∑"/>
                            <m:supHide m:val="on"/>
                            <m:ctrlPr>
                              <a:rPr lang="en-US" sz="2400" b="0" i="1" dirty="0" smtClean="0">
                                <a:latin typeface="Cambria Math" panose="02040503050406030204" pitchFamily="18" charset="0"/>
                              </a:rPr>
                            </m:ctrlPr>
                          </m:naryPr>
                          <m:sub>
                            <m:r>
                              <m:rPr>
                                <m:brk m:alnAt="7"/>
                              </m:rPr>
                              <a:rPr lang="en-US" sz="2400" b="0" i="1" dirty="0" smtClean="0">
                                <a:latin typeface="Cambria Math" panose="02040503050406030204" pitchFamily="18" charset="0"/>
                              </a:rPr>
                              <m:t>𝑥</m:t>
                            </m:r>
                          </m:sub>
                          <m:sup/>
                          <m:e>
                            <m:r>
                              <a:rPr lang="en-US" sz="2400" b="0" i="1" dirty="0" smtClean="0">
                                <a:solidFill>
                                  <a:srgbClr val="FF0000"/>
                                </a:solidFill>
                                <a:latin typeface="Cambria Math" panose="02040503050406030204" pitchFamily="18" charset="0"/>
                              </a:rPr>
                              <m:t>𝑝</m:t>
                            </m:r>
                            <m:d>
                              <m:dPr>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𝑥</m:t>
                                </m:r>
                              </m:e>
                            </m:d>
                            <m:r>
                              <m:rPr>
                                <m:sty m:val="p"/>
                              </m:rPr>
                              <a:rPr lang="en-US" sz="2400" b="0" i="0" dirty="0" smtClean="0">
                                <a:latin typeface="Cambria Math" panose="02040503050406030204" pitchFamily="18" charset="0"/>
                              </a:rPr>
                              <m:t>log</m:t>
                            </m:r>
                            <m:r>
                              <a:rPr lang="en-US" sz="2400" b="0" i="1" dirty="0" smtClean="0">
                                <a:latin typeface="Cambria Math" panose="02040503050406030204" pitchFamily="18" charset="0"/>
                              </a:rPr>
                              <m:t>⁡(</m:t>
                            </m:r>
                            <m:r>
                              <a:rPr lang="en-US" sz="2400" b="0" i="1" dirty="0" smtClean="0">
                                <a:solidFill>
                                  <a:srgbClr val="4440FB"/>
                                </a:solidFill>
                                <a:latin typeface="Cambria Math" panose="02040503050406030204" pitchFamily="18" charset="0"/>
                              </a:rPr>
                              <m:t>𝑞</m:t>
                            </m:r>
                            <m:r>
                              <a:rPr lang="en-US" sz="2400" b="0" i="1" dirty="0" smtClean="0">
                                <a:solidFill>
                                  <a:srgbClr val="4440FB"/>
                                </a:solidFill>
                                <a:latin typeface="Cambria Math" panose="02040503050406030204" pitchFamily="18" charset="0"/>
                              </a:rPr>
                              <m:t>(</m:t>
                            </m:r>
                            <m:r>
                              <a:rPr lang="en-US" sz="2400" b="0" i="1" dirty="0" smtClean="0">
                                <a:solidFill>
                                  <a:srgbClr val="4440FB"/>
                                </a:solidFill>
                                <a:latin typeface="Cambria Math" panose="02040503050406030204" pitchFamily="18" charset="0"/>
                              </a:rPr>
                              <m:t>𝑥</m:t>
                            </m:r>
                            <m:r>
                              <a:rPr lang="en-US" sz="2400" b="0" i="1" dirty="0" smtClean="0">
                                <a:solidFill>
                                  <a:srgbClr val="4440FB"/>
                                </a:solidFill>
                                <a:latin typeface="Cambria Math" panose="02040503050406030204" pitchFamily="18" charset="0"/>
                              </a:rPr>
                              <m:t>))</m:t>
                            </m:r>
                          </m:e>
                        </m:nary>
                      </m:oMath>
                    </m:oMathPara>
                  </a14:m>
                  <a:endParaRPr lang="en-US" sz="2400" dirty="0"/>
                </a:p>
              </p:txBody>
            </p:sp>
          </mc:Choice>
          <mc:Fallback xmlns="">
            <p:sp>
              <p:nvSpPr>
                <p:cNvPr id="25" name="矩形 24"/>
                <p:cNvSpPr>
                  <a:spLocks noRot="1" noChangeAspect="1" noMove="1" noResize="1" noEditPoints="1" noAdjustHandles="1" noChangeArrowheads="1" noChangeShapeType="1" noTextEdit="1"/>
                </p:cNvSpPr>
                <p:nvPr/>
              </p:nvSpPr>
              <p:spPr>
                <a:xfrm>
                  <a:off x="3991546" y="2928991"/>
                  <a:ext cx="4208908" cy="988540"/>
                </a:xfrm>
                <a:prstGeom prst="rect">
                  <a:avLst/>
                </a:prstGeom>
                <a:blipFill rotWithShape="1">
                  <a:blip r:embed="rId4"/>
                </a:blipFill>
              </p:spPr>
              <p:txBody>
                <a:bodyPr/>
                <a:lstStyle/>
                <a:p>
                  <a:r>
                    <a:rPr lang="en-US" altLang="en-US">
                      <a:noFill/>
                    </a:rPr>
                    <a:t> </a:t>
                  </a:r>
                </a:p>
              </p:txBody>
            </p:sp>
          </mc:Fallback>
        </mc:AlternateContent>
        <p:sp>
          <p:nvSpPr>
            <p:cNvPr id="29" name="矩形 28"/>
            <p:cNvSpPr/>
            <p:nvPr/>
          </p:nvSpPr>
          <p:spPr>
            <a:xfrm>
              <a:off x="817729" y="3133911"/>
              <a:ext cx="1964705" cy="461665"/>
            </a:xfrm>
            <a:prstGeom prst="rect">
              <a:avLst/>
            </a:prstGeom>
          </p:spPr>
          <p:txBody>
            <a:bodyPr wrap="none">
              <a:spAutoFit/>
            </a:bodyPr>
            <a:lstStyle/>
            <a:p>
              <a:r>
                <a:rPr lang="en-US" altLang="zh-CN" sz="2400" b="1" dirty="0"/>
                <a:t>Cross-entropy</a:t>
              </a:r>
              <a:endParaRPr lang="zh-CN" altLang="en-US" sz="2400" b="1" dirty="0"/>
            </a:p>
          </p:txBody>
        </p:sp>
        <mc:AlternateContent xmlns:mc="http://schemas.openxmlformats.org/markup-compatibility/2006" xmlns:a14="http://schemas.microsoft.com/office/drawing/2010/main">
          <mc:Choice Requires="a14">
            <p:sp>
              <p:nvSpPr>
                <p:cNvPr id="34" name="矩形 33"/>
                <p:cNvSpPr/>
                <p:nvPr/>
              </p:nvSpPr>
              <p:spPr>
                <a:xfrm>
                  <a:off x="8330983" y="2966110"/>
                  <a:ext cx="2898679" cy="830997"/>
                </a:xfrm>
                <a:prstGeom prst="rect">
                  <a:avLst/>
                </a:prstGeom>
              </p:spPr>
              <p:txBody>
                <a:bodyPr wrap="none">
                  <a:spAutoFit/>
                </a:bodyPr>
                <a:lstStyle/>
                <a:p>
                  <a14:m>
                    <m:oMath xmlns:m="http://schemas.openxmlformats.org/officeDocument/2006/math">
                      <m:r>
                        <a:rPr lang="en-US" sz="2400" i="1" dirty="0" smtClean="0">
                          <a:solidFill>
                            <a:srgbClr val="FF0000"/>
                          </a:solidFill>
                          <a:latin typeface="Cambria Math" panose="02040503050406030204" pitchFamily="18" charset="0"/>
                        </a:rPr>
                        <m:t>𝑝</m:t>
                      </m:r>
                      <m:r>
                        <a:rPr lang="en-US" sz="2400" i="1" dirty="0">
                          <a:solidFill>
                            <a:srgbClr val="FF0000"/>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r>
                            <a:rPr lang="en-US" sz="2400" b="0" i="1" dirty="0" smtClean="0">
                              <a:solidFill>
                                <a:schemeClr val="tx1"/>
                              </a:solidFill>
                              <a:latin typeface="Cambria Math" panose="02040503050406030204" pitchFamily="18" charset="0"/>
                            </a:rPr>
                            <m:t>,1−</m:t>
                          </m:r>
                          <m:r>
                            <a:rPr lang="en-US" sz="2400" b="0" i="1" dirty="0" smtClean="0">
                              <a:solidFill>
                                <a:schemeClr val="tx1"/>
                              </a:solidFill>
                              <a:latin typeface="Cambria Math" panose="02040503050406030204" pitchFamily="18" charset="0"/>
                            </a:rPr>
                            <m:t>𝑦</m:t>
                          </m:r>
                        </m:e>
                      </m:d>
                    </m:oMath>
                  </a14:m>
                  <a:r>
                    <a:rPr lang="en-US" sz="2400" b="0" i="1" dirty="0">
                      <a:solidFill>
                        <a:schemeClr val="tx1"/>
                      </a:solidFill>
                      <a:latin typeface="Cambria Math" panose="02040503050406030204" pitchFamily="18" charset="0"/>
                    </a:rPr>
                    <a:t> </a:t>
                  </a:r>
                </a:p>
                <a:p>
                  <a14:m>
                    <m:oMath xmlns:m="http://schemas.openxmlformats.org/officeDocument/2006/math">
                      <m:r>
                        <a:rPr lang="en-US" sz="2400" b="0" i="1" dirty="0" smtClean="0">
                          <a:solidFill>
                            <a:srgbClr val="4440FB"/>
                          </a:solidFill>
                          <a:latin typeface="Cambria Math" panose="02040503050406030204" pitchFamily="18" charset="0"/>
                        </a:rPr>
                        <m:t>𝑞</m:t>
                      </m:r>
                      <m:r>
                        <a:rPr lang="en-US" sz="2400" i="1" dirty="0">
                          <a:solidFill>
                            <a:srgbClr val="4440FB"/>
                          </a:solidFill>
                          <a:latin typeface="Cambria Math" panose="02040503050406030204" pitchFamily="18" charset="0"/>
                          <a:ea typeface="Cambria Math" panose="02040503050406030204" pitchFamily="18" charset="0"/>
                        </a:rPr>
                        <m:t>∈</m:t>
                      </m:r>
                      <m:r>
                        <a:rPr lang="en-US" sz="2400" i="1" dirty="0" smtClean="0">
                          <a:solidFill>
                            <a:schemeClr val="tx1"/>
                          </a:solidFill>
                          <a:latin typeface="Cambria Math" panose="02040503050406030204" pitchFamily="18" charset="0"/>
                        </a:rPr>
                        <m:t>{</m:t>
                      </m:r>
                      <m:r>
                        <a:rPr lang="en-US" sz="2400" i="1" dirty="0" smtClean="0">
                          <a:solidFill>
                            <a:srgbClr val="C00000"/>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r>
                            <a:rPr lang="en-US" altLang="zh-CN" sz="2400" b="1" i="1" dirty="0" smtClean="0">
                              <a:solidFill>
                                <a:schemeClr val="tx1"/>
                              </a:solidFill>
                              <a:latin typeface="Cambria Math" panose="02040503050406030204" pitchFamily="18" charset="0"/>
                            </a:rPr>
                            <m:t>𝒙</m:t>
                          </m:r>
                        </m:e>
                      </m:d>
                      <m:r>
                        <a:rPr lang="en-US" sz="2400" i="1" dirty="0">
                          <a:solidFill>
                            <a:schemeClr val="tx1"/>
                          </a:solidFill>
                          <a:latin typeface="Cambria Math" panose="02040503050406030204" pitchFamily="18" charset="0"/>
                        </a:rPr>
                        <m:t>,1−</m:t>
                      </m:r>
                      <m:r>
                        <a:rPr lang="en-US" sz="2400" i="1" dirty="0" smtClean="0">
                          <a:solidFill>
                            <a:srgbClr val="C00000"/>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r>
                            <a:rPr lang="en-US" altLang="zh-CN" sz="2400" b="1" i="1" dirty="0" smtClean="0">
                              <a:solidFill>
                                <a:schemeClr val="tx1"/>
                              </a:solidFill>
                              <a:latin typeface="Cambria Math" panose="02040503050406030204" pitchFamily="18" charset="0"/>
                            </a:rPr>
                            <m:t>𝒙</m:t>
                          </m:r>
                        </m:e>
                      </m:d>
                      <m:r>
                        <a:rPr lang="en-US" sz="2400" i="1" dirty="0">
                          <a:solidFill>
                            <a:schemeClr val="tx1"/>
                          </a:solidFill>
                          <a:latin typeface="Cambria Math" panose="02040503050406030204" pitchFamily="18" charset="0"/>
                        </a:rPr>
                        <m:t>}</m:t>
                      </m:r>
                    </m:oMath>
                  </a14:m>
                  <a:r>
                    <a:rPr lang="en-US" sz="2400" dirty="0">
                      <a:solidFill>
                        <a:schemeClr val="tx1"/>
                      </a:solidFill>
                    </a:rPr>
                    <a:t> </a:t>
                  </a:r>
                  <a:endParaRPr lang="en-US" sz="2400" dirty="0"/>
                </a:p>
              </p:txBody>
            </p:sp>
          </mc:Choice>
          <mc:Fallback xmlns="">
            <p:sp>
              <p:nvSpPr>
                <p:cNvPr id="34" name="矩形 33"/>
                <p:cNvSpPr>
                  <a:spLocks noRot="1" noChangeAspect="1" noMove="1" noResize="1" noEditPoints="1" noAdjustHandles="1" noChangeArrowheads="1" noChangeShapeType="1" noTextEdit="1"/>
                </p:cNvSpPr>
                <p:nvPr/>
              </p:nvSpPr>
              <p:spPr>
                <a:xfrm>
                  <a:off x="8330983" y="2966110"/>
                  <a:ext cx="2898679" cy="830997"/>
                </a:xfrm>
                <a:prstGeom prst="rect">
                  <a:avLst/>
                </a:prstGeom>
                <a:blipFill rotWithShape="1">
                  <a:blip r:embed="rId5"/>
                </a:blipFill>
              </p:spPr>
              <p:txBody>
                <a:bodyPr/>
                <a:lstStyle/>
                <a:p>
                  <a:r>
                    <a:rPr lang="en-US" altLang="en-US">
                      <a:noFill/>
                    </a:rPr>
                    <a:t> </a:t>
                  </a:r>
                </a:p>
              </p:txBody>
            </p:sp>
          </mc:Fallback>
        </mc:AlternateContent>
      </p:grpSp>
      <p:sp>
        <p:nvSpPr>
          <p:cNvPr id="18" name="矩形 17"/>
          <p:cNvSpPr/>
          <p:nvPr/>
        </p:nvSpPr>
        <p:spPr>
          <a:xfrm>
            <a:off x="8959829" y="2061770"/>
            <a:ext cx="2520947" cy="461665"/>
          </a:xfrm>
          <a:prstGeom prst="rect">
            <a:avLst/>
          </a:prstGeom>
        </p:spPr>
        <p:txBody>
          <a:bodyPr wrap="none">
            <a:spAutoFit/>
          </a:bodyPr>
          <a:lstStyle/>
          <a:p>
            <a:r>
              <a:rPr lang="en-US" altLang="zh-CN" sz="2400" dirty="0">
                <a:solidFill>
                  <a:srgbClr val="FF0000"/>
                </a:solidFill>
              </a:rPr>
              <a:t>Cross-entropy loss</a:t>
            </a:r>
            <a:endParaRPr lang="zh-CN" altLang="en-US" sz="2400" dirty="0">
              <a:solidFill>
                <a:srgbClr val="FF0000"/>
              </a:solidFill>
            </a:endParaRPr>
          </a:p>
        </p:txBody>
      </p:sp>
      <p:grpSp>
        <p:nvGrpSpPr>
          <p:cNvPr id="6" name="组合 5"/>
          <p:cNvGrpSpPr/>
          <p:nvPr/>
        </p:nvGrpSpPr>
        <p:grpSpPr>
          <a:xfrm>
            <a:off x="639351" y="4198107"/>
            <a:ext cx="10889885" cy="2414653"/>
            <a:chOff x="639351" y="4198107"/>
            <a:chExt cx="10889885" cy="2414653"/>
          </a:xfrm>
        </p:grpSpPr>
        <p:sp>
          <p:nvSpPr>
            <p:cNvPr id="20" name="矩形: 圆角 19"/>
            <p:cNvSpPr/>
            <p:nvPr/>
          </p:nvSpPr>
          <p:spPr>
            <a:xfrm>
              <a:off x="639351" y="4198107"/>
              <a:ext cx="10889885" cy="2414653"/>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16" name="矩形 15"/>
                <p:cNvSpPr/>
                <p:nvPr/>
              </p:nvSpPr>
              <p:spPr>
                <a:xfrm>
                  <a:off x="3991546" y="4274752"/>
                  <a:ext cx="7406963"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sz="2400" b="1" i="1" dirty="0" smtClean="0">
                                    <a:solidFill>
                                      <a:schemeClr val="accent2">
                                        <a:lumMod val="75000"/>
                                      </a:schemeClr>
                                    </a:solidFill>
                                    <a:latin typeface="Cambria Math" panose="02040503050406030204" pitchFamily="18" charset="0"/>
                                  </a:rPr>
                                  <m:t>𝒘</m:t>
                                </m:r>
                              </m:lim>
                            </m:limLow>
                          </m:fName>
                          <m:e>
                            <m:nary>
                              <m:naryPr>
                                <m:chr m:val="∑"/>
                                <m:ctrlPr>
                                  <a:rPr lang="en-US" sz="2400" i="1" dirty="0" smtClean="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d>
                                  <m:dPr>
                                    <m:begChr m:val="["/>
                                    <m:endChr m:val="]"/>
                                    <m:ctrlPr>
                                      <a:rPr lang="en-US" sz="2400" i="1" dirty="0" smtClean="0">
                                        <a:latin typeface="Cambria Math" panose="02040503050406030204" pitchFamily="18" charset="0"/>
                                      </a:rPr>
                                    </m:ctrlPr>
                                  </m:dPr>
                                  <m:e>
                                    <m:r>
                                      <a:rPr lang="en-US" sz="2400" i="1" dirty="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r>
                                      <a:rPr lang="pt-BR" sz="2400" i="1" dirty="0">
                                        <a:latin typeface="Cambria Math" panose="02040503050406030204" pitchFamily="18" charset="0"/>
                                      </a:rPr>
                                      <m:t>𝑙</m:t>
                                    </m:r>
                                    <m:r>
                                      <a:rPr lang="en-US" sz="2400" i="1" dirty="0">
                                        <a:latin typeface="Cambria Math" panose="02040503050406030204" pitchFamily="18" charset="0"/>
                                      </a:rPr>
                                      <m:t>𝑛</m:t>
                                    </m:r>
                                    <m:d>
                                      <m:dPr>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p>
                                                  <m:sSupPr>
                                                    <m:ctrlPr>
                                                      <a:rPr lang="en-US" altLang="zh-CN" sz="2400" b="1" i="1" dirty="0" smtClean="0">
                                                        <a:solidFill>
                                                          <a:schemeClr val="accent2">
                                                            <a:lumMod val="75000"/>
                                                          </a:schemeClr>
                                                        </a:solidFill>
                                                        <a:latin typeface="Cambria Math" panose="02040503050406030204" pitchFamily="18" charset="0"/>
                                                      </a:rPr>
                                                    </m:ctrlPr>
                                                  </m:sSupPr>
                                                  <m:e>
                                                    <m:r>
                                                      <a:rPr lang="en-US" altLang="zh-CN" sz="2400" b="1" i="1" dirty="0" smtClean="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e>
                                    </m:d>
                                    <m:r>
                                      <a:rPr lang="en-US" sz="2400" i="1" dirty="0">
                                        <a:latin typeface="Cambria Math" panose="02040503050406030204" pitchFamily="18" charset="0"/>
                                      </a:rPr>
                                      <m:t>−</m:t>
                                    </m:r>
                                    <m:d>
                                      <m:dPr>
                                        <m:ctrlPr>
                                          <a:rPr lang="en-US" altLang="zh-CN" sz="2400" b="1" i="1" dirty="0">
                                            <a:latin typeface="Cambria Math" panose="02040503050406030204" pitchFamily="18" charset="0"/>
                                          </a:rPr>
                                        </m:ctrlPr>
                                      </m:dPr>
                                      <m:e>
                                        <m:r>
                                          <a:rPr lang="en-US" altLang="zh-CN" sz="2400" i="1" dirty="0">
                                            <a:latin typeface="Cambria Math" panose="02040503050406030204" pitchFamily="18" charset="0"/>
                                          </a:rPr>
                                          <m:t>1−</m:t>
                                        </m:r>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r>
                                      <a:rPr lang="pt-BR" sz="2400" i="1" dirty="0">
                                        <a:latin typeface="Cambria Math" panose="02040503050406030204" pitchFamily="18" charset="0"/>
                                      </a:rPr>
                                      <m:t>𝑙</m:t>
                                    </m:r>
                                    <m:r>
                                      <a:rPr lang="en-US" sz="2400" i="1" dirty="0">
                                        <a:latin typeface="Cambria Math" panose="02040503050406030204" pitchFamily="18" charset="0"/>
                                      </a:rPr>
                                      <m:t>𝑛</m:t>
                                    </m:r>
                                    <m:d>
                                      <m:dPr>
                                        <m:ctrlPr>
                                          <a:rPr lang="en-US" sz="2400" i="1" dirty="0">
                                            <a:latin typeface="Cambria Math" panose="02040503050406030204" pitchFamily="18" charset="0"/>
                                          </a:rPr>
                                        </m:ctrlPr>
                                      </m:dPr>
                                      <m:e>
                                        <m:f>
                                          <m:fPr>
                                            <m:ctrlPr>
                                              <a:rPr lang="en-US" sz="2400" i="1" dirty="0">
                                                <a:latin typeface="Cambria Math" panose="02040503050406030204" pitchFamily="18" charset="0"/>
                                              </a:rPr>
                                            </m:ctrlPr>
                                          </m:fPr>
                                          <m:num>
                                            <m:r>
                                              <a:rPr lang="en-US" sz="2400" i="1" dirty="0">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smtClean="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e>
                                    </m:d>
                                  </m:e>
                                </m:d>
                              </m:e>
                            </m:nary>
                          </m:e>
                        </m:func>
                      </m:oMath>
                    </m:oMathPara>
                  </a14:m>
                  <a:endParaRPr lang="en-US" sz="2400" dirty="0">
                    <a:solidFill>
                      <a:schemeClr val="tx1"/>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991546" y="4274752"/>
                  <a:ext cx="7406963" cy="1098570"/>
                </a:xfrm>
                <a:prstGeom prst="rect">
                  <a:avLst/>
                </a:prstGeom>
                <a:blipFill rotWithShape="1">
                  <a:blip r:embed="rId6"/>
                </a:blipFill>
              </p:spPr>
              <p:txBody>
                <a:bodyPr/>
                <a:lstStyle/>
                <a:p>
                  <a:r>
                    <a:rPr lang="en-US" altLang="en-US">
                      <a:noFill/>
                    </a:rPr>
                    <a:t> </a:t>
                  </a:r>
                </a:p>
              </p:txBody>
            </p:sp>
          </mc:Fallback>
        </mc:AlternateContent>
        <p:sp>
          <p:nvSpPr>
            <p:cNvPr id="21" name="矩形 20"/>
            <p:cNvSpPr/>
            <p:nvPr/>
          </p:nvSpPr>
          <p:spPr>
            <a:xfrm>
              <a:off x="817729" y="4560243"/>
              <a:ext cx="3174074" cy="461665"/>
            </a:xfrm>
            <a:prstGeom prst="rect">
              <a:avLst/>
            </a:prstGeom>
          </p:spPr>
          <p:txBody>
            <a:bodyPr wrap="none">
              <a:spAutoFit/>
            </a:bodyPr>
            <a:lstStyle/>
            <a:p>
              <a:r>
                <a:rPr lang="en-US" altLang="zh-CN" sz="2400" b="1" dirty="0"/>
                <a:t>Negative Log-likelihood</a:t>
              </a:r>
              <a:endParaRPr lang="zh-CN" altLang="en-US" sz="2400" b="1" dirty="0"/>
            </a:p>
          </p:txBody>
        </p:sp>
        <mc:AlternateContent xmlns:mc="http://schemas.openxmlformats.org/markup-compatibility/2006" xmlns:a14="http://schemas.microsoft.com/office/drawing/2010/main">
          <mc:Choice Requires="a14">
            <p:sp>
              <p:nvSpPr>
                <p:cNvPr id="2" name="矩形 1"/>
                <p:cNvSpPr/>
                <p:nvPr/>
              </p:nvSpPr>
              <p:spPr>
                <a:xfrm>
                  <a:off x="3815255" y="5478086"/>
                  <a:ext cx="5120273" cy="10985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dirty="0">
                                    <a:latin typeface="Cambria Math" panose="02040503050406030204" pitchFamily="18" charset="0"/>
                                  </a:rPr>
                                  <m:t>in</m:t>
                                </m:r>
                              </m:e>
                              <m:lim>
                                <m:r>
                                  <a:rPr lang="en-US" sz="2400" b="1" i="1" dirty="0">
                                    <a:solidFill>
                                      <a:schemeClr val="accent2">
                                        <a:lumMod val="75000"/>
                                      </a:schemeClr>
                                    </a:solidFill>
                                    <a:latin typeface="Cambria Math" panose="02040503050406030204" pitchFamily="18" charset="0"/>
                                  </a:rPr>
                                  <m:t>𝒘</m:t>
                                </m:r>
                              </m:lim>
                            </m:limLow>
                          </m:fName>
                          <m:e>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smtClean="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r>
                                      <a:rPr lang="pt-BR" sz="2400" i="1" dirty="0">
                                        <a:latin typeface="Cambria Math" panose="02040503050406030204" pitchFamily="18" charset="0"/>
                                      </a:rPr>
                                      <m:t>𝑙</m:t>
                                    </m:r>
                                    <m:r>
                                      <a:rPr lang="en-US" sz="2400" i="1" dirty="0">
                                        <a:latin typeface="Cambria Math" panose="02040503050406030204" pitchFamily="18" charset="0"/>
                                      </a:rPr>
                                      <m:t>𝑛</m:t>
                                    </m:r>
                                    <m:r>
                                      <a:rPr lang="en-US" altLang="zh-CN" sz="2400" i="1" dirty="0">
                                        <a:latin typeface="Cambria Math" panose="02040503050406030204" pitchFamily="18" charset="0"/>
                                      </a:rPr>
                                      <m:t>(</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r>
                                      <a:rPr lang="en-US" altLang="zh-CN" sz="2400" i="1" dirty="0">
                                        <a:latin typeface="Cambria Math" panose="02040503050406030204" pitchFamily="18" charset="0"/>
                                      </a:rPr>
                                      <m:t>)</m:t>
                                    </m:r>
                                  </m:e>
                                </m:d>
                              </m:e>
                            </m:nary>
                          </m:e>
                        </m:func>
                      </m:oMath>
                    </m:oMathPara>
                  </a14:m>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3815255" y="5478086"/>
                  <a:ext cx="5120273" cy="1098570"/>
                </a:xfrm>
                <a:prstGeom prst="rect">
                  <a:avLst/>
                </a:prstGeom>
                <a:blipFill rotWithShape="1">
                  <a:blip r:embed="rId7"/>
                </a:blipFill>
              </p:spPr>
              <p:txBody>
                <a:bodyPr/>
                <a:lstStyle/>
                <a:p>
                  <a:r>
                    <a:rPr lang="en-US" altLang="en-US">
                      <a:noFill/>
                    </a:rPr>
                    <a:t> </a:t>
                  </a:r>
                </a:p>
              </p:txBody>
            </p:sp>
          </mc:Fallback>
        </mc:AlternateContent>
      </p:grpSp>
      <p:sp>
        <p:nvSpPr>
          <p:cNvPr id="4" name="等腰三角形 3"/>
          <p:cNvSpPr/>
          <p:nvPr/>
        </p:nvSpPr>
        <p:spPr>
          <a:xfrm>
            <a:off x="4430466" y="2101384"/>
            <a:ext cx="206922" cy="287675"/>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6334670" y="2101384"/>
            <a:ext cx="206922" cy="287675"/>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a:off x="6963415" y="2101384"/>
            <a:ext cx="206922" cy="287675"/>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additive="base">
                                        <p:cTn id="11" dur="500" fill="hold"/>
                                        <p:tgtEl>
                                          <p:spTgt spid="22"/>
                                        </p:tgtEl>
                                        <p:attrNameLst>
                                          <p:attrName>ppt_x</p:attrName>
                                        </p:attrNameLst>
                                      </p:cBhvr>
                                      <p:tavLst>
                                        <p:tav tm="0">
                                          <p:val>
                                            <p:strVal val="#ppt_x"/>
                                          </p:val>
                                        </p:tav>
                                        <p:tav tm="100000">
                                          <p:val>
                                            <p:strVal val="#ppt_x"/>
                                          </p:val>
                                        </p:tav>
                                      </p:tavLst>
                                    </p:anim>
                                    <p:anim calcmode="lin" valueType="num">
                                      <p:cBhvr additive="base">
                                        <p:cTn id="12" dur="500" fill="hold"/>
                                        <p:tgtEl>
                                          <p:spTgt spid="2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additive="base">
                                        <p:cTn id="15" dur="500" fill="hold"/>
                                        <p:tgtEl>
                                          <p:spTgt spid="24"/>
                                        </p:tgtEl>
                                        <p:attrNameLst>
                                          <p:attrName>ppt_x</p:attrName>
                                        </p:attrNameLst>
                                      </p:cBhvr>
                                      <p:tavLst>
                                        <p:tav tm="0">
                                          <p:val>
                                            <p:strVal val="#ppt_x"/>
                                          </p:val>
                                        </p:tav>
                                        <p:tav tm="100000">
                                          <p:val>
                                            <p:strVal val="#ppt_x"/>
                                          </p:val>
                                        </p:tav>
                                      </p:tavLst>
                                    </p:anim>
                                    <p:anim calcmode="lin" valueType="num">
                                      <p:cBhvr additive="base">
                                        <p:cTn id="1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4" grpId="0" animBg="1"/>
      <p:bldP spid="22" grpId="0" animBg="1"/>
      <p:bldP spid="2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6642538" y="2811553"/>
            <a:ext cx="4886699" cy="2695867"/>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3664080" cy="707886"/>
              </a:xfrm>
              <a:prstGeom prst="rect">
                <a:avLst/>
              </a:prstGeom>
              <a:noFill/>
            </p:spPr>
            <p:txBody>
              <a:bodyPr wrap="none" rtlCol="0">
                <a:spAutoFit/>
              </a:bodyPr>
              <a:lstStyle/>
              <a:p>
                <a:r>
                  <a:rPr lang="en-US" altLang="zh-CN" sz="4000" b="1" dirty="0"/>
                  <a:t>Minimize </a:t>
                </a:r>
                <a14:m>
                  <m:oMath xmlns:m="http://schemas.openxmlformats.org/officeDocument/2006/math">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664080" cy="707886"/>
              </a:xfrm>
              <a:prstGeom prst="rect">
                <a:avLst/>
              </a:prstGeom>
              <a:blipFill rotWithShape="1">
                <a:blip r:embed="rId3"/>
                <a:stretch>
                  <a:fillRect l="-15" t="-18" r="-9391" b="-7357"/>
                </a:stretch>
              </a:blipFill>
            </p:spPr>
            <p:txBody>
              <a:bodyPr/>
              <a:lstStyle/>
              <a:p>
                <a:r>
                  <a:rPr lang="en-US" altLang="en-US">
                    <a:noFill/>
                  </a:rPr>
                  <a:t> </a:t>
                </a:r>
              </a:p>
            </p:txBody>
          </p:sp>
        </mc:Fallback>
      </mc:AlternateContent>
      <p:sp>
        <p:nvSpPr>
          <p:cNvPr id="19" name="矩形: 圆角 18"/>
          <p:cNvSpPr/>
          <p:nvPr/>
        </p:nvSpPr>
        <p:spPr>
          <a:xfrm>
            <a:off x="639352" y="1172347"/>
            <a:ext cx="10889885" cy="1326876"/>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17" name="矩形 16"/>
              <p:cNvSpPr/>
              <p:nvPr/>
            </p:nvSpPr>
            <p:spPr>
              <a:xfrm>
                <a:off x="2731072" y="1256448"/>
                <a:ext cx="5885970"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1" i="1" dirty="0">
                                  <a:solidFill>
                                    <a:srgbClr val="C55A11"/>
                                  </a:solidFill>
                                  <a:latin typeface="Cambria Math" panose="02040503050406030204" pitchFamily="18" charset="0"/>
                                </a:rPr>
                                <m:t>𝒘</m:t>
                              </m:r>
                            </m:lim>
                          </m:limLow>
                        </m:fName>
                        <m:e>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smtClean="0">
                                  <a:solidFill>
                                    <a:srgbClr val="C55A11"/>
                                  </a:solidFill>
                                  <a:latin typeface="Cambria Math" panose="02040503050406030204" pitchFamily="18" charset="0"/>
                                </a:rPr>
                                <m:t>𝒘</m:t>
                              </m:r>
                            </m:e>
                          </m:d>
                          <m:r>
                            <a:rPr lang="en-US" sz="2400" i="1" dirty="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r>
                                    <a:rPr lang="pt-BR" sz="2400" i="1" dirty="0">
                                      <a:latin typeface="Cambria Math" panose="02040503050406030204" pitchFamily="18" charset="0"/>
                                    </a:rPr>
                                    <m:t>𝑙</m:t>
                                  </m:r>
                                  <m:r>
                                    <a:rPr lang="en-US" sz="2400" i="1" dirty="0">
                                      <a:latin typeface="Cambria Math" panose="02040503050406030204" pitchFamily="18" charset="0"/>
                                    </a:rPr>
                                    <m:t>𝑛</m:t>
                                  </m:r>
                                  <m:r>
                                    <a:rPr lang="en-US" altLang="zh-CN" sz="2400" i="1" dirty="0">
                                      <a:latin typeface="Cambria Math" panose="02040503050406030204" pitchFamily="18" charset="0"/>
                                    </a:rPr>
                                    <m:t>(</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r>
                                    <a:rPr lang="en-US" altLang="zh-CN" sz="2400" i="1" dirty="0">
                                      <a:latin typeface="Cambria Math" panose="02040503050406030204" pitchFamily="18" charset="0"/>
                                    </a:rPr>
                                    <m:t>)</m:t>
                                  </m:r>
                                </m:e>
                              </m:d>
                            </m:e>
                          </m:nary>
                        </m:e>
                      </m:func>
                    </m:oMath>
                  </m:oMathPara>
                </a14:m>
                <a:endParaRPr lang="en-US" sz="24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731072" y="1256448"/>
                <a:ext cx="5885970" cy="1098570"/>
              </a:xfrm>
              <a:prstGeom prst="rect">
                <a:avLst/>
              </a:prstGeom>
              <a:blipFill rotWithShape="1">
                <a:blip r:embed="rId4"/>
                <a:stretch>
                  <a:fillRect l="-10" t="-38" r="2" b="40"/>
                </a:stretch>
              </a:blipFill>
            </p:spPr>
            <p:txBody>
              <a:bodyPr/>
              <a:lstStyle/>
              <a:p>
                <a:r>
                  <a:rPr lang="en-US" altLang="en-US">
                    <a:noFill/>
                  </a:rPr>
                  <a:t> </a:t>
                </a:r>
              </a:p>
            </p:txBody>
          </p:sp>
        </mc:Fallback>
      </mc:AlternateContent>
      <p:sp>
        <p:nvSpPr>
          <p:cNvPr id="22" name="矩形 21"/>
          <p:cNvSpPr/>
          <p:nvPr/>
        </p:nvSpPr>
        <p:spPr>
          <a:xfrm>
            <a:off x="8959829" y="2061770"/>
            <a:ext cx="2520947" cy="461665"/>
          </a:xfrm>
          <a:prstGeom prst="rect">
            <a:avLst/>
          </a:prstGeom>
        </p:spPr>
        <p:txBody>
          <a:bodyPr wrap="none">
            <a:spAutoFit/>
          </a:bodyPr>
          <a:lstStyle/>
          <a:p>
            <a:r>
              <a:rPr lang="en-US" altLang="zh-CN" sz="2400" dirty="0">
                <a:solidFill>
                  <a:srgbClr val="FF0000"/>
                </a:solidFill>
              </a:rPr>
              <a:t>Cross-entropy loss</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4" name="矩形 3"/>
              <p:cNvSpPr/>
              <p:nvPr/>
            </p:nvSpPr>
            <p:spPr>
              <a:xfrm>
                <a:off x="6748527" y="2973147"/>
                <a:ext cx="4422603" cy="1200329"/>
              </a:xfrm>
              <a:prstGeom prst="rect">
                <a:avLst/>
              </a:prstGeom>
            </p:spPr>
            <p:txBody>
              <a:bodyPr wrap="square">
                <a:spAutoFit/>
              </a:bodyPr>
              <a:lstStyle/>
              <a:p>
                <a:pPr algn="just"/>
                <a14:m>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i="1" dirty="0">
                            <a:latin typeface="Cambria Math" panose="02040503050406030204" pitchFamily="18" charset="0"/>
                          </a:rPr>
                          <m:t>𝑤</m:t>
                        </m:r>
                      </m:e>
                    </m:d>
                  </m:oMath>
                </a14:m>
                <a:r>
                  <a:rPr lang="en-US" sz="2400" dirty="0">
                    <a:solidFill>
                      <a:srgbClr val="000000"/>
                    </a:solidFill>
                  </a:rPr>
                  <a:t>: continuous, differentiable,</a:t>
                </a:r>
                <a:br>
                  <a:rPr lang="en-US" sz="2400" dirty="0">
                    <a:solidFill>
                      <a:srgbClr val="000000"/>
                    </a:solidFill>
                  </a:rPr>
                </a:br>
                <a:r>
                  <a:rPr lang="en-US" sz="2400" dirty="0">
                    <a:solidFill>
                      <a:srgbClr val="000000"/>
                    </a:solidFill>
                  </a:rPr>
                  <a:t>twice-differentiable, </a:t>
                </a:r>
                <a:r>
                  <a:rPr lang="en-US" sz="2400" b="1" dirty="0">
                    <a:solidFill>
                      <a:srgbClr val="000000"/>
                    </a:solidFill>
                  </a:rPr>
                  <a:t>convex</a:t>
                </a:r>
              </a:p>
              <a:p>
                <a:pPr algn="just"/>
                <a:r>
                  <a:rPr lang="en-US" sz="2400" dirty="0"/>
                  <a:t>We want to find the valley</a:t>
                </a:r>
              </a:p>
            </p:txBody>
          </p:sp>
        </mc:Choice>
        <mc:Fallback xmlns="">
          <p:sp>
            <p:nvSpPr>
              <p:cNvPr id="4" name="矩形 3"/>
              <p:cNvSpPr>
                <a:spLocks noRot="1" noChangeAspect="1" noMove="1" noResize="1" noEditPoints="1" noAdjustHandles="1" noChangeArrowheads="1" noChangeShapeType="1" noTextEdit="1"/>
              </p:cNvSpPr>
              <p:nvPr/>
            </p:nvSpPr>
            <p:spPr>
              <a:xfrm>
                <a:off x="6748527" y="2973147"/>
                <a:ext cx="4422603" cy="1200329"/>
              </a:xfrm>
              <a:prstGeom prst="rect">
                <a:avLst/>
              </a:prstGeom>
              <a:blipFill rotWithShape="1">
                <a:blip r:embed="rId5"/>
                <a:stretch>
                  <a:fillRect l="-9" t="-6" r="5" b="-455"/>
                </a:stretch>
              </a:blipFill>
            </p:spPr>
            <p:txBody>
              <a:bodyPr/>
              <a:lstStyle/>
              <a:p>
                <a:r>
                  <a:rPr lang="en-US" altLang="en-US">
                    <a:noFill/>
                  </a:rPr>
                  <a:t> </a:t>
                </a:r>
              </a:p>
            </p:txBody>
          </p:sp>
        </mc:Fallback>
      </mc:AlternateContent>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9410" y="3112324"/>
            <a:ext cx="2963107" cy="3234727"/>
          </a:xfrm>
          <a:prstGeom prst="rect">
            <a:avLst/>
          </a:prstGeom>
        </p:spPr>
      </p:pic>
      <mc:AlternateContent xmlns:mc="http://schemas.openxmlformats.org/markup-compatibility/2006" xmlns:a14="http://schemas.microsoft.com/office/drawing/2010/main">
        <mc:Choice Requires="a14">
          <p:sp>
            <p:nvSpPr>
              <p:cNvPr id="28" name="矩形 27"/>
              <p:cNvSpPr/>
              <p:nvPr/>
            </p:nvSpPr>
            <p:spPr>
              <a:xfrm>
                <a:off x="748463" y="4316764"/>
                <a:ext cx="955518"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solidFill>
                                <a:srgbClr val="4440FB"/>
                              </a:solidFill>
                              <a:latin typeface="Cambria Math" panose="02040503050406030204" pitchFamily="18" charset="0"/>
                            </a:rPr>
                            <m:t>𝒘</m:t>
                          </m:r>
                        </m:e>
                      </m:d>
                    </m:oMath>
                  </m:oMathPara>
                </a14:m>
                <a:endParaRPr lang="en-US" sz="2400" dirty="0"/>
              </a:p>
            </p:txBody>
          </p:sp>
        </mc:Choice>
        <mc:Fallback xmlns="">
          <p:sp>
            <p:nvSpPr>
              <p:cNvPr id="28" name="矩形 27"/>
              <p:cNvSpPr>
                <a:spLocks noRot="1" noChangeAspect="1" noMove="1" noResize="1" noEditPoints="1" noAdjustHandles="1" noChangeArrowheads="1" noChangeShapeType="1" noTextEdit="1"/>
              </p:cNvSpPr>
              <p:nvPr/>
            </p:nvSpPr>
            <p:spPr>
              <a:xfrm>
                <a:off x="748463" y="4316764"/>
                <a:ext cx="955518" cy="461665"/>
              </a:xfrm>
              <a:prstGeom prst="rect">
                <a:avLst/>
              </a:prstGeom>
              <a:blipFill rotWithShape="1">
                <a:blip r:embed="rId7"/>
                <a:stretch>
                  <a:fillRect l="-45" t="-7" r="29" b="-273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234403" y="4316764"/>
                <a:ext cx="17029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US" sz="2400" i="1" dirty="0">
                              <a:latin typeface="Cambria Math" panose="02040503050406030204" pitchFamily="18" charset="0"/>
                            </a:rPr>
                            <m:t>𝑤</m:t>
                          </m:r>
                        </m:e>
                      </m:d>
                      <m:r>
                        <a:rPr lang="en-US" sz="2400" b="0" i="1" dirty="0" smtClean="0">
                          <a:latin typeface="Cambria Math" panose="02040503050406030204" pitchFamily="18" charset="0"/>
                        </a:rPr>
                        <m:t>=0</m:t>
                      </m:r>
                    </m:oMath>
                  </m:oMathPara>
                </a14:m>
                <a:endParaRPr lang="zh-CN" altLang="en-US" sz="2400" b="1" dirty="0"/>
              </a:p>
            </p:txBody>
          </p:sp>
        </mc:Choice>
        <mc:Fallback xmlns="">
          <p:sp>
            <p:nvSpPr>
              <p:cNvPr id="6" name="矩形 5"/>
              <p:cNvSpPr>
                <a:spLocks noRot="1" noChangeAspect="1" noMove="1" noResize="1" noEditPoints="1" noAdjustHandles="1" noChangeArrowheads="1" noChangeShapeType="1" noTextEdit="1"/>
              </p:cNvSpPr>
              <p:nvPr/>
            </p:nvSpPr>
            <p:spPr>
              <a:xfrm>
                <a:off x="8234403" y="4316764"/>
                <a:ext cx="1702967" cy="461665"/>
              </a:xfrm>
              <a:prstGeom prst="rect">
                <a:avLst/>
              </a:prstGeom>
              <a:blipFill rotWithShape="1">
                <a:blip r:embed="rId8"/>
                <a:stretch>
                  <a:fillRect l="-21" t="-7" r="15" b="-2739"/>
                </a:stretch>
              </a:blipFill>
            </p:spPr>
            <p:txBody>
              <a:bodyPr/>
              <a:lstStyle/>
              <a:p>
                <a:r>
                  <a:rPr lang="en-US" altLang="en-US">
                    <a:noFill/>
                  </a:rPr>
                  <a:t> </a:t>
                </a:r>
              </a:p>
            </p:txBody>
          </p:sp>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343" y="1107320"/>
            <a:ext cx="10488757" cy="4643359"/>
          </a:xfrm>
          <a:prstGeom prst="rect">
            <a:avLst/>
          </a:prstGeom>
        </p:spPr>
      </p:pic>
      <p:sp>
        <p:nvSpPr>
          <p:cNvPr id="5" name="文本框 4"/>
          <p:cNvSpPr txBox="1"/>
          <p:nvPr/>
        </p:nvSpPr>
        <p:spPr>
          <a:xfrm>
            <a:off x="591113" y="245239"/>
            <a:ext cx="3469283" cy="707886"/>
          </a:xfrm>
          <a:prstGeom prst="rect">
            <a:avLst/>
          </a:prstGeom>
          <a:noFill/>
        </p:spPr>
        <p:txBody>
          <a:bodyPr wrap="none" rtlCol="0">
            <a:spAutoFit/>
          </a:bodyPr>
          <a:lstStyle/>
          <a:p>
            <a:r>
              <a:rPr lang="en-US" altLang="zh-CN" sz="4000" b="1" dirty="0"/>
              <a:t>Matrix Calculus</a:t>
            </a:r>
            <a:endParaRPr lang="zh-CN" altLang="en-US" sz="4000" dirty="0"/>
          </a:p>
        </p:txBody>
      </p:sp>
      <p:sp>
        <p:nvSpPr>
          <p:cNvPr id="6" name="矩形 5"/>
          <p:cNvSpPr/>
          <p:nvPr/>
        </p:nvSpPr>
        <p:spPr>
          <a:xfrm>
            <a:off x="727344" y="3825960"/>
            <a:ext cx="10479076" cy="584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 name="矩形 6"/>
              <p:cNvSpPr/>
              <p:nvPr/>
            </p:nvSpPr>
            <p:spPr>
              <a:xfrm>
                <a:off x="6188647" y="8750"/>
                <a:ext cx="5885970"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1" i="1" dirty="0">
                                  <a:solidFill>
                                    <a:srgbClr val="C55A11"/>
                                  </a:solidFill>
                                  <a:latin typeface="Cambria Math" panose="02040503050406030204" pitchFamily="18" charset="0"/>
                                </a:rPr>
                                <m:t>𝒘</m:t>
                              </m:r>
                            </m:lim>
                          </m:limLow>
                        </m:fName>
                        <m:e>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smtClean="0">
                                  <a:solidFill>
                                    <a:srgbClr val="C55A11"/>
                                  </a:solidFill>
                                  <a:latin typeface="Cambria Math" panose="02040503050406030204" pitchFamily="18" charset="0"/>
                                </a:rPr>
                                <m:t>𝒘</m:t>
                              </m:r>
                            </m:e>
                          </m:d>
                          <m:r>
                            <a:rPr lang="en-US" sz="2400" i="1" dirty="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r>
                                    <a:rPr lang="pt-BR" sz="2400" i="1" dirty="0">
                                      <a:latin typeface="Cambria Math" panose="02040503050406030204" pitchFamily="18" charset="0"/>
                                    </a:rPr>
                                    <m:t>𝑙</m:t>
                                  </m:r>
                                  <m:r>
                                    <a:rPr lang="en-US" sz="2400" i="1" dirty="0">
                                      <a:latin typeface="Cambria Math" panose="02040503050406030204" pitchFamily="18" charset="0"/>
                                    </a:rPr>
                                    <m:t>𝑛</m:t>
                                  </m:r>
                                  <m:r>
                                    <a:rPr lang="en-US" altLang="zh-CN" sz="2400" i="1" dirty="0">
                                      <a:latin typeface="Cambria Math" panose="02040503050406030204" pitchFamily="18" charset="0"/>
                                    </a:rPr>
                                    <m:t>(</m:t>
                                  </m:r>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r>
                                    <a:rPr lang="en-US" altLang="zh-CN" sz="2400" i="1" dirty="0">
                                      <a:latin typeface="Cambria Math" panose="02040503050406030204" pitchFamily="18" charset="0"/>
                                    </a:rPr>
                                    <m:t>)</m:t>
                                  </m:r>
                                </m:e>
                              </m:d>
                            </m:e>
                          </m:nary>
                        </m:e>
                      </m:func>
                    </m:oMath>
                  </m:oMathPara>
                </a14:m>
                <a:endParaRPr lang="en-US" sz="2400" dirty="0">
                  <a:solidFill>
                    <a:schemeClr val="tx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6188647" y="8750"/>
                <a:ext cx="5885970" cy="1098570"/>
              </a:xfrm>
              <a:prstGeom prst="rect">
                <a:avLst/>
              </a:prstGeom>
              <a:blipFill rotWithShape="1">
                <a:blip r:embed="rId4"/>
                <a:stretch>
                  <a:fillRect l="-10" t="-45" r="2" b="47"/>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p:cNvSpPr/>
          <p:nvPr/>
        </p:nvSpPr>
        <p:spPr>
          <a:xfrm>
            <a:off x="591113" y="3297364"/>
            <a:ext cx="10938124" cy="161400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11" name="矩形: 圆角 10"/>
          <p:cNvSpPr/>
          <p:nvPr/>
        </p:nvSpPr>
        <p:spPr>
          <a:xfrm>
            <a:off x="591113" y="1245511"/>
            <a:ext cx="10938124" cy="1802489"/>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111291" y="1494875"/>
                <a:ext cx="8634864"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latin typeface="Cambria Math" panose="02040503050406030204" pitchFamily="18" charset="0"/>
                            </a:rPr>
                            <m:t>𝒘</m:t>
                          </m:r>
                        </m:e>
                      </m:d>
                      <m:r>
                        <a:rPr lang="en-US" sz="2400" b="0" i="1" dirty="0" smtClean="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f>
                                <m:fPr>
                                  <m:ctrlPr>
                                    <a:rPr lang="en-US" altLang="zh-CN" sz="2400" b="0" i="1" dirty="0"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dirty="0" smtClean="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𝑧</m:t>
                                  </m:r>
                                  <m:d>
                                    <m:dPr>
                                      <m:ctrlPr>
                                        <a:rPr lang="en-US"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e>
                      </m:nary>
                      <m:r>
                        <a:rPr lang="en-US" altLang="zh-CN" sz="2400" i="1" dirty="0">
                          <a:latin typeface="Cambria Math" panose="02040503050406030204" pitchFamily="18" charset="0"/>
                        </a:rPr>
                        <m:t>=0</m:t>
                      </m:r>
                    </m:oMath>
                  </m:oMathPara>
                </a14:m>
                <a:endParaRPr lang="zh-CN" altLang="en-US" sz="2400" b="1" dirty="0"/>
              </a:p>
            </p:txBody>
          </p:sp>
        </mc:Choice>
        <mc:Fallback xmlns="">
          <p:sp>
            <p:nvSpPr>
              <p:cNvPr id="6" name="矩形 5"/>
              <p:cNvSpPr>
                <a:spLocks noRot="1" noChangeAspect="1" noMove="1" noResize="1" noEditPoints="1" noAdjustHandles="1" noChangeArrowheads="1" noChangeShapeType="1" noTextEdit="1"/>
              </p:cNvSpPr>
              <p:nvPr/>
            </p:nvSpPr>
            <p:spPr>
              <a:xfrm>
                <a:off x="1111291" y="1494875"/>
                <a:ext cx="8634864" cy="1098570"/>
              </a:xfrm>
              <a:prstGeom prst="rect">
                <a:avLst/>
              </a:prstGeom>
              <a:blipFill rotWithShape="1">
                <a:blip r:embed="rId4"/>
                <a:stretch>
                  <a:fillRect t="-8" r="2" b="1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111291" y="3628932"/>
                <a:ext cx="8017901" cy="954107"/>
              </a:xfrm>
              <a:prstGeom prst="rect">
                <a:avLst/>
              </a:prstGeom>
            </p:spPr>
            <p:txBody>
              <a:bodyPr wrap="none">
                <a:spAutoFit/>
              </a:bodyPr>
              <a:lstStyle/>
              <a:p>
                <a:pPr marL="457200" indent="-457200">
                  <a:buFont typeface="Arial" panose="020B0604020202090204" pitchFamily="34" charset="0"/>
                  <a:buChar char="•"/>
                </a:pP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r>
                      <a:rPr lang="en-US" sz="2800" i="1" dirty="0">
                        <a:latin typeface="Cambria Math" panose="02040503050406030204" pitchFamily="18" charset="0"/>
                      </a:rPr>
                      <m:t>𝐸</m:t>
                    </m:r>
                    <m:d>
                      <m:dPr>
                        <m:ctrlPr>
                          <a:rPr lang="en-US" sz="2800" i="1" dirty="0">
                            <a:latin typeface="Cambria Math" panose="02040503050406030204" pitchFamily="18" charset="0"/>
                          </a:rPr>
                        </m:ctrlPr>
                      </m:dPr>
                      <m:e>
                        <m:r>
                          <a:rPr lang="en-US" sz="2800" b="1" i="1" dirty="0">
                            <a:latin typeface="Cambria Math" panose="02040503050406030204" pitchFamily="18" charset="0"/>
                          </a:rPr>
                          <m:t>𝒘</m:t>
                        </m:r>
                      </m:e>
                    </m:d>
                  </m:oMath>
                </a14:m>
                <a:r>
                  <a:rPr lang="en-US" sz="2800" dirty="0"/>
                  <a:t> is a non-linear equation of </a:t>
                </a:r>
                <a14:m>
                  <m:oMath xmlns:m="http://schemas.openxmlformats.org/officeDocument/2006/math">
                    <m:r>
                      <a:rPr lang="en-US" sz="2800" b="1" i="1" dirty="0" smtClean="0">
                        <a:latin typeface="Cambria Math" panose="02040503050406030204" pitchFamily="18" charset="0"/>
                      </a:rPr>
                      <m:t>𝒘</m:t>
                    </m:r>
                  </m:oMath>
                </a14:m>
                <a:endParaRPr lang="en-US" sz="2800" b="1" dirty="0"/>
              </a:p>
              <a:p>
                <a:pPr marL="914400" lvl="1" indent="-457200">
                  <a:buFont typeface="Wingdings" panose="05000000000000000000" pitchFamily="2" charset="2"/>
                  <a:buChar char="Ø"/>
                </a:pPr>
                <a:r>
                  <a:rPr lang="en-US" sz="2800" dirty="0"/>
                  <a:t>It is hard to derive the </a:t>
                </a:r>
                <a:r>
                  <a:rPr lang="en-US" sz="2800" dirty="0">
                    <a:solidFill>
                      <a:srgbClr val="FF0000"/>
                    </a:solidFill>
                  </a:rPr>
                  <a:t>closed form </a:t>
                </a:r>
                <a:r>
                  <a:rPr lang="en-US" sz="2800" dirty="0"/>
                  <a:t>solution. :-(</a:t>
                </a:r>
              </a:p>
            </p:txBody>
          </p:sp>
        </mc:Choice>
        <mc:Fallback xmlns="">
          <p:sp>
            <p:nvSpPr>
              <p:cNvPr id="32" name="矩形 31"/>
              <p:cNvSpPr>
                <a:spLocks noRot="1" noChangeAspect="1" noMove="1" noResize="1" noEditPoints="1" noAdjustHandles="1" noChangeArrowheads="1" noChangeShapeType="1" noTextEdit="1"/>
              </p:cNvSpPr>
              <p:nvPr/>
            </p:nvSpPr>
            <p:spPr>
              <a:xfrm>
                <a:off x="1111291" y="3628932"/>
                <a:ext cx="8017901" cy="954107"/>
              </a:xfrm>
              <a:prstGeom prst="rect">
                <a:avLst/>
              </a:prstGeom>
              <a:blipFill rotWithShape="1">
                <a:blip r:embed="rId5"/>
                <a:stretch>
                  <a:fillRect l="-1" t="-57" r="-4770" b="-1838"/>
                </a:stretch>
              </a:blipFill>
            </p:spPr>
            <p:txBody>
              <a:bodyPr/>
              <a:lstStyle/>
              <a:p>
                <a:r>
                  <a:rPr lang="en-US" altLang="en-US">
                    <a:noFill/>
                  </a:rPr>
                  <a:t> </a:t>
                </a:r>
              </a:p>
            </p:txBody>
          </p:sp>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p:cNvSpPr/>
          <p:nvPr/>
        </p:nvSpPr>
        <p:spPr>
          <a:xfrm>
            <a:off x="626898" y="3924301"/>
            <a:ext cx="10938124" cy="1457324"/>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p:sp>
        <p:nvSpPr>
          <p:cNvPr id="13" name="矩形 12"/>
          <p:cNvSpPr/>
          <p:nvPr/>
        </p:nvSpPr>
        <p:spPr>
          <a:xfrm>
            <a:off x="691493" y="4183590"/>
            <a:ext cx="10440801"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Apply the iterative optimization to the logistic regression. </a:t>
            </a:r>
            <a:endParaRPr lang="zh-CN" altLang="en-US" sz="2800" dirty="0"/>
          </a:p>
        </p:txBody>
      </p:sp>
      <p:sp>
        <p:nvSpPr>
          <p:cNvPr id="15" name="矩形: 圆角 14"/>
          <p:cNvSpPr/>
          <p:nvPr/>
        </p:nvSpPr>
        <p:spPr>
          <a:xfrm>
            <a:off x="591113" y="1245511"/>
            <a:ext cx="10938124" cy="1802489"/>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16" name="矩形 15"/>
              <p:cNvSpPr/>
              <p:nvPr/>
            </p:nvSpPr>
            <p:spPr>
              <a:xfrm>
                <a:off x="1111291" y="1494875"/>
                <a:ext cx="8634864"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latin typeface="Cambria Math" panose="02040503050406030204" pitchFamily="18" charset="0"/>
                            </a:rPr>
                            <m:t>𝒘</m:t>
                          </m:r>
                        </m:e>
                      </m:d>
                      <m:r>
                        <a:rPr lang="en-US" sz="2400" b="0" i="1" dirty="0" smtClean="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f>
                                <m:fPr>
                                  <m:ctrlPr>
                                    <a:rPr lang="en-US" altLang="zh-CN" sz="2400" b="0" i="1" dirty="0"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dirty="0" smtClean="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smtClean="0">
                                      <a:latin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𝑧</m:t>
                                  </m:r>
                                  <m:d>
                                    <m:dPr>
                                      <m:ctrlPr>
                                        <a:rPr lang="en-US"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e>
                      </m:nary>
                      <m:r>
                        <a:rPr lang="en-US" altLang="zh-CN" sz="2400" i="1" dirty="0">
                          <a:latin typeface="Cambria Math" panose="02040503050406030204" pitchFamily="18" charset="0"/>
                        </a:rPr>
                        <m:t>=0</m:t>
                      </m:r>
                    </m:oMath>
                  </m:oMathPara>
                </a14:m>
                <a:endParaRPr lang="zh-CN" altLang="en-US" sz="2400" b="1" dirty="0"/>
              </a:p>
            </p:txBody>
          </p:sp>
        </mc:Choice>
        <mc:Fallback xmlns="">
          <p:sp>
            <p:nvSpPr>
              <p:cNvPr id="16" name="矩形 15"/>
              <p:cNvSpPr>
                <a:spLocks noRot="1" noChangeAspect="1" noMove="1" noResize="1" noEditPoints="1" noAdjustHandles="1" noChangeArrowheads="1" noChangeShapeType="1" noTextEdit="1"/>
              </p:cNvSpPr>
              <p:nvPr/>
            </p:nvSpPr>
            <p:spPr>
              <a:xfrm>
                <a:off x="1111291" y="1494875"/>
                <a:ext cx="8634864" cy="1098570"/>
              </a:xfrm>
              <a:prstGeom prst="rect">
                <a:avLst/>
              </a:prstGeom>
              <a:blipFill rotWithShape="1">
                <a:blip r:embed="rId4"/>
                <a:stretch>
                  <a:fillRect t="-8" r="2" b="10"/>
                </a:stretch>
              </a:blipFill>
            </p:spPr>
            <p:txBody>
              <a:bodyPr/>
              <a:lstStyle/>
              <a:p>
                <a:r>
                  <a:rPr lang="en-US" altLang="en-US">
                    <a:noFill/>
                  </a:rPr>
                  <a:t> </a:t>
                </a:r>
              </a:p>
            </p:txBody>
          </p:sp>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073875" y="3075057"/>
            <a:ext cx="4855560" cy="707886"/>
          </a:xfrm>
          <a:prstGeom prst="rect">
            <a:avLst/>
          </a:prstGeom>
          <a:noFill/>
        </p:spPr>
        <p:txBody>
          <a:bodyPr wrap="none" rtlCol="0">
            <a:spAutoFit/>
          </a:bodyPr>
          <a:lstStyle/>
          <a:p>
            <a:r>
              <a:rPr lang="en-US" altLang="zh-CN" sz="4000" b="1" dirty="0">
                <a:solidFill>
                  <a:srgbClr val="4440FB"/>
                </a:solidFill>
              </a:rPr>
              <a:t>Iterative Optimization</a:t>
            </a:r>
            <a:endParaRPr lang="zh-CN" altLang="en-US" sz="40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391956" y="1397940"/>
            <a:ext cx="10938124" cy="2370225"/>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2" name="文本框 1"/>
          <p:cNvSpPr txBox="1"/>
          <p:nvPr/>
        </p:nvSpPr>
        <p:spPr>
          <a:xfrm>
            <a:off x="391956" y="237002"/>
            <a:ext cx="4983287" cy="707886"/>
          </a:xfrm>
          <a:prstGeom prst="rect">
            <a:avLst/>
          </a:prstGeom>
          <a:noFill/>
        </p:spPr>
        <p:txBody>
          <a:bodyPr wrap="none" rtlCol="0">
            <a:spAutoFit/>
          </a:bodyPr>
          <a:lstStyle/>
          <a:p>
            <a:r>
              <a:rPr lang="en-US" altLang="zh-CN" sz="4000" b="1" dirty="0"/>
              <a:t>Optimization Methods</a:t>
            </a:r>
          </a:p>
        </p:txBody>
      </p:sp>
      <mc:AlternateContent xmlns:mc="http://schemas.openxmlformats.org/markup-compatibility/2006" xmlns:a14="http://schemas.microsoft.com/office/drawing/2010/main">
        <mc:Choice Requires="a14">
          <p:sp>
            <p:nvSpPr>
              <p:cNvPr id="4" name="矩形 3"/>
              <p:cNvSpPr/>
              <p:nvPr/>
            </p:nvSpPr>
            <p:spPr>
              <a:xfrm>
                <a:off x="513310" y="1504192"/>
                <a:ext cx="11358610" cy="1384995"/>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000000"/>
                    </a:solidFill>
                  </a:rPr>
                  <a:t>Optimization: either minimize or maximize some function </a:t>
                </a:r>
                <a14:m>
                  <m:oMath xmlns:m="http://schemas.openxmlformats.org/officeDocument/2006/math">
                    <m:r>
                      <a:rPr lang="en-US" altLang="zh-CN" sz="2800" i="1" dirty="0">
                        <a:solidFill>
                          <a:srgbClr val="000000"/>
                        </a:solidFill>
                        <a:latin typeface="Cambria Math" panose="02040503050406030204" pitchFamily="18" charset="0"/>
                      </a:rPr>
                      <m:t>𝑓</m:t>
                    </m:r>
                    <m:r>
                      <a:rPr lang="en-US" altLang="zh-CN" sz="2800" i="1" dirty="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𝑥</m:t>
                    </m:r>
                    <m:r>
                      <a:rPr lang="en-US" altLang="zh-CN" sz="2800" i="1" dirty="0">
                        <a:solidFill>
                          <a:srgbClr val="000000"/>
                        </a:solidFill>
                        <a:latin typeface="Cambria Math" panose="02040503050406030204" pitchFamily="18" charset="0"/>
                      </a:rPr>
                      <m:t>)</m:t>
                    </m:r>
                  </m:oMath>
                </a14:m>
                <a:r>
                  <a:rPr lang="zh-CN" altLang="en-US" sz="2800" dirty="0"/>
                  <a:t> </a:t>
                </a:r>
                <a:r>
                  <a:rPr lang="en-US" altLang="zh-CN" sz="2800" dirty="0"/>
                  <a:t>by altering </a:t>
                </a:r>
                <a14:m>
                  <m:oMath xmlns:m="http://schemas.openxmlformats.org/officeDocument/2006/math">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endParaRPr lang="en-US" altLang="zh-CN" sz="2800" dirty="0"/>
              </a:p>
              <a:p>
                <a:pPr marL="571500" indent="-571500">
                  <a:buFont typeface="Arial" panose="020B0604020202090204" pitchFamily="34" charset="0"/>
                  <a:buChar char="•"/>
                </a:pPr>
                <a:r>
                  <a:rPr lang="en-US" altLang="zh-CN" sz="2800" dirty="0"/>
                  <a:t>In most cases, optimization refers to the minimization of </a:t>
                </a:r>
                <a14:m>
                  <m:oMath xmlns:m="http://schemas.openxmlformats.org/officeDocument/2006/math">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oMath>
                </a14:m>
                <a:endParaRPr lang="en-US" altLang="zh-CN" sz="2800" dirty="0"/>
              </a:p>
            </p:txBody>
          </p:sp>
        </mc:Choice>
        <mc:Fallback xmlns="">
          <p:sp>
            <p:nvSpPr>
              <p:cNvPr id="4" name="矩形 3"/>
              <p:cNvSpPr>
                <a:spLocks noRot="1" noChangeAspect="1" noMove="1" noResize="1" noEditPoints="1" noAdjustHandles="1" noChangeArrowheads="1" noChangeShapeType="1" noTextEdit="1"/>
              </p:cNvSpPr>
              <p:nvPr/>
            </p:nvSpPr>
            <p:spPr>
              <a:xfrm>
                <a:off x="513310" y="1504192"/>
                <a:ext cx="11358610" cy="1384995"/>
              </a:xfrm>
              <a:prstGeom prst="rect">
                <a:avLst/>
              </a:prstGeom>
              <a:blipFill rotWithShape="1">
                <a:blip r:embed="rId2"/>
                <a:stretch>
                  <a:fillRect l="-2" t="-37" r="5" b="-1151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113111" y="3190661"/>
                <a:ext cx="3088153" cy="523220"/>
              </a:xfrm>
              <a:prstGeom prst="rect">
                <a:avLst/>
              </a:prstGeom>
            </p:spPr>
            <p:txBody>
              <a:bodyPr wrap="none">
                <a:spAutoFit/>
              </a:bodyPr>
              <a:lstStyle/>
              <a:p>
                <a:r>
                  <a:rPr lang="en-US" altLang="zh-CN" sz="2800" b="1" dirty="0"/>
                  <a:t>Maximization </a:t>
                </a:r>
                <a14:m>
                  <m:oMath xmlns:m="http://schemas.openxmlformats.org/officeDocument/2006/math">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oMath>
                </a14:m>
                <a:r>
                  <a:rPr lang="en-US" altLang="zh-CN" sz="2800" b="1" dirty="0"/>
                  <a:t> </a:t>
                </a:r>
                <a:endParaRPr lang="zh-CN" altLang="en-US" sz="2800" b="1" dirty="0"/>
              </a:p>
            </p:txBody>
          </p:sp>
        </mc:Choice>
        <mc:Fallback xmlns="">
          <p:sp>
            <p:nvSpPr>
              <p:cNvPr id="11" name="矩形 10"/>
              <p:cNvSpPr>
                <a:spLocks noRot="1" noChangeAspect="1" noMove="1" noResize="1" noEditPoints="1" noAdjustHandles="1" noChangeArrowheads="1" noChangeShapeType="1" noTextEdit="1"/>
              </p:cNvSpPr>
              <p:nvPr/>
            </p:nvSpPr>
            <p:spPr>
              <a:xfrm>
                <a:off x="2113111" y="3190661"/>
                <a:ext cx="3088153" cy="523220"/>
              </a:xfrm>
              <a:prstGeom prst="rect">
                <a:avLst/>
              </a:prstGeom>
              <a:blipFill rotWithShape="1">
                <a:blip r:embed="rId3"/>
                <a:stretch>
                  <a:fillRect l="-15" t="-80" r="-9624" b="-417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293818" y="3185285"/>
                <a:ext cx="3296672" cy="523220"/>
              </a:xfrm>
              <a:prstGeom prst="rect">
                <a:avLst/>
              </a:prstGeom>
            </p:spPr>
            <p:txBody>
              <a:bodyPr wrap="none">
                <a:spAutoFit/>
              </a:bodyPr>
              <a:lstStyle/>
              <a:p>
                <a:r>
                  <a:rPr lang="en-US" altLang="zh-CN" sz="2800" b="1" dirty="0"/>
                  <a:t>Minimization </a:t>
                </a:r>
                <a14:m>
                  <m:oMath xmlns:m="http://schemas.openxmlformats.org/officeDocument/2006/math">
                    <m:r>
                      <a:rPr lang="en-US" altLang="zh-CN" sz="2800" b="1" i="0" dirty="0" smtClean="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oMath>
                </a14:m>
                <a:r>
                  <a:rPr lang="en-US" altLang="zh-CN" sz="2800" b="1" dirty="0"/>
                  <a:t> </a:t>
                </a:r>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6293818" y="3185285"/>
                <a:ext cx="3296672" cy="523220"/>
              </a:xfrm>
              <a:prstGeom prst="rect">
                <a:avLst/>
              </a:prstGeom>
              <a:blipFill rotWithShape="1">
                <a:blip r:embed="rId4"/>
                <a:stretch>
                  <a:fillRect l="-10" t="-24" r="-7933" b="-4228"/>
                </a:stretch>
              </a:blipFill>
            </p:spPr>
            <p:txBody>
              <a:bodyPr/>
              <a:lstStyle/>
              <a:p>
                <a:r>
                  <a:rPr lang="en-US" altLang="en-US">
                    <a:noFill/>
                  </a:rPr>
                  <a:t> </a:t>
                </a:r>
              </a:p>
            </p:txBody>
          </p:sp>
        </mc:Fallback>
      </mc:AlternateContent>
      <p:sp>
        <p:nvSpPr>
          <p:cNvPr id="13" name="左右箭头 12"/>
          <p:cNvSpPr/>
          <p:nvPr/>
        </p:nvSpPr>
        <p:spPr>
          <a:xfrm>
            <a:off x="5302954" y="3274414"/>
            <a:ext cx="782595" cy="439467"/>
          </a:xfrm>
          <a:prstGeom prst="lef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4" name="矩形 13"/>
              <p:cNvSpPr/>
              <p:nvPr/>
            </p:nvSpPr>
            <p:spPr>
              <a:xfrm>
                <a:off x="513309" y="4169133"/>
                <a:ext cx="11042164" cy="954107"/>
              </a:xfrm>
              <a:prstGeom prst="rect">
                <a:avLst/>
              </a:prstGeom>
            </p:spPr>
            <p:txBody>
              <a:bodyPr wrap="square">
                <a:spAutoFit/>
              </a:bodyPr>
              <a:lstStyle/>
              <a:p>
                <a:pPr marL="571500" indent="-571500">
                  <a:buFont typeface="Arial" panose="020B0604020202090204" pitchFamily="34" charset="0"/>
                  <a:buChar char="•"/>
                </a:pPr>
                <a14:m>
                  <m:oMath xmlns:m="http://schemas.openxmlformats.org/officeDocument/2006/math">
                    <m:r>
                      <a:rPr lang="en-US" altLang="zh-CN" sz="2800" i="1" dirty="0" smtClean="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r>
                      <a:rPr lang="en-US" altLang="zh-CN" sz="2800" b="0" i="0" dirty="0" smtClean="0">
                        <a:solidFill>
                          <a:srgbClr val="000000"/>
                        </a:solidFill>
                        <a:latin typeface="Cambria Math" panose="02040503050406030204" pitchFamily="18" charset="0"/>
                      </a:rPr>
                      <m:t>:</m:t>
                    </m:r>
                  </m:oMath>
                </a14:m>
                <a:r>
                  <a:rPr lang="en-US" altLang="zh-CN" sz="2800" dirty="0"/>
                  <a:t> objective function, cost function, loss function, error function. </a:t>
                </a:r>
              </a:p>
              <a:p>
                <a:pPr marL="571500" indent="-571500">
                  <a:buFont typeface="Arial" panose="020B0604020202090204" pitchFamily="34" charset="0"/>
                  <a:buChar char="•"/>
                </a:pPr>
                <a:r>
                  <a:rPr lang="en-US" altLang="zh-CN" sz="2800" dirty="0"/>
                  <a:t>The value that minimize</a:t>
                </a:r>
                <a:r>
                  <a:rPr lang="en-US" altLang="zh-CN" sz="2800" dirty="0">
                    <a:solidFill>
                      <a:srgbClr val="000000"/>
                    </a:solidFill>
                  </a:rPr>
                  <a:t> </a:t>
                </a:r>
                <a14:m>
                  <m:oMath xmlns:m="http://schemas.openxmlformats.org/officeDocument/2006/math">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oMath>
                </a14:m>
                <a:r>
                  <a:rPr lang="en-US" altLang="zh-CN" sz="2800" dirty="0"/>
                  <a:t>: </a:t>
                </a:r>
                <a14:m>
                  <m:oMath xmlns:m="http://schemas.openxmlformats.org/officeDocument/2006/math">
                    <m:sSup>
                      <m:sSupPr>
                        <m:ctrlPr>
                          <a:rPr lang="en-US" altLang="zh-CN" sz="2800" i="1" dirty="0" smtClean="0">
                            <a:solidFill>
                              <a:srgbClr val="000000"/>
                            </a:solidFill>
                            <a:latin typeface="Cambria Math" panose="02040503050406030204" pitchFamily="18" charset="0"/>
                          </a:rPr>
                        </m:ctrlPr>
                      </m:sSupPr>
                      <m:e>
                        <m:r>
                          <a:rPr lang="en-US" altLang="zh-CN" sz="2800" b="0" i="1" dirty="0" smtClean="0">
                            <a:solidFill>
                              <a:srgbClr val="000000"/>
                            </a:solidFill>
                            <a:latin typeface="Cambria Math" panose="02040503050406030204" pitchFamily="18" charset="0"/>
                          </a:rPr>
                          <m:t>𝑥</m:t>
                        </m:r>
                      </m:e>
                      <m:sup>
                        <m:r>
                          <a:rPr lang="en-US" altLang="zh-CN" sz="2800" i="1" dirty="0" smtClean="0">
                            <a:solidFill>
                              <a:srgbClr val="000000"/>
                            </a:solidFill>
                            <a:latin typeface="Cambria Math" panose="02040503050406030204" pitchFamily="18" charset="0"/>
                            <a:ea typeface="Cambria Math" panose="02040503050406030204" pitchFamily="18" charset="0"/>
                          </a:rPr>
                          <m:t>∗</m:t>
                        </m:r>
                      </m:sup>
                    </m:sSup>
                    <m:r>
                      <a:rPr lang="en-US" altLang="zh-CN" sz="2800" b="0" i="1" dirty="0" smtClean="0">
                        <a:solidFill>
                          <a:srgbClr val="000000"/>
                        </a:solidFill>
                        <a:latin typeface="Cambria Math" panose="02040503050406030204" pitchFamily="18" charset="0"/>
                      </a:rPr>
                      <m:t>=</m:t>
                    </m:r>
                    <m:func>
                      <m:funcPr>
                        <m:ctrlPr>
                          <a:rPr lang="en-US" altLang="zh-CN" sz="2800" b="0" i="1" dirty="0" smtClean="0">
                            <a:solidFill>
                              <a:srgbClr val="000000"/>
                            </a:solidFill>
                            <a:latin typeface="Cambria Math" panose="02040503050406030204" pitchFamily="18" charset="0"/>
                          </a:rPr>
                        </m:ctrlPr>
                      </m:funcPr>
                      <m:fName>
                        <m:r>
                          <m:rPr>
                            <m:sty m:val="p"/>
                          </m:rPr>
                          <a:rPr lang="en-US" altLang="zh-CN" sz="2800" b="0" i="0" dirty="0" smtClean="0">
                            <a:solidFill>
                              <a:srgbClr val="000000"/>
                            </a:solidFill>
                            <a:latin typeface="Cambria Math" panose="02040503050406030204" pitchFamily="18" charset="0"/>
                          </a:rPr>
                          <m:t>arg</m:t>
                        </m:r>
                      </m:fName>
                      <m:e>
                        <m:func>
                          <m:funcPr>
                            <m:ctrlPr>
                              <a:rPr lang="en-US" altLang="zh-CN" sz="2800" b="0" i="1" dirty="0" smtClean="0">
                                <a:solidFill>
                                  <a:srgbClr val="000000"/>
                                </a:solidFill>
                                <a:latin typeface="Cambria Math" panose="02040503050406030204" pitchFamily="18" charset="0"/>
                              </a:rPr>
                            </m:ctrlPr>
                          </m:funcPr>
                          <m:fName>
                            <m:r>
                              <m:rPr>
                                <m:sty m:val="p"/>
                              </m:rPr>
                              <a:rPr lang="en-US" altLang="zh-CN" sz="2800" b="0" i="0" dirty="0" smtClean="0">
                                <a:solidFill>
                                  <a:srgbClr val="000000"/>
                                </a:solidFill>
                                <a:latin typeface="Cambria Math" panose="02040503050406030204" pitchFamily="18" charset="0"/>
                              </a:rPr>
                              <m:t>min</m:t>
                            </m:r>
                          </m:fName>
                          <m:e>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e>
                        </m:func>
                      </m:e>
                    </m:func>
                    <m:r>
                      <a:rPr lang="en-US" altLang="zh-CN" sz="2800" b="0" i="1" dirty="0" smtClean="0">
                        <a:solidFill>
                          <a:srgbClr val="000000"/>
                        </a:solidFill>
                        <a:latin typeface="Cambria Math" panose="02040503050406030204" pitchFamily="18" charset="0"/>
                      </a:rPr>
                      <m:t>.</m:t>
                    </m:r>
                  </m:oMath>
                </a14:m>
                <a:endParaRPr lang="en-US" altLang="zh-CN" sz="2800" dirty="0"/>
              </a:p>
            </p:txBody>
          </p:sp>
        </mc:Choice>
        <mc:Fallback xmlns="">
          <p:sp>
            <p:nvSpPr>
              <p:cNvPr id="14" name="矩形 13"/>
              <p:cNvSpPr>
                <a:spLocks noRot="1" noChangeAspect="1" noMove="1" noResize="1" noEditPoints="1" noAdjustHandles="1" noChangeArrowheads="1" noChangeShapeType="1" noTextEdit="1"/>
              </p:cNvSpPr>
              <p:nvPr/>
            </p:nvSpPr>
            <p:spPr>
              <a:xfrm>
                <a:off x="513309" y="4169133"/>
                <a:ext cx="11042164" cy="954107"/>
              </a:xfrm>
              <a:prstGeom prst="rect">
                <a:avLst/>
              </a:prstGeom>
              <a:blipFill rotWithShape="1">
                <a:blip r:embed="rId5"/>
                <a:stretch>
                  <a:fillRect l="-2" t="-38" r="3" b="-54236"/>
                </a:stretch>
              </a:blipFill>
            </p:spPr>
            <p:txBody>
              <a:bodyPr/>
              <a:lstStyle/>
              <a:p>
                <a:r>
                  <a:rPr lang="en-US" altLang="en-US">
                    <a:noFill/>
                  </a:rPr>
                  <a:t> </a:t>
                </a:r>
              </a:p>
            </p:txBody>
          </p:sp>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圆角 3"/>
          <p:cNvSpPr/>
          <p:nvPr/>
        </p:nvSpPr>
        <p:spPr>
          <a:xfrm>
            <a:off x="391956" y="1264996"/>
            <a:ext cx="10929636" cy="3142149"/>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2" name="矩形 1"/>
          <p:cNvSpPr/>
          <p:nvPr/>
        </p:nvSpPr>
        <p:spPr>
          <a:xfrm>
            <a:off x="391956" y="1360157"/>
            <a:ext cx="10863648" cy="3046988"/>
          </a:xfrm>
          <a:prstGeom prst="rect">
            <a:avLst/>
          </a:prstGeom>
        </p:spPr>
        <p:txBody>
          <a:bodyPr wrap="square">
            <a:spAutoFit/>
          </a:bodyPr>
          <a:lstStyle/>
          <a:p>
            <a:pPr marL="571500" indent="-571500" algn="just">
              <a:buFont typeface="Arial" panose="020B0604020202090204" pitchFamily="34" charset="0"/>
              <a:buChar char="•"/>
            </a:pPr>
            <a:r>
              <a:rPr lang="en-US" altLang="zh-CN" sz="3200" b="1" dirty="0">
                <a:solidFill>
                  <a:srgbClr val="000000"/>
                </a:solidFill>
              </a:rPr>
              <a:t>Deterministic Optimization</a:t>
            </a:r>
          </a:p>
          <a:p>
            <a:pPr marL="1028700" lvl="1" indent="-571500" algn="just">
              <a:buFont typeface="Arial" panose="020B0604020202090204" pitchFamily="34" charset="0"/>
              <a:buChar char="•"/>
            </a:pPr>
            <a:r>
              <a:rPr lang="en-US" altLang="zh-CN" sz="2800" dirty="0"/>
              <a:t>The data for the given problem are known accurately. </a:t>
            </a:r>
          </a:p>
          <a:p>
            <a:pPr marL="571500" indent="-571500" algn="just">
              <a:buFont typeface="Arial" panose="020B0604020202090204" pitchFamily="34" charset="0"/>
              <a:buChar char="•"/>
            </a:pPr>
            <a:endParaRPr lang="en-US" altLang="zh-CN" sz="4000" dirty="0">
              <a:solidFill>
                <a:srgbClr val="000000"/>
              </a:solidFill>
            </a:endParaRPr>
          </a:p>
          <a:p>
            <a:pPr marL="571500" indent="-571500" algn="just">
              <a:buFont typeface="Arial" panose="020B0604020202090204" pitchFamily="34" charset="0"/>
              <a:buChar char="•"/>
            </a:pPr>
            <a:r>
              <a:rPr lang="en-US" altLang="zh-CN" sz="3200" b="1" dirty="0">
                <a:solidFill>
                  <a:srgbClr val="000000"/>
                </a:solidFill>
              </a:rPr>
              <a:t>Stochastic Optimization</a:t>
            </a:r>
          </a:p>
          <a:p>
            <a:pPr marL="1028700" lvl="1" indent="-571500" algn="just">
              <a:buFont typeface="Arial" panose="020B0604020202090204" pitchFamily="34" charset="0"/>
              <a:buChar char="•"/>
            </a:pPr>
            <a:r>
              <a:rPr lang="en-US" altLang="zh-CN" sz="2800" dirty="0"/>
              <a:t>Refers to a collection of methods for minimizing or maximizing an objective function when randomness is present.</a:t>
            </a:r>
            <a:endParaRPr lang="zh-CN" altLang="en-US" sz="2800" dirty="0"/>
          </a:p>
        </p:txBody>
      </p:sp>
      <p:sp>
        <p:nvSpPr>
          <p:cNvPr id="3" name="文本框 2"/>
          <p:cNvSpPr txBox="1"/>
          <p:nvPr/>
        </p:nvSpPr>
        <p:spPr>
          <a:xfrm>
            <a:off x="391956" y="237002"/>
            <a:ext cx="4983287" cy="707886"/>
          </a:xfrm>
          <a:prstGeom prst="rect">
            <a:avLst/>
          </a:prstGeom>
          <a:noFill/>
        </p:spPr>
        <p:txBody>
          <a:bodyPr wrap="none" rtlCol="0">
            <a:spAutoFit/>
          </a:bodyPr>
          <a:lstStyle/>
          <a:p>
            <a:r>
              <a:rPr lang="en-US" altLang="zh-CN" sz="4000" b="1" dirty="0"/>
              <a:t>Optimization Methods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391956" y="1279704"/>
            <a:ext cx="10938124" cy="1695208"/>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endParaRPr>
          </a:p>
        </p:txBody>
      </p:sp>
      <p:sp>
        <p:nvSpPr>
          <p:cNvPr id="2" name="文本框 1"/>
          <p:cNvSpPr txBox="1"/>
          <p:nvPr/>
        </p:nvSpPr>
        <p:spPr>
          <a:xfrm>
            <a:off x="391956" y="237002"/>
            <a:ext cx="5352491" cy="646331"/>
          </a:xfrm>
          <a:prstGeom prst="rect">
            <a:avLst/>
          </a:prstGeom>
          <a:noFill/>
        </p:spPr>
        <p:txBody>
          <a:bodyPr wrap="none" rtlCol="0">
            <a:spAutoFit/>
          </a:bodyPr>
          <a:lstStyle/>
          <a:p>
            <a:r>
              <a:rPr lang="en-US" altLang="zh-CN" sz="3600" b="1" dirty="0"/>
              <a:t>Deterministic Optimization</a:t>
            </a:r>
          </a:p>
        </p:txBody>
      </p:sp>
      <p:sp>
        <p:nvSpPr>
          <p:cNvPr id="4" name="矩形 3"/>
          <p:cNvSpPr/>
          <p:nvPr/>
        </p:nvSpPr>
        <p:spPr>
          <a:xfrm>
            <a:off x="391956" y="1139039"/>
            <a:ext cx="10124046" cy="1466235"/>
          </a:xfrm>
          <a:prstGeom prst="rect">
            <a:avLst/>
          </a:prstGeom>
        </p:spPr>
        <p:txBody>
          <a:bodyPr wrap="square">
            <a:spAutoFit/>
          </a:bodyPr>
          <a:lstStyle/>
          <a:p>
            <a:pPr marL="285750" indent="-285750">
              <a:lnSpc>
                <a:spcPct val="200000"/>
              </a:lnSpc>
              <a:buFont typeface="Arial" panose="020B0604020202090204" pitchFamily="34" charset="0"/>
              <a:buChar char="•"/>
            </a:pPr>
            <a:r>
              <a:rPr lang="en-US" altLang="zh-CN" sz="2400" dirty="0"/>
              <a:t>First-order methods: methods that use only the </a:t>
            </a:r>
            <a:r>
              <a:rPr lang="en-US" altLang="zh-CN" sz="2400" dirty="0">
                <a:solidFill>
                  <a:srgbClr val="4440FB"/>
                </a:solidFill>
              </a:rPr>
              <a:t>gradient</a:t>
            </a:r>
            <a:r>
              <a:rPr lang="en-US" altLang="zh-CN" sz="2400" dirty="0"/>
              <a:t>.</a:t>
            </a:r>
          </a:p>
          <a:p>
            <a:pPr marL="285750" indent="-285750">
              <a:lnSpc>
                <a:spcPct val="200000"/>
              </a:lnSpc>
              <a:buFont typeface="Arial" panose="020B0604020202090204" pitchFamily="34" charset="0"/>
              <a:buChar char="•"/>
            </a:pPr>
            <a:r>
              <a:rPr lang="en-US" altLang="zh-CN" sz="2400" dirty="0"/>
              <a:t>Second-order methods: methods that also use the </a:t>
            </a:r>
            <a:r>
              <a:rPr lang="en-US" altLang="zh-CN" sz="2400" dirty="0">
                <a:solidFill>
                  <a:srgbClr val="4440FB"/>
                </a:solidFill>
              </a:rPr>
              <a:t>Hessian</a:t>
            </a:r>
            <a:r>
              <a:rPr lang="en-US" altLang="zh-CN" sz="2400" dirty="0"/>
              <a:t> matrix.</a:t>
            </a:r>
            <a:endParaRPr lang="zh-CN" altLang="en-US" sz="2400" dirty="0"/>
          </a:p>
        </p:txBody>
      </p:sp>
      <mc:AlternateContent xmlns:mc="http://schemas.openxmlformats.org/markup-compatibility/2006" xmlns:a14="http://schemas.microsoft.com/office/drawing/2010/main">
        <mc:Choice Requires="a14">
          <p:sp>
            <p:nvSpPr>
              <p:cNvPr id="5" name="矩形 4"/>
              <p:cNvSpPr/>
              <p:nvPr/>
            </p:nvSpPr>
            <p:spPr>
              <a:xfrm>
                <a:off x="3761639" y="3267977"/>
                <a:ext cx="3289702" cy="93769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1" i="1">
                              <a:latin typeface="Cambria Math" panose="02040503050406030204" pitchFamily="18" charset="0"/>
                            </a:rPr>
                            <m:t>𝑯</m:t>
                          </m:r>
                          <m:r>
                            <a:rPr lang="en-US" altLang="zh-CN" sz="2400" i="1">
                              <a:latin typeface="Cambria Math" panose="02040503050406030204" pitchFamily="18" charset="0"/>
                            </a:rPr>
                            <m:t>(</m:t>
                          </m:r>
                          <m:r>
                            <a:rPr lang="en-US" altLang="zh-CN" sz="2400" i="1">
                              <a:latin typeface="Cambria Math" panose="02040503050406030204" pitchFamily="18" charset="0"/>
                            </a:rPr>
                            <m:t>𝑓</m:t>
                          </m:r>
                          <m:r>
                            <a:rPr lang="en-US" altLang="zh-CN" sz="2400" i="1">
                              <a:latin typeface="Cambria Math" panose="02040503050406030204" pitchFamily="18" charset="0"/>
                            </a:rPr>
                            <m:t>)</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p>
                            <m:sSupPr>
                              <m:ctrlPr>
                                <a:rPr lang="en-US" altLang="zh-CN" sz="2400" b="0" i="1" smtClean="0">
                                  <a:latin typeface="Cambria Math" panose="02040503050406030204" pitchFamily="18" charset="0"/>
                                </a:rPr>
                              </m:ctrlPr>
                            </m:sSupPr>
                            <m:e>
                              <m:r>
                                <a:rPr lang="zh-CN" altLang="en-US" sz="2400" b="0" i="1" smtClean="0">
                                  <a:latin typeface="Cambria Math" panose="02040503050406030204" pitchFamily="18" charset="0"/>
                                </a:rPr>
                                <m:t>𝜕</m:t>
                              </m:r>
                            </m:e>
                            <m:sup>
                              <m:r>
                                <a:rPr lang="en-US" altLang="zh-CN" sz="2400" b="0" i="1" smtClean="0">
                                  <a:latin typeface="Cambria Math" panose="02040503050406030204" pitchFamily="18" charset="0"/>
                                </a:rPr>
                                <m:t>2</m:t>
                              </m:r>
                            </m:sup>
                          </m:sSup>
                        </m:num>
                        <m:den>
                          <m:r>
                            <a:rPr lang="zh-CN" altLang="en-US"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𝑖</m:t>
                              </m:r>
                            </m:sub>
                          </m:sSub>
                          <m:r>
                            <a:rPr lang="zh-CN" altLang="en-US"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𝑗</m:t>
                              </m:r>
                            </m:sub>
                          </m:sSub>
                        </m:den>
                      </m:f>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3761639" y="3267977"/>
                <a:ext cx="3289702" cy="937693"/>
              </a:xfrm>
              <a:prstGeom prst="rect">
                <a:avLst/>
              </a:prstGeom>
              <a:blipFill rotWithShape="1">
                <a:blip r:embed="rId3"/>
                <a:stretch>
                  <a:fillRect l="-16" t="-28" r="9" b="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600560" y="4399821"/>
                <a:ext cx="4548040" cy="523220"/>
              </a:xfrm>
              <a:prstGeom prst="rect">
                <a:avLst/>
              </a:prstGeom>
            </p:spPr>
            <p:txBody>
              <a:bodyPr wrap="none">
                <a:spAutoFit/>
              </a:bodyPr>
              <a:lstStyle/>
              <a:p>
                <a14:m>
                  <m:oMath xmlns:m="http://schemas.openxmlformats.org/officeDocument/2006/math">
                    <m:r>
                      <a:rPr lang="en-US" altLang="zh-CN" sz="2800" b="1" i="1">
                        <a:latin typeface="Cambria Math" panose="02040503050406030204" pitchFamily="18" charset="0"/>
                      </a:rPr>
                      <m:t>𝒙</m:t>
                    </m:r>
                    <m:r>
                      <a:rPr lang="en-US" altLang="zh-CN" sz="2800" b="1" i="1">
                        <a:latin typeface="Cambria Math" panose="02040503050406030204" pitchFamily="18" charset="0"/>
                      </a:rPr>
                      <m:t> </m:t>
                    </m:r>
                  </m:oMath>
                </a14:m>
                <a:r>
                  <a:rPr lang="en-US" altLang="zh-CN" sz="2800" dirty="0"/>
                  <a:t>: multiple input dimensions.</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3600560" y="4399821"/>
                <a:ext cx="4548040" cy="523220"/>
              </a:xfrm>
              <a:prstGeom prst="rect">
                <a:avLst/>
              </a:prstGeom>
              <a:blipFill rotWithShape="1">
                <a:blip r:embed="rId4"/>
                <a:stretch>
                  <a:fillRect l="-2" t="-103" r="-5230" b="-4148"/>
                </a:stretch>
              </a:blipFill>
            </p:spPr>
            <p:txBody>
              <a:bodyPr/>
              <a:lstStyle/>
              <a:p>
                <a:r>
                  <a:rPr lang="en-US" altLang="en-US">
                    <a:noFill/>
                  </a:rPr>
                  <a:t> </a:t>
                </a:r>
              </a:p>
            </p:txBody>
          </p:sp>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1956" y="237002"/>
            <a:ext cx="4775218" cy="707886"/>
          </a:xfrm>
          <a:prstGeom prst="rect">
            <a:avLst/>
          </a:prstGeom>
          <a:noFill/>
        </p:spPr>
        <p:txBody>
          <a:bodyPr wrap="none" rtlCol="0">
            <a:spAutoFit/>
          </a:bodyPr>
          <a:lstStyle/>
          <a:p>
            <a:r>
              <a:rPr lang="en-US" altLang="zh-CN" sz="4000" b="1" dirty="0"/>
              <a:t>Taylor Approximation</a:t>
            </a:r>
          </a:p>
        </p:txBody>
      </p:sp>
      <p:grpSp>
        <p:nvGrpSpPr>
          <p:cNvPr id="7" name="组合 6"/>
          <p:cNvGrpSpPr/>
          <p:nvPr/>
        </p:nvGrpSpPr>
        <p:grpSpPr>
          <a:xfrm>
            <a:off x="391954" y="1428881"/>
            <a:ext cx="10410386" cy="1277415"/>
            <a:chOff x="391954" y="3101274"/>
            <a:chExt cx="10410386" cy="1277415"/>
          </a:xfrm>
        </p:grpSpPr>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0375" y="3587180"/>
              <a:ext cx="9271965" cy="791509"/>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391954" y="3101274"/>
                  <a:ext cx="2276842" cy="461665"/>
                </a:xfrm>
                <a:prstGeom prst="rect">
                  <a:avLst/>
                </a:prstGeom>
              </p:spPr>
              <p:txBody>
                <a:bodyPr wrap="none">
                  <a:spAutoFit/>
                </a:bodyPr>
                <a:lstStyle/>
                <a:p>
                  <a:r>
                    <a:rPr lang="en-US" altLang="zh-CN" sz="2400" b="1" dirty="0"/>
                    <a:t>Expansion at </a:t>
                  </a:r>
                  <a14:m>
                    <m:oMath xmlns:m="http://schemas.openxmlformats.org/officeDocument/2006/math">
                      <m:sSub>
                        <m:sSubPr>
                          <m:ctrlPr>
                            <a:rPr lang="en-US" altLang="zh-CN" sz="2400" b="1" i="1" dirty="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𝒙</m:t>
                          </m:r>
                        </m:e>
                        <m:sub>
                          <m:r>
                            <a:rPr lang="en-US" altLang="zh-CN" sz="2400" b="1" i="1" dirty="0" smtClean="0">
                              <a:solidFill>
                                <a:srgbClr val="000000"/>
                              </a:solidFill>
                              <a:latin typeface="Cambria Math" panose="02040503050406030204" pitchFamily="18" charset="0"/>
                            </a:rPr>
                            <m:t>𝟎</m:t>
                          </m:r>
                        </m:sub>
                      </m:sSub>
                    </m:oMath>
                  </a14:m>
                  <a:r>
                    <a:rPr lang="en-US" altLang="zh-CN" sz="2400" b="1" dirty="0"/>
                    <a:t> </a:t>
                  </a:r>
                  <a:endParaRPr lang="zh-CN" altLang="en-US" sz="2400" b="1" dirty="0"/>
                </a:p>
              </p:txBody>
            </p:sp>
          </mc:Choice>
          <mc:Fallback xmlns="">
            <p:sp>
              <p:nvSpPr>
                <p:cNvPr id="8" name="矩形 7"/>
                <p:cNvSpPr>
                  <a:spLocks noRot="1" noChangeAspect="1" noMove="1" noResize="1" noEditPoints="1" noAdjustHandles="1" noChangeArrowheads="1" noChangeShapeType="1" noTextEdit="1"/>
                </p:cNvSpPr>
                <p:nvPr/>
              </p:nvSpPr>
              <p:spPr>
                <a:xfrm>
                  <a:off x="391954" y="3101274"/>
                  <a:ext cx="2276842" cy="461665"/>
                </a:xfrm>
                <a:prstGeom prst="rect">
                  <a:avLst/>
                </a:prstGeom>
                <a:blipFill rotWithShape="1">
                  <a:blip r:embed="rId4"/>
                </a:blipFill>
              </p:spPr>
              <p:txBody>
                <a:bodyPr/>
                <a:lstStyle/>
                <a:p>
                  <a:r>
                    <a:rPr lang="en-US" altLang="en-US">
                      <a:noFill/>
                    </a:rPr>
                    <a:t> </a:t>
                  </a:r>
                </a:p>
              </p:txBody>
            </p:sp>
          </mc:Fallback>
        </mc:AlternateContent>
      </p:grpSp>
      <p:grpSp>
        <p:nvGrpSpPr>
          <p:cNvPr id="9" name="组合 8"/>
          <p:cNvGrpSpPr/>
          <p:nvPr/>
        </p:nvGrpSpPr>
        <p:grpSpPr>
          <a:xfrm>
            <a:off x="391954" y="3808681"/>
            <a:ext cx="5844428" cy="2224651"/>
            <a:chOff x="414598" y="4633349"/>
            <a:chExt cx="5844428" cy="2224651"/>
          </a:xfrm>
        </p:grpSpPr>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2288" y="4633349"/>
              <a:ext cx="3796738" cy="2224651"/>
            </a:xfrm>
            <a:prstGeom prst="rect">
              <a:avLst/>
            </a:prstGeom>
          </p:spPr>
        </p:pic>
        <p:sp>
          <p:nvSpPr>
            <p:cNvPr id="15" name="矩形 14"/>
            <p:cNvSpPr/>
            <p:nvPr/>
          </p:nvSpPr>
          <p:spPr>
            <a:xfrm>
              <a:off x="414598" y="4731925"/>
              <a:ext cx="1393330" cy="461665"/>
            </a:xfrm>
            <a:prstGeom prst="rect">
              <a:avLst/>
            </a:prstGeom>
          </p:spPr>
          <p:txBody>
            <a:bodyPr wrap="none">
              <a:spAutoFit/>
            </a:bodyPr>
            <a:lstStyle/>
            <a:p>
              <a:r>
                <a:rPr lang="en-US" altLang="zh-CN" sz="2400" b="1" dirty="0"/>
                <a:t>Examples</a:t>
              </a:r>
              <a:endParaRPr lang="zh-CN" altLang="en-US" sz="2400" b="1"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625345" y="1638071"/>
            <a:ext cx="10579297" cy="1642739"/>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5" name="文本框 4"/>
          <p:cNvSpPr txBox="1"/>
          <p:nvPr/>
        </p:nvSpPr>
        <p:spPr>
          <a:xfrm>
            <a:off x="591113" y="245239"/>
            <a:ext cx="3919214" cy="707886"/>
          </a:xfrm>
          <a:prstGeom prst="rect">
            <a:avLst/>
          </a:prstGeom>
          <a:noFill/>
        </p:spPr>
        <p:txBody>
          <a:bodyPr wrap="none" rtlCol="0">
            <a:spAutoFit/>
          </a:bodyPr>
          <a:lstStyle/>
          <a:p>
            <a:r>
              <a:rPr lang="en-US" altLang="zh-CN" sz="4000" b="1" dirty="0"/>
              <a:t>Linear Regression</a:t>
            </a:r>
            <a:endParaRPr lang="zh-CN" altLang="en-US" sz="4000" b="1" dirty="0"/>
          </a:p>
        </p:txBody>
      </p:sp>
      <mc:AlternateContent xmlns:mc="http://schemas.openxmlformats.org/markup-compatibility/2006" xmlns:a14="http://schemas.microsoft.com/office/drawing/2010/main">
        <mc:Choice Requires="a14">
          <p:sp>
            <p:nvSpPr>
              <p:cNvPr id="18" name="文本框 17"/>
              <p:cNvSpPr txBox="1"/>
              <p:nvPr/>
            </p:nvSpPr>
            <p:spPr>
              <a:xfrm>
                <a:off x="591113" y="1031495"/>
                <a:ext cx="10027745" cy="606576"/>
              </a:xfrm>
              <a:prstGeom prst="rect">
                <a:avLst/>
              </a:prstGeom>
              <a:noFill/>
            </p:spPr>
            <p:txBody>
              <a:bodyPr wrap="none" rtlCol="0">
                <a:spAutoFit/>
              </a:bodyPr>
              <a:lstStyle/>
              <a:p>
                <a:r>
                  <a:rPr lang="en-US" sz="2800" b="1" dirty="0"/>
                  <a:t>Linear regression hypothesis: </a:t>
                </a:r>
                <a14:m>
                  <m:oMath xmlns:m="http://schemas.openxmlformats.org/officeDocument/2006/math">
                    <m:r>
                      <a:rPr lang="en-US" altLang="zh-CN" sz="2800" b="0" i="1" dirty="0" smtClean="0">
                        <a:latin typeface="Cambria Math" panose="02040503050406030204" pitchFamily="18" charset="0"/>
                      </a:rPr>
                      <m:t>h</m:t>
                    </m:r>
                    <m:d>
                      <m:dPr>
                        <m:ctrlPr>
                          <a:rPr lang="en-US" altLang="zh-CN" sz="2800" b="1" i="1" dirty="0" smtClean="0">
                            <a:latin typeface="Cambria Math" panose="02040503050406030204" pitchFamily="18" charset="0"/>
                          </a:rPr>
                        </m:ctrlPr>
                      </m:dPr>
                      <m:e>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𝒙</m:t>
                            </m:r>
                          </m:e>
                          <m:sub>
                            <m:r>
                              <a:rPr lang="en-US" sz="2800" b="1" i="1" dirty="0">
                                <a:latin typeface="Cambria Math" panose="02040503050406030204" pitchFamily="18" charset="0"/>
                              </a:rPr>
                              <m:t>𝒊</m:t>
                            </m:r>
                          </m:sub>
                        </m:sSub>
                      </m:e>
                    </m:d>
                    <m:r>
                      <a:rPr lang="en-US" altLang="zh-CN" sz="2800" b="1" i="1" dirty="0">
                        <a:latin typeface="Cambria Math" panose="02040503050406030204" pitchFamily="18" charset="0"/>
                      </a:rPr>
                      <m:t>=</m:t>
                    </m:r>
                    <m:sSup>
                      <m:sSupPr>
                        <m:ctrlPr>
                          <a:rPr lang="en-US" altLang="zh-CN" sz="2800" b="1" i="1" dirty="0">
                            <a:latin typeface="Cambria Math" panose="02040503050406030204" pitchFamily="18" charset="0"/>
                            <a:ea typeface="Cambria Math" panose="02040503050406030204" pitchFamily="18" charset="0"/>
                          </a:rPr>
                        </m:ctrlPr>
                      </m:sSupPr>
                      <m:e>
                        <m:r>
                          <a:rPr lang="en-US" altLang="zh-CN" sz="2800" b="1" i="1" dirty="0" smtClean="0">
                            <a:latin typeface="Cambria Math" panose="02040503050406030204" pitchFamily="18" charset="0"/>
                            <a:ea typeface="Cambria Math" panose="02040503050406030204" pitchFamily="18" charset="0"/>
                          </a:rPr>
                          <m:t>𝒘</m:t>
                        </m:r>
                      </m:e>
                      <m:sup>
                        <m:r>
                          <a:rPr lang="en-US" altLang="zh-CN" sz="2800" b="1" i="1" dirty="0">
                            <a:latin typeface="Cambria Math" panose="02040503050406030204" pitchFamily="18" charset="0"/>
                            <a:ea typeface="Cambria Math" panose="02040503050406030204" pitchFamily="18" charset="0"/>
                          </a:rPr>
                          <m:t>𝑻</m:t>
                        </m:r>
                      </m:sup>
                    </m:sSup>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𝒙</m:t>
                        </m:r>
                      </m:e>
                      <m:sub>
                        <m:r>
                          <a:rPr lang="en-US" sz="2800" b="1" i="1" dirty="0">
                            <a:latin typeface="Cambria Math" panose="02040503050406030204" pitchFamily="18" charset="0"/>
                          </a:rPr>
                          <m:t>𝒊</m:t>
                        </m:r>
                      </m:sub>
                    </m:sSub>
                    <m:r>
                      <a:rPr lang="en-US" altLang="zh-CN" sz="2800" b="1" i="1" dirty="0" smtClean="0">
                        <a:latin typeface="Cambria Math" panose="02040503050406030204" pitchFamily="18" charset="0"/>
                        <a:ea typeface="Cambria Math" panose="02040503050406030204" pitchFamily="18" charset="0"/>
                      </a:rPr>
                      <m:t>=</m:t>
                    </m:r>
                    <m:nary>
                      <m:naryPr>
                        <m:chr m:val="∑"/>
                        <m:ctrlPr>
                          <a:rPr lang="pt-BR" altLang="zh-CN" sz="2800" i="1" dirty="0">
                            <a:latin typeface="Cambria Math" panose="02040503050406030204" pitchFamily="18" charset="0"/>
                          </a:rPr>
                        </m:ctrlPr>
                      </m:naryPr>
                      <m:sub>
                        <m:r>
                          <m:rPr>
                            <m:brk m:alnAt="23"/>
                          </m:rPr>
                          <a:rPr lang="en-US" altLang="zh-CN" sz="2800" i="1" dirty="0">
                            <a:latin typeface="Cambria Math" panose="02040503050406030204" pitchFamily="18" charset="0"/>
                          </a:rPr>
                          <m:t>𝑗</m:t>
                        </m:r>
                        <m:r>
                          <a:rPr lang="pt-BR" altLang="zh-CN" sz="2800" i="1" dirty="0">
                            <a:latin typeface="Cambria Math" panose="02040503050406030204" pitchFamily="18" charset="0"/>
                          </a:rPr>
                          <m:t>=</m:t>
                        </m:r>
                        <m:r>
                          <a:rPr lang="en-US" altLang="zh-CN" sz="2800" b="0" i="1" dirty="0" smtClean="0">
                            <a:latin typeface="Cambria Math" panose="02040503050406030204" pitchFamily="18" charset="0"/>
                          </a:rPr>
                          <m:t>0</m:t>
                        </m:r>
                      </m:sub>
                      <m:sup>
                        <m:r>
                          <a:rPr lang="en-US" altLang="zh-CN" sz="2800" i="1" dirty="0">
                            <a:latin typeface="Cambria Math" panose="02040503050406030204" pitchFamily="18" charset="0"/>
                          </a:rPr>
                          <m:t>𝑑</m:t>
                        </m:r>
                      </m:sup>
                      <m:e>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𝑤</m:t>
                            </m:r>
                          </m:e>
                          <m:sub>
                            <m:r>
                              <a:rPr lang="en-US" altLang="zh-CN" sz="2800" i="1" dirty="0">
                                <a:latin typeface="Cambria Math" panose="02040503050406030204" pitchFamily="18" charset="0"/>
                              </a:rPr>
                              <m:t>𝑗</m:t>
                            </m:r>
                          </m:sub>
                        </m:sSub>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𝑖𝑗</m:t>
                            </m:r>
                          </m:sub>
                        </m:sSub>
                      </m:e>
                    </m:nary>
                    <m:r>
                      <a:rPr lang="en-US" altLang="zh-CN" sz="2800" b="0" i="1" dirty="0" smtClean="0">
                        <a:latin typeface="Cambria Math" panose="02040503050406030204" pitchFamily="18" charset="0"/>
                      </a:rPr>
                      <m:t>, </m:t>
                    </m:r>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𝑥</m:t>
                        </m:r>
                      </m:e>
                      <m:sub>
                        <m:r>
                          <a:rPr lang="en-US" altLang="zh-CN" sz="2800" i="1" dirty="0">
                            <a:latin typeface="Cambria Math" panose="02040503050406030204" pitchFamily="18" charset="0"/>
                          </a:rPr>
                          <m:t>𝑖</m:t>
                        </m:r>
                        <m:r>
                          <a:rPr lang="en-US" altLang="zh-CN" sz="2800" b="0" i="1" dirty="0" smtClean="0">
                            <a:latin typeface="Cambria Math" panose="02040503050406030204" pitchFamily="18" charset="0"/>
                          </a:rPr>
                          <m:t>0</m:t>
                        </m:r>
                      </m:sub>
                    </m:sSub>
                    <m:r>
                      <a:rPr lang="en-US" altLang="zh-CN" sz="2800" b="0" i="1" dirty="0" smtClean="0">
                        <a:latin typeface="Cambria Math" panose="02040503050406030204" pitchFamily="18" charset="0"/>
                      </a:rPr>
                      <m:t>=1</m:t>
                    </m:r>
                  </m:oMath>
                </a14:m>
                <a:endParaRPr lang="zh-CN" altLang="en-US" sz="2800" b="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591113" y="1031495"/>
                <a:ext cx="10027745" cy="606576"/>
              </a:xfrm>
              <a:prstGeom prst="rect">
                <a:avLst/>
              </a:prstGeom>
              <a:blipFill rotWithShape="1">
                <a:blip r:embed="rId3"/>
                <a:stretch>
                  <a:fillRect l="-6" t="-42" r="-5550" b="67"/>
                </a:stretch>
              </a:blipFill>
            </p:spPr>
            <p:txBody>
              <a:bodyPr/>
              <a:lstStyle/>
              <a:p>
                <a:r>
                  <a:rPr lang="en-US" altLang="en-US">
                    <a:noFill/>
                  </a:rPr>
                  <a:t> </a:t>
                </a:r>
              </a:p>
            </p:txBody>
          </p:sp>
        </mc:Fallback>
      </mc:AlternateContent>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6188" y="3577191"/>
            <a:ext cx="3422826" cy="299735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988" y="3558140"/>
            <a:ext cx="3454578" cy="3035456"/>
          </a:xfrm>
          <a:prstGeom prst="rect">
            <a:avLst/>
          </a:prstGeom>
        </p:spPr>
      </p:pic>
      <p:sp>
        <p:nvSpPr>
          <p:cNvPr id="10" name="矩形 9"/>
          <p:cNvSpPr/>
          <p:nvPr/>
        </p:nvSpPr>
        <p:spPr>
          <a:xfrm>
            <a:off x="1206401" y="1704254"/>
            <a:ext cx="9417183" cy="523220"/>
          </a:xfrm>
          <a:prstGeom prst="rect">
            <a:avLst/>
          </a:prstGeom>
        </p:spPr>
        <p:txBody>
          <a:bodyPr wrap="square">
            <a:spAutoFit/>
          </a:bodyPr>
          <a:lstStyle/>
          <a:p>
            <a:r>
              <a:rPr lang="en-US" sz="2800" dirty="0"/>
              <a:t>Linear regression: find lines/hyperplanes with small </a:t>
            </a:r>
            <a:r>
              <a:rPr lang="en-US" sz="2800" dirty="0">
                <a:solidFill>
                  <a:srgbClr val="FF0000"/>
                </a:solidFill>
              </a:rPr>
              <a:t>residuals.</a:t>
            </a:r>
          </a:p>
        </p:txBody>
      </p:sp>
      <p:sp>
        <p:nvSpPr>
          <p:cNvPr id="2" name="矩形 1"/>
          <p:cNvSpPr/>
          <p:nvPr/>
        </p:nvSpPr>
        <p:spPr>
          <a:xfrm>
            <a:off x="5369014" y="406260"/>
            <a:ext cx="2845010" cy="400110"/>
          </a:xfrm>
          <a:prstGeom prst="rect">
            <a:avLst/>
          </a:prstGeom>
        </p:spPr>
        <p:txBody>
          <a:bodyPr wrap="none">
            <a:spAutoFit/>
          </a:bodyPr>
          <a:lstStyle/>
          <a:p>
            <a:r>
              <a:rPr lang="en-US" altLang="zh-CN" sz="2000" b="1" dirty="0"/>
              <a:t>To-be-learned parameter</a:t>
            </a:r>
            <a:endParaRPr lang="zh-CN" altLang="en-US" sz="2000" dirty="0"/>
          </a:p>
        </p:txBody>
      </p:sp>
      <p:cxnSp>
        <p:nvCxnSpPr>
          <p:cNvPr id="4" name="直接箭头连接符 3"/>
          <p:cNvCxnSpPr>
            <a:stCxn id="2" idx="2"/>
          </p:cNvCxnSpPr>
          <p:nvPr/>
        </p:nvCxnSpPr>
        <p:spPr>
          <a:xfrm flipH="1">
            <a:off x="6496050" y="806370"/>
            <a:ext cx="295469" cy="41565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文本框 13"/>
              <p:cNvSpPr txBox="1"/>
              <p:nvPr/>
            </p:nvSpPr>
            <p:spPr>
              <a:xfrm>
                <a:off x="1206401" y="2217102"/>
                <a:ext cx="10579298" cy="954107"/>
              </a:xfrm>
              <a:prstGeom prst="rect">
                <a:avLst/>
              </a:prstGeom>
              <a:noFill/>
            </p:spPr>
            <p:txBody>
              <a:bodyPr wrap="square" rtlCol="0">
                <a:spAutoFit/>
              </a:bodyPr>
              <a:lstStyle/>
              <a:p>
                <a:r>
                  <a:rPr lang="en-US" sz="2800" dirty="0"/>
                  <a:t>Popular/historical squared error measure:</a:t>
                </a:r>
              </a:p>
              <a:p>
                <a:pPr algn="ctr"/>
                <a14:m>
                  <m:oMathPara xmlns:m="http://schemas.openxmlformats.org/officeDocument/2006/math">
                    <m:oMathParaPr>
                      <m:jc m:val="centerGroup"/>
                    </m:oMathParaPr>
                    <m:oMath xmlns:m="http://schemas.openxmlformats.org/officeDocument/2006/math">
                      <m:r>
                        <a:rPr lang="en-US" altLang="zh-CN" sz="2800" i="1" smtClean="0">
                          <a:solidFill>
                            <a:schemeClr val="tx1"/>
                          </a:solidFill>
                          <a:latin typeface="Cambria Math" panose="02040503050406030204" pitchFamily="18" charset="0"/>
                        </a:rPr>
                        <m:t>𝐿</m:t>
                      </m:r>
                      <m:d>
                        <m:dPr>
                          <m:ctrlPr>
                            <a:rPr lang="en-US" altLang="zh-CN" sz="2800" i="1">
                              <a:solidFill>
                                <a:schemeClr val="tx1"/>
                              </a:solidFill>
                              <a:latin typeface="Cambria Math" panose="02040503050406030204" pitchFamily="18" charset="0"/>
                            </a:rPr>
                          </m:ctrlPr>
                        </m:dPr>
                        <m:e>
                          <m:r>
                            <a:rPr lang="en-US" altLang="zh-CN" sz="2800" i="1">
                              <a:solidFill>
                                <a:schemeClr val="tx1"/>
                              </a:solidFill>
                              <a:latin typeface="Cambria Math" panose="02040503050406030204" pitchFamily="18" charset="0"/>
                            </a:rPr>
                            <m:t>h</m:t>
                          </m:r>
                          <m:d>
                            <m:dPr>
                              <m:ctrlPr>
                                <a:rPr lang="en-US" altLang="zh-CN" sz="2800" i="1">
                                  <a:solidFill>
                                    <a:schemeClr val="tx1"/>
                                  </a:solidFill>
                                  <a:latin typeface="Cambria Math" panose="02040503050406030204" pitchFamily="18" charset="0"/>
                                </a:rPr>
                              </m:ctrlPr>
                            </m:dPr>
                            <m:e>
                              <m:r>
                                <a:rPr lang="en-US" altLang="zh-CN" sz="2800" b="1" i="1">
                                  <a:solidFill>
                                    <a:schemeClr val="tx1"/>
                                  </a:solidFill>
                                  <a:latin typeface="Cambria Math" panose="02040503050406030204" pitchFamily="18" charset="0"/>
                                </a:rPr>
                                <m:t>𝒙</m:t>
                              </m:r>
                            </m:e>
                          </m:d>
                          <m:r>
                            <a:rPr lang="en-US" altLang="zh-CN" sz="2800" i="1">
                              <a:solidFill>
                                <a:schemeClr val="tx1"/>
                              </a:solidFill>
                              <a:latin typeface="Cambria Math" panose="02040503050406030204" pitchFamily="18" charset="0"/>
                            </a:rPr>
                            <m:t>,</m:t>
                          </m:r>
                          <m:r>
                            <a:rPr lang="en-US" altLang="zh-CN" sz="2800" i="1">
                              <a:solidFill>
                                <a:schemeClr val="tx1"/>
                              </a:solidFill>
                              <a:latin typeface="Cambria Math" panose="02040503050406030204" pitchFamily="18" charset="0"/>
                            </a:rPr>
                            <m:t>𝑦</m:t>
                          </m:r>
                        </m:e>
                      </m:d>
                      <m:r>
                        <a:rPr lang="en-US" altLang="zh-CN" sz="2800" b="0" i="0" smtClean="0">
                          <a:solidFill>
                            <a:schemeClr val="tx1"/>
                          </a:solidFill>
                          <a:latin typeface="Cambria Math" panose="02040503050406030204" pitchFamily="18" charset="0"/>
                        </a:rPr>
                        <m:t>=</m:t>
                      </m:r>
                      <m:sSup>
                        <m:sSupPr>
                          <m:ctrlPr>
                            <a:rPr lang="en-US" altLang="zh-CN" sz="2800" i="1" smtClean="0">
                              <a:solidFill>
                                <a:schemeClr val="tx1"/>
                              </a:solidFill>
                              <a:latin typeface="Cambria Math" panose="02040503050406030204" pitchFamily="18" charset="0"/>
                            </a:rPr>
                          </m:ctrlPr>
                        </m:sSupPr>
                        <m:e>
                          <m:r>
                            <a:rPr lang="en-US" altLang="zh-CN" sz="2800" b="0" i="1" smtClean="0">
                              <a:solidFill>
                                <a:schemeClr val="tx1"/>
                              </a:solidFill>
                              <a:latin typeface="Cambria Math" panose="02040503050406030204" pitchFamily="18" charset="0"/>
                            </a:rPr>
                            <m:t>(</m:t>
                          </m:r>
                          <m:acc>
                            <m:accPr>
                              <m:chr m:val="̂"/>
                              <m:ctrlPr>
                                <a:rPr lang="en-US" altLang="zh-CN" sz="2800" i="1">
                                  <a:solidFill>
                                    <a:schemeClr val="tx1"/>
                                  </a:solidFill>
                                  <a:latin typeface="Cambria Math" panose="02040503050406030204" pitchFamily="18" charset="0"/>
                                </a:rPr>
                              </m:ctrlPr>
                            </m:accPr>
                            <m:e>
                              <m:r>
                                <a:rPr lang="en-US" altLang="zh-CN" sz="2800" b="0" i="1" smtClean="0">
                                  <a:solidFill>
                                    <a:schemeClr val="tx1"/>
                                  </a:solidFill>
                                  <a:latin typeface="Cambria Math" panose="02040503050406030204" pitchFamily="18" charset="0"/>
                                </a:rPr>
                                <m:t>𝑦</m:t>
                              </m:r>
                            </m:e>
                          </m:acc>
                          <m:r>
                            <a:rPr lang="en-US" altLang="zh-CN" sz="2800" b="0" i="1" smtClean="0">
                              <a:solidFill>
                                <a:schemeClr val="tx1"/>
                              </a:solidFill>
                              <a:latin typeface="Cambria Math" panose="02040503050406030204" pitchFamily="18" charset="0"/>
                            </a:rPr>
                            <m:t>−</m:t>
                          </m:r>
                          <m:r>
                            <a:rPr lang="en-US" altLang="zh-CN" sz="2800" b="0" i="1" smtClean="0">
                              <a:solidFill>
                                <a:schemeClr val="tx1"/>
                              </a:solidFill>
                              <a:latin typeface="Cambria Math" panose="02040503050406030204" pitchFamily="18" charset="0"/>
                            </a:rPr>
                            <m:t>𝑦</m:t>
                          </m:r>
                          <m:r>
                            <a:rPr lang="en-US" altLang="zh-CN" sz="2800" b="0" i="1" smtClean="0">
                              <a:solidFill>
                                <a:schemeClr val="tx1"/>
                              </a:solidFill>
                              <a:latin typeface="Cambria Math" panose="02040503050406030204" pitchFamily="18" charset="0"/>
                            </a:rPr>
                            <m:t>)</m:t>
                          </m:r>
                        </m:e>
                        <m:sup>
                          <m:r>
                            <a:rPr lang="en-US" altLang="zh-CN" sz="2800" b="0" i="1" smtClean="0">
                              <a:solidFill>
                                <a:schemeClr val="tx1"/>
                              </a:solidFill>
                              <a:latin typeface="Cambria Math" panose="02040503050406030204" pitchFamily="18" charset="0"/>
                            </a:rPr>
                            <m:t>2</m:t>
                          </m:r>
                        </m:sup>
                      </m:sSup>
                    </m:oMath>
                  </m:oMathPara>
                </a14:m>
                <a:endParaRPr lang="zh-CN" altLang="en-US" sz="2800" i="1"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206401" y="2217102"/>
                <a:ext cx="10579298" cy="954107"/>
              </a:xfrm>
              <a:prstGeom prst="rect">
                <a:avLst/>
              </a:prstGeom>
              <a:blipFill rotWithShape="1">
                <a:blip r:embed="rId6"/>
                <a:stretch>
                  <a:fillRect l="-5" t="-33" r="1" b="-1862"/>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p:cNvSpPr/>
          <p:nvPr/>
        </p:nvSpPr>
        <p:spPr>
          <a:xfrm>
            <a:off x="391953" y="3186095"/>
            <a:ext cx="5295925" cy="2790499"/>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12" name="矩形: 圆角 11"/>
          <p:cNvSpPr/>
          <p:nvPr/>
        </p:nvSpPr>
        <p:spPr>
          <a:xfrm>
            <a:off x="391954" y="1043742"/>
            <a:ext cx="10938124" cy="1784299"/>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2" name="文本框 1"/>
          <p:cNvSpPr txBox="1"/>
          <p:nvPr/>
        </p:nvSpPr>
        <p:spPr>
          <a:xfrm>
            <a:off x="391956" y="237002"/>
            <a:ext cx="6997813" cy="707886"/>
          </a:xfrm>
          <a:prstGeom prst="rect">
            <a:avLst/>
          </a:prstGeom>
          <a:noFill/>
        </p:spPr>
        <p:txBody>
          <a:bodyPr wrap="none" rtlCol="0">
            <a:spAutoFit/>
          </a:bodyPr>
          <a:lstStyle/>
          <a:p>
            <a:r>
              <a:rPr lang="en-US" altLang="zh-CN" sz="4000" b="1" dirty="0"/>
              <a:t>Gradient Descent [Cauchy 1847]</a:t>
            </a:r>
          </a:p>
        </p:txBody>
      </p:sp>
      <mc:AlternateContent xmlns:mc="http://schemas.openxmlformats.org/markup-compatibility/2006" xmlns:a14="http://schemas.microsoft.com/office/drawing/2010/main">
        <mc:Choice Requires="a14">
          <p:sp>
            <p:nvSpPr>
              <p:cNvPr id="4" name="矩形 3"/>
              <p:cNvSpPr/>
              <p:nvPr/>
            </p:nvSpPr>
            <p:spPr>
              <a:xfrm>
                <a:off x="391956" y="1145973"/>
                <a:ext cx="11734141" cy="523220"/>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000000"/>
                    </a:solidFill>
                  </a:rPr>
                  <a:t>Motivation: to </a:t>
                </a:r>
                <a:r>
                  <a:rPr lang="en-US" altLang="zh-CN" sz="2800" dirty="0">
                    <a:solidFill>
                      <a:srgbClr val="FF0000"/>
                    </a:solidFill>
                  </a:rPr>
                  <a:t>minimize</a:t>
                </a:r>
                <a:r>
                  <a:rPr lang="en-US" altLang="zh-CN" sz="2800" dirty="0">
                    <a:solidFill>
                      <a:srgbClr val="000000"/>
                    </a:solidFill>
                  </a:rPr>
                  <a:t> the local </a:t>
                </a:r>
                <a:r>
                  <a:rPr lang="en-US" altLang="zh-CN" sz="2800" dirty="0">
                    <a:solidFill>
                      <a:srgbClr val="FF0000"/>
                    </a:solidFill>
                  </a:rPr>
                  <a:t>first-order Taylor approximation </a:t>
                </a:r>
                <a:r>
                  <a:rPr lang="en-US" altLang="zh-CN" sz="2800" dirty="0">
                    <a:solidFill>
                      <a:srgbClr val="000000"/>
                    </a:solidFill>
                  </a:rPr>
                  <a:t>of </a:t>
                </a:r>
                <a14:m>
                  <m:oMath xmlns:m="http://schemas.openxmlformats.org/officeDocument/2006/math">
                    <m:r>
                      <a:rPr lang="en-US" altLang="zh-CN" sz="2800" i="1" dirty="0" smtClean="0">
                        <a:solidFill>
                          <a:srgbClr val="000000"/>
                        </a:solidFill>
                        <a:latin typeface="Cambria Math" panose="02040503050406030204" pitchFamily="18" charset="0"/>
                      </a:rPr>
                      <m:t>𝑓</m:t>
                    </m:r>
                  </m:oMath>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391956" y="1145973"/>
                <a:ext cx="11734141" cy="523220"/>
              </a:xfrm>
              <a:prstGeom prst="rect">
                <a:avLst/>
              </a:prstGeom>
              <a:blipFill rotWithShape="1">
                <a:blip r:embed="rId3"/>
                <a:stretch>
                  <a:fillRect l="-1" t="-83" r="1" b="-416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111263" y="1928925"/>
                <a:ext cx="6489212" cy="6621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dirty="0" smtClean="0">
                              <a:solidFill>
                                <a:srgbClr val="000000"/>
                              </a:solidFill>
                              <a:latin typeface="Cambria Math" panose="02040503050406030204" pitchFamily="18" charset="0"/>
                            </a:rPr>
                          </m:ctrlPr>
                        </m:funcPr>
                        <m:fName>
                          <m:limLow>
                            <m:limLowPr>
                              <m:ctrlPr>
                                <a:rPr lang="en-US" altLang="zh-CN" sz="2800" i="1" dirty="0" smtClean="0">
                                  <a:solidFill>
                                    <a:srgbClr val="000000"/>
                                  </a:solidFill>
                                  <a:latin typeface="Cambria Math" panose="02040503050406030204" pitchFamily="18" charset="0"/>
                                </a:rPr>
                              </m:ctrlPr>
                            </m:limLowPr>
                            <m:e>
                              <m:r>
                                <m:rPr>
                                  <m:sty m:val="p"/>
                                </m:rPr>
                                <a:rPr lang="en-US" altLang="zh-CN" sz="2800" i="0" dirty="0" smtClean="0">
                                  <a:solidFill>
                                    <a:srgbClr val="000000"/>
                                  </a:solidFill>
                                  <a:latin typeface="Cambria Math" panose="02040503050406030204" pitchFamily="18" charset="0"/>
                                </a:rPr>
                                <m:t>min</m:t>
                              </m:r>
                            </m:e>
                            <m:lim>
                              <m:r>
                                <a:rPr lang="en-US" altLang="zh-CN" sz="2800" b="0" i="1" dirty="0" smtClean="0">
                                  <a:solidFill>
                                    <a:srgbClr val="000000"/>
                                  </a:solidFill>
                                  <a:latin typeface="Cambria Math" panose="02040503050406030204" pitchFamily="18" charset="0"/>
                                </a:rPr>
                                <m:t>𝑥</m:t>
                              </m:r>
                            </m:lim>
                          </m:limLow>
                        </m:fName>
                        <m:e>
                          <m:r>
                            <a:rPr lang="en-US" altLang="zh-CN" sz="2800" b="0" i="1" dirty="0" smtClean="0">
                              <a:solidFill>
                                <a:srgbClr val="000000"/>
                              </a:solidFill>
                              <a:latin typeface="Cambria Math" panose="02040503050406030204" pitchFamily="18" charset="0"/>
                            </a:rPr>
                            <m:t>𝑓</m:t>
                          </m:r>
                          <m:r>
                            <a:rPr lang="en-US" altLang="zh-CN" sz="2800" b="0" i="1" dirty="0" smtClean="0">
                              <a:solidFill>
                                <a:srgbClr val="000000"/>
                              </a:solidFill>
                              <a:latin typeface="Cambria Math" panose="02040503050406030204" pitchFamily="18" charset="0"/>
                            </a:rPr>
                            <m:t>(</m:t>
                          </m:r>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e>
                      </m:func>
                      <m:r>
                        <a:rPr lang="en-US" altLang="zh-CN" sz="2800" i="1" dirty="0" smtClean="0">
                          <a:solidFill>
                            <a:srgbClr val="000000"/>
                          </a:solidFill>
                          <a:latin typeface="Cambria Math" panose="02040503050406030204" pitchFamily="18" charset="0"/>
                          <a:ea typeface="Cambria Math" panose="02040503050406030204" pitchFamily="18" charset="0"/>
                        </a:rPr>
                        <m:t>≈</m:t>
                      </m:r>
                      <m:func>
                        <m:funcPr>
                          <m:ctrlPr>
                            <a:rPr lang="en-US" altLang="zh-CN" sz="2800" i="1" dirty="0">
                              <a:solidFill>
                                <a:srgbClr val="000000"/>
                              </a:solidFill>
                              <a:latin typeface="Cambria Math" panose="02040503050406030204" pitchFamily="18" charset="0"/>
                            </a:rPr>
                          </m:ctrlPr>
                        </m:funcPr>
                        <m:fName>
                          <m:limLow>
                            <m:limLowPr>
                              <m:ctrlPr>
                                <a:rPr lang="en-US" altLang="zh-CN" sz="2800" i="1" dirty="0">
                                  <a:solidFill>
                                    <a:srgbClr val="000000"/>
                                  </a:solidFill>
                                  <a:latin typeface="Cambria Math" panose="02040503050406030204" pitchFamily="18" charset="0"/>
                                </a:rPr>
                              </m:ctrlPr>
                            </m:limLowPr>
                            <m:e>
                              <m:r>
                                <m:rPr>
                                  <m:sty m:val="p"/>
                                </m:rPr>
                                <a:rPr lang="en-US" altLang="zh-CN" sz="2800" dirty="0">
                                  <a:solidFill>
                                    <a:srgbClr val="000000"/>
                                  </a:solidFill>
                                  <a:latin typeface="Cambria Math" panose="02040503050406030204" pitchFamily="18" charset="0"/>
                                </a:rPr>
                                <m:t>min</m:t>
                              </m:r>
                            </m:e>
                            <m:lim>
                              <m:r>
                                <a:rPr lang="en-US" altLang="zh-CN" sz="2800" i="1" dirty="0">
                                  <a:solidFill>
                                    <a:srgbClr val="000000"/>
                                  </a:solidFill>
                                  <a:latin typeface="Cambria Math" panose="02040503050406030204" pitchFamily="18" charset="0"/>
                                </a:rPr>
                                <m:t>𝑥</m:t>
                              </m:r>
                            </m:lim>
                          </m:limLow>
                        </m:fName>
                        <m:e>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smtClean="0">
                                      <a:solidFill>
                                        <a:srgbClr val="000000"/>
                                      </a:solidFill>
                                      <a:latin typeface="Cambria Math" panose="02040503050406030204" pitchFamily="18" charset="0"/>
                                    </a:rPr>
                                  </m:ctrlPr>
                                </m:sSubPr>
                                <m:e>
                                  <m:r>
                                    <a:rPr lang="en-US" altLang="zh-CN" sz="2800" b="0" i="1" dirty="0" smtClean="0">
                                      <a:solidFill>
                                        <a:srgbClr val="000000"/>
                                      </a:solidFill>
                                      <a:latin typeface="Cambria Math" panose="02040503050406030204" pitchFamily="18" charset="0"/>
                                    </a:rPr>
                                    <m:t>𝑥</m:t>
                                  </m:r>
                                </m:e>
                                <m:sub>
                                  <m:r>
                                    <a:rPr lang="en-US" altLang="zh-CN" sz="2800" b="0" i="1" dirty="0" smtClean="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𝑓</m:t>
                          </m:r>
                          <m:sSup>
                            <m:sSupPr>
                              <m:ctrlPr>
                                <a:rPr lang="en-US" altLang="zh-CN" sz="2800" b="0" i="1" dirty="0" smtClean="0">
                                  <a:solidFill>
                                    <a:srgbClr val="000000"/>
                                  </a:solidFill>
                                  <a:latin typeface="Cambria Math" panose="02040503050406030204" pitchFamily="18" charset="0"/>
                                  <a:ea typeface="Cambria Math" panose="02040503050406030204" pitchFamily="18" charset="0"/>
                                </a:rPr>
                              </m:ctrlPr>
                            </m:sSupPr>
                            <m:e>
                              <m:d>
                                <m:dPr>
                                  <m:ctrlPr>
                                    <a:rPr lang="en-US" altLang="zh-CN" sz="2800" b="0" i="1" dirty="0" smtClean="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ea typeface="Cambria Math" panose="02040503050406030204" pitchFamily="18" charset="0"/>
                                </a:rPr>
                                <m:t>𝑇</m:t>
                              </m:r>
                            </m:sup>
                          </m:sSup>
                          <m:r>
                            <a:rPr lang="en-US" altLang="zh-CN" sz="2800" i="1" dirty="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𝑥</m:t>
                          </m:r>
                          <m:r>
                            <a:rPr lang="en-US" altLang="zh-CN" sz="280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r>
                            <a:rPr lang="en-US" altLang="zh-CN" sz="2800" i="1" dirty="0">
                              <a:solidFill>
                                <a:srgbClr val="000000"/>
                              </a:solidFill>
                              <a:latin typeface="Cambria Math" panose="02040503050406030204" pitchFamily="18" charset="0"/>
                            </a:rPr>
                            <m:t>)</m:t>
                          </m:r>
                        </m:e>
                      </m:func>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111263" y="1928925"/>
                <a:ext cx="6489212" cy="662169"/>
              </a:xfrm>
              <a:prstGeom prst="rect">
                <a:avLst/>
              </a:prstGeom>
              <a:blipFill rotWithShape="1">
                <a:blip r:embed="rId4"/>
                <a:stretch>
                  <a:fillRect t="-65" r="2" b="44"/>
                </a:stretch>
              </a:blipFill>
            </p:spPr>
            <p:txBody>
              <a:bodyPr/>
              <a:lstStyle/>
              <a:p>
                <a:r>
                  <a:rPr lang="en-US" altLang="en-US">
                    <a:noFill/>
                  </a:rPr>
                  <a:t> </a:t>
                </a:r>
              </a:p>
            </p:txBody>
          </p:sp>
        </mc:Fallback>
      </mc:AlternateContent>
      <p:sp>
        <p:nvSpPr>
          <p:cNvPr id="7" name="矩形 6"/>
          <p:cNvSpPr/>
          <p:nvPr/>
        </p:nvSpPr>
        <p:spPr>
          <a:xfrm>
            <a:off x="391954" y="3410641"/>
            <a:ext cx="10114209" cy="523220"/>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000000"/>
                </a:solidFill>
              </a:rPr>
              <a:t>Update rule:</a:t>
            </a:r>
            <a:endParaRPr lang="zh-CN" altLang="en-US" sz="2800" dirty="0"/>
          </a:p>
        </p:txBody>
      </p:sp>
      <mc:AlternateContent xmlns:mc="http://schemas.openxmlformats.org/markup-compatibility/2006" xmlns:a14="http://schemas.microsoft.com/office/drawing/2010/main">
        <mc:Choice Requires="a14">
          <p:sp>
            <p:nvSpPr>
              <p:cNvPr id="9" name="矩形 8"/>
              <p:cNvSpPr/>
              <p:nvPr/>
            </p:nvSpPr>
            <p:spPr>
              <a:xfrm>
                <a:off x="1021492" y="4860151"/>
                <a:ext cx="5099222" cy="954107"/>
              </a:xfrm>
              <a:prstGeom prst="rect">
                <a:avLst/>
              </a:prstGeom>
            </p:spPr>
            <p:txBody>
              <a:bodyPr wrap="square">
                <a:spAutoFit/>
              </a:bodyPr>
              <a:lstStyle/>
              <a:p>
                <a:r>
                  <a:rPr lang="en-US" altLang="zh-CN" sz="2800" dirty="0">
                    <a:solidFill>
                      <a:srgbClr val="000000"/>
                    </a:solidFill>
                  </a:rPr>
                  <a:t>Where </a:t>
                </a:r>
                <a14:m>
                  <m:oMath xmlns:m="http://schemas.openxmlformats.org/officeDocument/2006/math">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rPr>
                      <m:t>&gt;0</m:t>
                    </m:r>
                  </m:oMath>
                </a14:m>
                <a:r>
                  <a:rPr lang="zh-CN" altLang="en-US" sz="2800" dirty="0"/>
                  <a:t> </a:t>
                </a:r>
                <a:r>
                  <a:rPr lang="en-US" altLang="zh-CN" sz="2800" dirty="0"/>
                  <a:t>is the step-size (learning rate).</a:t>
                </a:r>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1021492" y="4860151"/>
                <a:ext cx="5099222" cy="954107"/>
              </a:xfrm>
              <a:prstGeom prst="rect">
                <a:avLst/>
              </a:prstGeom>
              <a:blipFill rotWithShape="1">
                <a:blip r:embed="rId5"/>
                <a:stretch>
                  <a:fillRect l="-8" t="-52" r="11" b="-184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111263" y="3978877"/>
                <a:ext cx="35278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r>
                            <a:rPr lang="en-US" altLang="zh-CN" sz="2800" b="0" i="1" dirty="0" smtClean="0">
                              <a:solidFill>
                                <a:srgbClr val="000000"/>
                              </a:solidFill>
                              <a:latin typeface="Cambria Math" panose="02040503050406030204" pitchFamily="18" charset="0"/>
                            </a:rPr>
                            <m:t>+1</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rPr>
                        <m:t>−</m:t>
                      </m:r>
                      <m:sSub>
                        <m:sSubPr>
                          <m:ctrlPr>
                            <a:rPr lang="en-US" altLang="zh-CN" sz="2800" b="0" i="1" dirty="0" smtClean="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b="0" i="1" dirty="0" smtClean="0">
                              <a:solidFill>
                                <a:srgbClr val="000000"/>
                              </a:solidFill>
                              <a:latin typeface="Cambria Math" panose="02040503050406030204" pitchFamily="18" charset="0"/>
                            </a:rPr>
                            <m:t>𝑡</m:t>
                          </m:r>
                        </m:sub>
                      </m:sSub>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1111263" y="3978877"/>
                <a:ext cx="3527889" cy="523220"/>
              </a:xfrm>
              <a:prstGeom prst="rect">
                <a:avLst/>
              </a:prstGeom>
              <a:blipFill rotWithShape="1">
                <a:blip r:embed="rId6"/>
                <a:stretch>
                  <a:fillRect t="-115" r="14" b="-4137"/>
                </a:stretch>
              </a:blipFill>
            </p:spPr>
            <p:txBody>
              <a:bodyPr/>
              <a:lstStyle/>
              <a:p>
                <a:r>
                  <a:rPr lang="en-US"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82462" y="1294417"/>
            <a:ext cx="6315965" cy="5003095"/>
          </a:xfrm>
          <a:prstGeom prst="rect">
            <a:avLst/>
          </a:prstGeom>
        </p:spPr>
      </p:pic>
      <p:sp>
        <p:nvSpPr>
          <p:cNvPr id="3" name="文本框 2"/>
          <p:cNvSpPr txBox="1"/>
          <p:nvPr/>
        </p:nvSpPr>
        <p:spPr>
          <a:xfrm>
            <a:off x="391956" y="237002"/>
            <a:ext cx="3189078" cy="707886"/>
          </a:xfrm>
          <a:prstGeom prst="rect">
            <a:avLst/>
          </a:prstGeom>
          <a:noFill/>
        </p:spPr>
        <p:txBody>
          <a:bodyPr wrap="none" rtlCol="0">
            <a:spAutoFit/>
          </a:bodyPr>
          <a:lstStyle/>
          <a:p>
            <a:r>
              <a:rPr lang="en-US" altLang="zh-CN" sz="4000" b="1" dirty="0"/>
              <a:t>Interpretation</a:t>
            </a:r>
          </a:p>
        </p:txBody>
      </p:sp>
      <p:sp>
        <p:nvSpPr>
          <p:cNvPr id="4" name="矩形 3"/>
          <p:cNvSpPr/>
          <p:nvPr/>
        </p:nvSpPr>
        <p:spPr>
          <a:xfrm>
            <a:off x="6001921" y="6181280"/>
            <a:ext cx="6041797" cy="461665"/>
          </a:xfrm>
          <a:prstGeom prst="rect">
            <a:avLst/>
          </a:prstGeom>
        </p:spPr>
        <p:txBody>
          <a:bodyPr wrap="square">
            <a:spAutoFit/>
          </a:bodyPr>
          <a:lstStyle/>
          <a:p>
            <a:pPr algn="ctr"/>
            <a:r>
              <a:rPr lang="en-US" altLang="zh-CN" sz="2400" dirty="0"/>
              <a:t>An illustration of gradient descent.</a:t>
            </a:r>
            <a:endParaRPr lang="zh-CN" altLang="en-US" sz="2400" dirty="0"/>
          </a:p>
        </p:txBody>
      </p:sp>
      <p:sp>
        <p:nvSpPr>
          <p:cNvPr id="5" name="矩形 4"/>
          <p:cNvSpPr/>
          <p:nvPr/>
        </p:nvSpPr>
        <p:spPr>
          <a:xfrm>
            <a:off x="5782462" y="3457812"/>
            <a:ext cx="420130" cy="4283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矩形 5"/>
              <p:cNvSpPr/>
              <p:nvPr/>
            </p:nvSpPr>
            <p:spPr>
              <a:xfrm>
                <a:off x="391956" y="1284071"/>
                <a:ext cx="5093940" cy="1384995"/>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Reduce </a:t>
                </a:r>
                <a14:m>
                  <m:oMath xmlns:m="http://schemas.openxmlformats.org/officeDocument/2006/math">
                    <m:r>
                      <a:rPr lang="en-US" altLang="zh-CN" sz="2800" i="1" dirty="0" smtClean="0">
                        <a:latin typeface="Cambria Math" panose="02040503050406030204" pitchFamily="18" charset="0"/>
                      </a:rPr>
                      <m:t>𝑓</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en-US" altLang="zh-CN" sz="2800" dirty="0"/>
                  <a:t> by moving </a:t>
                </a:r>
                <a14:m>
                  <m:oMath xmlns:m="http://schemas.openxmlformats.org/officeDocument/2006/math">
                    <m:r>
                      <a:rPr lang="en-US" altLang="zh-CN" sz="2800" i="1" dirty="0" smtClean="0">
                        <a:latin typeface="Cambria Math" panose="02040503050406030204" pitchFamily="18" charset="0"/>
                      </a:rPr>
                      <m:t>𝑥</m:t>
                    </m:r>
                  </m:oMath>
                </a14:m>
                <a:r>
                  <a:rPr lang="en-US" altLang="zh-CN" sz="2800" dirty="0"/>
                  <a:t> in small steps with opposite sign of the derivative.</a:t>
                </a:r>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391956" y="1284071"/>
                <a:ext cx="5093940" cy="1384995"/>
              </a:xfrm>
              <a:prstGeom prst="rect">
                <a:avLst/>
              </a:prstGeom>
              <a:blipFill rotWithShape="1">
                <a:blip r:embed="rId3"/>
                <a:stretch>
                  <a:fillRect l="-3" t="-7" r="3" b="-99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111263" y="3788377"/>
                <a:ext cx="35278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r>
                            <a:rPr lang="en-US" altLang="zh-CN" sz="2800" b="0" i="1" dirty="0" smtClean="0">
                              <a:solidFill>
                                <a:srgbClr val="000000"/>
                              </a:solidFill>
                              <a:latin typeface="Cambria Math" panose="02040503050406030204" pitchFamily="18" charset="0"/>
                            </a:rPr>
                            <m:t>+1</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1111263" y="3788377"/>
                <a:ext cx="3527889" cy="523220"/>
              </a:xfrm>
              <a:prstGeom prst="rect">
                <a:avLst/>
              </a:prstGeom>
              <a:blipFill rotWithShape="1">
                <a:blip r:embed="rId4"/>
                <a:stretch>
                  <a:fillRect t="-115" r="14" b="-4137"/>
                </a:stretch>
              </a:blipFill>
            </p:spPr>
            <p:txBody>
              <a:bodyPr/>
              <a:lstStyle/>
              <a:p>
                <a:r>
                  <a:rPr lang="en-US" altLang="en-US">
                    <a:noFill/>
                  </a:rPr>
                  <a:t> </a:t>
                </a:r>
              </a:p>
            </p:txBody>
          </p:sp>
        </mc:Fallback>
      </mc:AlternateContent>
      <p:sp>
        <p:nvSpPr>
          <p:cNvPr id="9" name="矩形 8"/>
          <p:cNvSpPr/>
          <p:nvPr/>
        </p:nvSpPr>
        <p:spPr>
          <a:xfrm>
            <a:off x="391955" y="3220141"/>
            <a:ext cx="2960846" cy="523220"/>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000000"/>
                </a:solidFill>
              </a:rPr>
              <a:t>Update rule:</a:t>
            </a:r>
            <a:endParaRPr lang="zh-CN" altLang="en-US" sz="2800" dirty="0"/>
          </a:p>
        </p:txBody>
      </p:sp>
      <p:sp>
        <p:nvSpPr>
          <p:cNvPr id="12" name="矩形 11"/>
          <p:cNvSpPr/>
          <p:nvPr/>
        </p:nvSpPr>
        <p:spPr>
          <a:xfrm>
            <a:off x="9155856" y="2458986"/>
            <a:ext cx="482417" cy="2759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3" name="矩形 12"/>
              <p:cNvSpPr/>
              <p:nvPr/>
            </p:nvSpPr>
            <p:spPr>
              <a:xfrm>
                <a:off x="391954" y="4862672"/>
                <a:ext cx="5391007" cy="954107"/>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FF0000"/>
                    </a:solidFill>
                  </a:rPr>
                  <a:t>Critical</a:t>
                </a:r>
                <a:r>
                  <a:rPr lang="en-US" altLang="zh-CN" sz="2800" dirty="0"/>
                  <a:t>/</a:t>
                </a:r>
                <a:r>
                  <a:rPr lang="en-US" altLang="zh-CN" sz="2800" dirty="0">
                    <a:solidFill>
                      <a:srgbClr val="FF0000"/>
                    </a:solidFill>
                  </a:rPr>
                  <a:t>stationary</a:t>
                </a:r>
                <a:r>
                  <a:rPr lang="en-US" altLang="zh-CN" sz="2800" dirty="0"/>
                  <a:t> points: Points where </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b="0" i="1" dirty="0" smtClean="0">
                            <a:latin typeface="Cambria Math" panose="02040503050406030204" pitchFamily="18" charset="0"/>
                          </a:rPr>
                          <m:t>𝑓</m:t>
                        </m:r>
                      </m:e>
                      <m:sup>
                        <m:r>
                          <a:rPr lang="en-US" altLang="zh-CN" sz="2800" b="0" i="1" dirty="0" smtClean="0">
                            <a:latin typeface="Cambria Math" panose="02040503050406030204" pitchFamily="18" charset="0"/>
                          </a:rPr>
                          <m:t>′</m:t>
                        </m:r>
                      </m:sup>
                    </m:sSup>
                    <m:d>
                      <m:dPr>
                        <m:ctrlPr>
                          <a:rPr lang="en-US" altLang="zh-CN" sz="2800" i="1" dirty="0" smtClean="0">
                            <a:latin typeface="Cambria Math" panose="02040503050406030204" pitchFamily="18" charset="0"/>
                          </a:rPr>
                        </m:ctrlPr>
                      </m:dPr>
                      <m:e>
                        <m:r>
                          <a:rPr lang="en-US" altLang="zh-CN" sz="2800" i="1" dirty="0">
                            <a:latin typeface="Cambria Math" panose="02040503050406030204" pitchFamily="18" charset="0"/>
                          </a:rPr>
                          <m:t>𝑥</m:t>
                        </m:r>
                      </m:e>
                    </m:d>
                    <m:r>
                      <a:rPr lang="en-US" altLang="zh-CN" sz="2800" b="0" i="1" dirty="0" smtClean="0">
                        <a:latin typeface="Cambria Math" panose="02040503050406030204" pitchFamily="18" charset="0"/>
                      </a:rPr>
                      <m:t>=0</m:t>
                    </m:r>
                  </m:oMath>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391954" y="4862672"/>
                <a:ext cx="5391007" cy="954107"/>
              </a:xfrm>
              <a:prstGeom prst="rect">
                <a:avLst/>
              </a:prstGeom>
              <a:blipFill rotWithShape="1">
                <a:blip r:embed="rId5"/>
                <a:stretch>
                  <a:fillRect l="-3" t="-50" b="-1845"/>
                </a:stretch>
              </a:blipFill>
            </p:spPr>
            <p:txBody>
              <a:bodyPr/>
              <a:lstStyle/>
              <a:p>
                <a:r>
                  <a:rPr lang="en-US" altLang="en-US">
                    <a:noFill/>
                  </a:rPr>
                  <a:t> </a:t>
                </a:r>
              </a:p>
            </p:txBody>
          </p:sp>
        </mc:Fallback>
      </mc:AlternateContent>
      <p:sp>
        <p:nvSpPr>
          <p:cNvPr id="7" name="矩形 6"/>
          <p:cNvSpPr/>
          <p:nvPr/>
        </p:nvSpPr>
        <p:spPr>
          <a:xfrm>
            <a:off x="3840721" y="5345028"/>
            <a:ext cx="800219" cy="461665"/>
          </a:xfrm>
          <a:prstGeom prst="rect">
            <a:avLst/>
          </a:prstGeom>
        </p:spPr>
        <p:txBody>
          <a:bodyPr wrap="none">
            <a:spAutoFit/>
          </a:bodyPr>
          <a:lstStyle/>
          <a:p>
            <a:r>
              <a:rPr lang="zh-CN" altLang="en-US" sz="2400" b="1" dirty="0">
                <a:solidFill>
                  <a:srgbClr val="FF0000"/>
                </a:solidFill>
                <a:latin typeface="Arial" panose="020B0604020202090204" pitchFamily="34" charset="0"/>
              </a:rPr>
              <a:t>驻点</a:t>
            </a:r>
            <a:endParaRPr lang="zh-CN" altLang="en-US" sz="2400" b="1" dirty="0">
              <a:solidFill>
                <a:srgbClr val="FF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圆角 13"/>
          <p:cNvSpPr/>
          <p:nvPr/>
        </p:nvSpPr>
        <p:spPr>
          <a:xfrm>
            <a:off x="2002634" y="1846074"/>
            <a:ext cx="9034979" cy="1917078"/>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2" name="文本框 1"/>
          <p:cNvSpPr txBox="1"/>
          <p:nvPr/>
        </p:nvSpPr>
        <p:spPr>
          <a:xfrm>
            <a:off x="391956" y="237002"/>
            <a:ext cx="3189078" cy="707886"/>
          </a:xfrm>
          <a:prstGeom prst="rect">
            <a:avLst/>
          </a:prstGeom>
          <a:noFill/>
        </p:spPr>
        <p:txBody>
          <a:bodyPr wrap="none" rtlCol="0">
            <a:spAutoFit/>
          </a:bodyPr>
          <a:lstStyle/>
          <a:p>
            <a:r>
              <a:rPr lang="en-US" altLang="zh-CN" sz="4000" b="1" dirty="0"/>
              <a:t>Interpretation</a:t>
            </a:r>
          </a:p>
        </p:txBody>
      </p:sp>
      <p:sp>
        <p:nvSpPr>
          <p:cNvPr id="4" name="矩形 3"/>
          <p:cNvSpPr/>
          <p:nvPr/>
        </p:nvSpPr>
        <p:spPr>
          <a:xfrm>
            <a:off x="391956" y="1145973"/>
            <a:ext cx="11734141" cy="523220"/>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000000"/>
                </a:solidFill>
              </a:rPr>
              <a:t>At each iteration, consider the expansion</a:t>
            </a:r>
            <a:endParaRPr lang="zh-CN" altLang="en-US" sz="2800" dirty="0"/>
          </a:p>
        </p:txBody>
      </p:sp>
      <mc:AlternateContent xmlns:mc="http://schemas.openxmlformats.org/markup-compatibility/2006" xmlns:a14="http://schemas.microsoft.com/office/drawing/2010/main">
        <mc:Choice Requires="a14">
          <p:sp>
            <p:nvSpPr>
              <p:cNvPr id="5" name="矩形 4"/>
              <p:cNvSpPr/>
              <p:nvPr/>
            </p:nvSpPr>
            <p:spPr>
              <a:xfrm>
                <a:off x="2023354" y="2079330"/>
                <a:ext cx="7907806" cy="974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solidFill>
                            <a:srgbClr val="000000"/>
                          </a:solidFill>
                          <a:latin typeface="Cambria Math" panose="02040503050406030204" pitchFamily="18" charset="0"/>
                        </a:rPr>
                        <m:t>𝑓</m:t>
                      </m:r>
                      <m:d>
                        <m:dPr>
                          <m:ctrlPr>
                            <a:rPr lang="en-US" altLang="zh-CN" sz="280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i="1" dirty="0" smtClean="0">
                          <a:solidFill>
                            <a:srgbClr val="000000"/>
                          </a:solidFill>
                          <a:latin typeface="Cambria Math" panose="02040503050406030204" pitchFamily="18" charset="0"/>
                          <a:ea typeface="Cambria Math" panose="02040503050406030204" pitchFamily="18" charset="0"/>
                        </a:rPr>
                        <m:t>≈</m:t>
                      </m:r>
                      <m:r>
                        <a:rPr lang="en-US" altLang="zh-CN" sz="280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sSup>
                        <m:sSupPr>
                          <m:ctrlPr>
                            <a:rPr lang="en-US" altLang="zh-CN" sz="2800" b="0" i="1" dirty="0" smtClean="0">
                              <a:solidFill>
                                <a:srgbClr val="000000"/>
                              </a:solidFill>
                              <a:latin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rPr>
                            <m:t>𝑇</m:t>
                          </m:r>
                        </m:sup>
                      </m:sSup>
                      <m:r>
                        <a:rPr lang="en-US" altLang="zh-CN" sz="2800" i="1" dirty="0" smtClean="0">
                          <a:solidFill>
                            <a:srgbClr val="000000"/>
                          </a:solidFill>
                          <a:latin typeface="Cambria Math" panose="02040503050406030204" pitchFamily="18" charset="0"/>
                          <a:ea typeface="Cambria Math" panose="02040503050406030204" pitchFamily="18" charset="0"/>
                        </a:rPr>
                        <m:t> </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f>
                        <m:fPr>
                          <m:ctrlPr>
                            <a:rPr lang="en-US" altLang="zh-CN" sz="2800" b="0" i="1" dirty="0" smtClean="0">
                              <a:solidFill>
                                <a:srgbClr val="000000"/>
                              </a:solidFill>
                              <a:latin typeface="Cambria Math" panose="02040503050406030204" pitchFamily="18" charset="0"/>
                            </a:rPr>
                          </m:ctrlPr>
                        </m:fPr>
                        <m:num>
                          <m:r>
                            <a:rPr lang="en-US" altLang="zh-CN" sz="2800" b="0" i="1" dirty="0" smtClean="0">
                              <a:solidFill>
                                <a:srgbClr val="000000"/>
                              </a:solidFill>
                              <a:latin typeface="Cambria Math" panose="02040503050406030204" pitchFamily="18" charset="0"/>
                            </a:rPr>
                            <m:t>1</m:t>
                          </m:r>
                        </m:num>
                        <m:den>
                          <m:r>
                            <a:rPr lang="en-US" altLang="zh-CN" sz="2800" b="0" i="1" dirty="0" smtClean="0">
                              <a:solidFill>
                                <a:srgbClr val="000000"/>
                              </a:solidFill>
                              <a:latin typeface="Cambria Math" panose="02040503050406030204" pitchFamily="18" charset="0"/>
                            </a:rPr>
                            <m:t>2</m:t>
                          </m:r>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den>
                      </m:f>
                      <m:sSup>
                        <m:sSupPr>
                          <m:ctrlPr>
                            <a:rPr lang="en-US" altLang="zh-CN" sz="2800" b="0" i="1" dirty="0" smtClean="0">
                              <a:solidFill>
                                <a:srgbClr val="000000"/>
                              </a:solidFill>
                              <a:latin typeface="Cambria Math" panose="02040503050406030204" pitchFamily="18" charset="0"/>
                            </a:rPr>
                          </m:ctrlPr>
                        </m:sSupPr>
                        <m:e>
                          <m:d>
                            <m:dPr>
                              <m:begChr m:val="‖"/>
                              <m:endChr m:val="‖"/>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rPr>
                            <m:t>2</m:t>
                          </m:r>
                        </m:sup>
                      </m:sSup>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023354" y="2079330"/>
                <a:ext cx="7907806" cy="974690"/>
              </a:xfrm>
              <a:prstGeom prst="rect">
                <a:avLst/>
              </a:prstGeom>
              <a:blipFill rotWithShape="1">
                <a:blip r:embed="rId3"/>
                <a:stretch>
                  <a:fillRect l="-3" t="-35" r="5" b="3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391956" y="4240690"/>
                <a:ext cx="10114209" cy="771237"/>
              </a:xfrm>
              <a:prstGeom prst="rect">
                <a:avLst/>
              </a:prstGeom>
            </p:spPr>
            <p:txBody>
              <a:bodyPr wrap="square">
                <a:spAutoFit/>
              </a:bodyPr>
              <a:lstStyle/>
              <a:p>
                <a:pPr marL="571500" indent="-571500">
                  <a:buFont typeface="Arial" panose="020B0604020202090204" pitchFamily="34" charset="0"/>
                  <a:buChar char="•"/>
                </a:pPr>
                <a:r>
                  <a:rPr lang="en-US" altLang="zh-CN" sz="2800" dirty="0">
                    <a:solidFill>
                      <a:srgbClr val="000000"/>
                    </a:solidFill>
                  </a:rPr>
                  <a:t>Quadratic approximation, replacing usual </a:t>
                </a:r>
                <a14:m>
                  <m:oMath xmlns:m="http://schemas.openxmlformats.org/officeDocument/2006/math">
                    <m:sSup>
                      <m:sSupPr>
                        <m:ctrlPr>
                          <a:rPr lang="en-US" altLang="zh-CN" sz="2800" i="1" dirty="0" smtClean="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e>
                      <m:sup>
                        <m:r>
                          <a:rPr lang="en-US" altLang="zh-CN" sz="2800" i="1" dirty="0" smtClean="0">
                            <a:solidFill>
                              <a:srgbClr val="000000"/>
                            </a:solidFill>
                            <a:latin typeface="Cambria Math" panose="02040503050406030204" pitchFamily="18" charset="0"/>
                            <a:ea typeface="Cambria Math" panose="02040503050406030204" pitchFamily="18" charset="0"/>
                          </a:rPr>
                          <m:t>2</m:t>
                        </m:r>
                      </m:sup>
                    </m:sSup>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r>
                          <a:rPr lang="en-US" altLang="zh-CN" sz="2800" i="1" dirty="0">
                            <a:solidFill>
                              <a:srgbClr val="000000"/>
                            </a:solidFill>
                            <a:latin typeface="Cambria Math" panose="02040503050406030204" pitchFamily="18" charset="0"/>
                          </a:rPr>
                          <m:t>𝑥</m:t>
                        </m:r>
                      </m:e>
                    </m:d>
                  </m:oMath>
                </a14:m>
                <a:r>
                  <a:rPr lang="en-US" altLang="zh-CN" sz="2800" dirty="0">
                    <a:solidFill>
                      <a:srgbClr val="000000"/>
                    </a:solidFill>
                  </a:rPr>
                  <a:t> by </a:t>
                </a:r>
                <a14:m>
                  <m:oMath xmlns:m="http://schemas.openxmlformats.org/officeDocument/2006/math">
                    <m:f>
                      <m:fPr>
                        <m:ctrlPr>
                          <a:rPr lang="en-US" altLang="zh-CN" sz="2800" b="0" i="1" dirty="0" smtClean="0">
                            <a:solidFill>
                              <a:srgbClr val="000000"/>
                            </a:solidFill>
                            <a:latin typeface="Cambria Math" panose="02040503050406030204" pitchFamily="18" charset="0"/>
                          </a:rPr>
                        </m:ctrlPr>
                      </m:fPr>
                      <m:num>
                        <m:r>
                          <a:rPr lang="en-US" altLang="zh-CN" sz="2800" b="0" i="0" dirty="0" smtClean="0">
                            <a:solidFill>
                              <a:srgbClr val="000000"/>
                            </a:solidFill>
                            <a:latin typeface="Cambria Math" panose="02040503050406030204" pitchFamily="18" charset="0"/>
                          </a:rPr>
                          <m:t>1</m:t>
                        </m:r>
                      </m:num>
                      <m:den>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den>
                    </m:f>
                    <m:r>
                      <a:rPr lang="en-US" altLang="zh-CN" sz="2800" b="0" i="1" dirty="0" smtClean="0">
                        <a:solidFill>
                          <a:srgbClr val="000000"/>
                        </a:solidFill>
                        <a:latin typeface="Cambria Math" panose="02040503050406030204" pitchFamily="18" charset="0"/>
                      </a:rPr>
                      <m:t>𝐼</m:t>
                    </m:r>
                  </m:oMath>
                </a14:m>
                <a:r>
                  <a:rPr lang="en-US" altLang="zh-CN" sz="2800" dirty="0">
                    <a:solidFill>
                      <a:srgbClr val="000000"/>
                    </a:solidFill>
                  </a:rPr>
                  <a:t>:</a:t>
                </a:r>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391956" y="4240690"/>
                <a:ext cx="10114209" cy="771237"/>
              </a:xfrm>
              <a:prstGeom prst="rect">
                <a:avLst/>
              </a:prstGeom>
              <a:blipFill rotWithShape="1">
                <a:blip r:embed="rId4"/>
                <a:stretch>
                  <a:fillRect l="-2" t="-21" r="1" b="6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026392" y="5188807"/>
                <a:ext cx="35278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r>
                            <a:rPr lang="en-US" altLang="zh-CN" sz="2800" b="0" i="1" dirty="0" smtClean="0">
                              <a:solidFill>
                                <a:srgbClr val="000000"/>
                              </a:solidFill>
                              <a:latin typeface="Cambria Math" panose="02040503050406030204" pitchFamily="18" charset="0"/>
                            </a:rPr>
                            <m:t>+1</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4026392" y="5188807"/>
                <a:ext cx="3527889" cy="523220"/>
              </a:xfrm>
              <a:prstGeom prst="rect">
                <a:avLst/>
              </a:prstGeom>
              <a:blipFill rotWithShape="1">
                <a:blip r:embed="rId5"/>
                <a:stretch>
                  <a:fillRect l="-14" t="-42" r="9" b="-420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3339378" y="3135877"/>
                <a:ext cx="3417923" cy="461665"/>
              </a:xfrm>
              <a:prstGeom prst="rect">
                <a:avLst/>
              </a:prstGeom>
            </p:spPr>
            <p:txBody>
              <a:bodyPr wrap="none">
                <a:spAutoFit/>
              </a:bodyPr>
              <a:lstStyle/>
              <a:p>
                <a:r>
                  <a:rPr lang="en-US" altLang="zh-CN" sz="2400" dirty="0">
                    <a:solidFill>
                      <a:srgbClr val="000000"/>
                    </a:solidFill>
                  </a:rPr>
                  <a:t>Linear approximation of </a:t>
                </a:r>
                <a14:m>
                  <m:oMath xmlns:m="http://schemas.openxmlformats.org/officeDocument/2006/math">
                    <m:r>
                      <a:rPr lang="en-US" altLang="zh-CN" sz="2400" i="1" dirty="0">
                        <a:solidFill>
                          <a:srgbClr val="000000"/>
                        </a:solidFill>
                        <a:latin typeface="Cambria Math" panose="02040503050406030204" pitchFamily="18" charset="0"/>
                      </a:rPr>
                      <m:t>𝑓</m:t>
                    </m:r>
                  </m:oMath>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3339378" y="3135877"/>
                <a:ext cx="3417923" cy="461665"/>
              </a:xfrm>
              <a:prstGeom prst="rect">
                <a:avLst/>
              </a:prstGeom>
              <a:blipFill rotWithShape="1">
                <a:blip r:embed="rId6"/>
                <a:stretch>
                  <a:fillRect l="-16" t="-54" r="-6123" b="-269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7053125" y="3135877"/>
                <a:ext cx="3984489" cy="575735"/>
              </a:xfrm>
              <a:prstGeom prst="rect">
                <a:avLst/>
              </a:prstGeom>
            </p:spPr>
            <p:txBody>
              <a:bodyPr wrap="none">
                <a:spAutoFit/>
              </a:bodyPr>
              <a:lstStyle/>
              <a:p>
                <a:r>
                  <a:rPr lang="en-US" altLang="zh-CN" sz="2400" dirty="0">
                    <a:solidFill>
                      <a:srgbClr val="000000"/>
                    </a:solidFill>
                  </a:rPr>
                  <a:t>Proximity term with weight </a:t>
                </a:r>
                <a14:m>
                  <m:oMath xmlns:m="http://schemas.openxmlformats.org/officeDocument/2006/math">
                    <m:f>
                      <m:fPr>
                        <m:ctrlPr>
                          <a:rPr lang="en-US" altLang="zh-CN" sz="2000" b="0" i="1" dirty="0" smtClean="0">
                            <a:solidFill>
                              <a:srgbClr val="000000"/>
                            </a:solidFill>
                            <a:latin typeface="Cambria Math" panose="02040503050406030204" pitchFamily="18" charset="0"/>
                          </a:rPr>
                        </m:ctrlPr>
                      </m:fPr>
                      <m:num>
                        <m:r>
                          <a:rPr lang="en-US" altLang="zh-CN" sz="2000" b="0" i="0" dirty="0" smtClean="0">
                            <a:solidFill>
                              <a:srgbClr val="000000"/>
                            </a:solidFill>
                            <a:latin typeface="Cambria Math" panose="02040503050406030204" pitchFamily="18" charset="0"/>
                          </a:rPr>
                          <m:t>1</m:t>
                        </m:r>
                      </m:num>
                      <m:den>
                        <m:r>
                          <a:rPr lang="en-US" altLang="zh-CN" sz="2000" i="1" dirty="0">
                            <a:solidFill>
                              <a:srgbClr val="000000"/>
                            </a:solidFill>
                            <a:latin typeface="Cambria Math" panose="02040503050406030204" pitchFamily="18" charset="0"/>
                          </a:rPr>
                          <m:t>2</m:t>
                        </m:r>
                        <m:sSub>
                          <m:sSubPr>
                            <m:ctrlPr>
                              <a:rPr lang="en-US" altLang="zh-CN" sz="2400" i="1" dirty="0">
                                <a:solidFill>
                                  <a:srgbClr val="000000"/>
                                </a:solidFill>
                                <a:latin typeface="Cambria Math" panose="02040503050406030204" pitchFamily="18" charset="0"/>
                              </a:rPr>
                            </m:ctrlPr>
                          </m:sSubPr>
                          <m:e>
                            <m:r>
                              <a:rPr lang="zh-CN" altLang="en-US" sz="2400" i="1" dirty="0">
                                <a:solidFill>
                                  <a:srgbClr val="000000"/>
                                </a:solidFill>
                                <a:latin typeface="Cambria Math" panose="02040503050406030204" pitchFamily="18" charset="0"/>
                              </a:rPr>
                              <m:t>𝜂</m:t>
                            </m:r>
                          </m:e>
                          <m:sub>
                            <m:r>
                              <a:rPr lang="en-US" altLang="zh-CN" sz="2400" i="1" dirty="0">
                                <a:solidFill>
                                  <a:srgbClr val="000000"/>
                                </a:solidFill>
                                <a:latin typeface="Cambria Math" panose="02040503050406030204" pitchFamily="18" charset="0"/>
                              </a:rPr>
                              <m:t>𝑡</m:t>
                            </m:r>
                          </m:sub>
                        </m:sSub>
                      </m:den>
                    </m:f>
                  </m:oMath>
                </a14:m>
                <a:endParaRPr lang="zh-CN" altLang="en-US" sz="2400" dirty="0"/>
              </a:p>
            </p:txBody>
          </p:sp>
        </mc:Choice>
        <mc:Fallback xmlns="">
          <p:sp>
            <p:nvSpPr>
              <p:cNvPr id="12" name="矩形 11"/>
              <p:cNvSpPr>
                <a:spLocks noRot="1" noChangeAspect="1" noMove="1" noResize="1" noEditPoints="1" noAdjustHandles="1" noChangeArrowheads="1" noChangeShapeType="1" noTextEdit="1"/>
              </p:cNvSpPr>
              <p:nvPr/>
            </p:nvSpPr>
            <p:spPr>
              <a:xfrm>
                <a:off x="7053125" y="3135877"/>
                <a:ext cx="3984489" cy="575735"/>
              </a:xfrm>
              <a:prstGeom prst="rect">
                <a:avLst/>
              </a:prstGeom>
              <a:blipFill rotWithShape="1">
                <a:blip r:embed="rId7"/>
                <a:stretch>
                  <a:fillRect l="-5" t="-43" r="-4700" b="-1538"/>
                </a:stretch>
              </a:blipFill>
            </p:spPr>
            <p:txBody>
              <a:bodyPr/>
              <a:lstStyle/>
              <a:p>
                <a:r>
                  <a:rPr lang="en-US" altLang="en-US">
                    <a:noFill/>
                  </a:rPr>
                  <a:t> </a:t>
                </a:r>
              </a:p>
            </p:txBody>
          </p:sp>
        </mc:Fallback>
      </mc:AlternateContent>
      <p:sp>
        <p:nvSpPr>
          <p:cNvPr id="6" name="矩形 5"/>
          <p:cNvSpPr/>
          <p:nvPr/>
        </p:nvSpPr>
        <p:spPr>
          <a:xfrm>
            <a:off x="3301243" y="2057372"/>
            <a:ext cx="3790688" cy="101860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206764" y="2057372"/>
            <a:ext cx="2485876" cy="1018607"/>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1956" y="237002"/>
            <a:ext cx="3189078" cy="707886"/>
          </a:xfrm>
          <a:prstGeom prst="rect">
            <a:avLst/>
          </a:prstGeom>
          <a:noFill/>
        </p:spPr>
        <p:txBody>
          <a:bodyPr wrap="none" rtlCol="0">
            <a:spAutoFit/>
          </a:bodyPr>
          <a:lstStyle/>
          <a:p>
            <a:r>
              <a:rPr lang="en-US" altLang="zh-CN" sz="4000" b="1" dirty="0"/>
              <a:t>Interpretation</a:t>
            </a:r>
          </a:p>
        </p:txBody>
      </p:sp>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5788" y="1263358"/>
            <a:ext cx="4780011" cy="4660510"/>
          </a:xfrm>
          <a:prstGeom prst="rect">
            <a:avLst/>
          </a:prstGeom>
        </p:spPr>
      </p:pic>
      <mc:AlternateContent xmlns:mc="http://schemas.openxmlformats.org/markup-compatibility/2006" xmlns:a14="http://schemas.microsoft.com/office/drawing/2010/main">
        <mc:Choice Requires="a14">
          <p:sp>
            <p:nvSpPr>
              <p:cNvPr id="9" name="文本框 8"/>
              <p:cNvSpPr txBox="1"/>
              <p:nvPr/>
            </p:nvSpPr>
            <p:spPr>
              <a:xfrm>
                <a:off x="3840840" y="6103200"/>
                <a:ext cx="4337341" cy="461665"/>
              </a:xfrm>
              <a:prstGeom prst="rect">
                <a:avLst/>
              </a:prstGeom>
              <a:noFill/>
            </p:spPr>
            <p:txBody>
              <a:bodyPr wrap="none" rtlCol="0">
                <a:spAutoFit/>
              </a:bodyPr>
              <a:lstStyle/>
              <a:p>
                <a:r>
                  <a:rPr lang="en-US" altLang="zh-CN" sz="2400" dirty="0">
                    <a:solidFill>
                      <a:srgbClr val="0000FF"/>
                    </a:solidFill>
                  </a:rPr>
                  <a:t>Blue</a:t>
                </a:r>
                <a:r>
                  <a:rPr lang="en-US" altLang="zh-CN" sz="2400" dirty="0"/>
                  <a:t> point is </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𝑥</m:t>
                        </m:r>
                      </m:e>
                      <m:sub>
                        <m:r>
                          <a:rPr lang="en-US" altLang="zh-CN" sz="2400" i="1" dirty="0">
                            <a:solidFill>
                              <a:srgbClr val="000000"/>
                            </a:solidFill>
                            <a:latin typeface="Cambria Math" panose="02040503050406030204" pitchFamily="18" charset="0"/>
                          </a:rPr>
                          <m:t>𝑡</m:t>
                        </m:r>
                      </m:sub>
                    </m:sSub>
                  </m:oMath>
                </a14:m>
                <a:r>
                  <a:rPr lang="en-US" altLang="zh-CN" sz="2400" dirty="0"/>
                  <a:t>, </a:t>
                </a:r>
                <a:r>
                  <a:rPr lang="en-US" altLang="zh-CN" sz="2400" dirty="0">
                    <a:solidFill>
                      <a:srgbClr val="FF0000"/>
                    </a:solidFill>
                  </a:rPr>
                  <a:t>red</a:t>
                </a:r>
                <a:r>
                  <a:rPr lang="en-US" altLang="zh-CN" sz="2400" dirty="0"/>
                  <a:t> point is </a:t>
                </a:r>
                <a14:m>
                  <m:oMath xmlns:m="http://schemas.openxmlformats.org/officeDocument/2006/math">
                    <m:sSub>
                      <m:sSubPr>
                        <m:ctrlPr>
                          <a:rPr lang="en-US" altLang="zh-CN" sz="2400" i="1" dirty="0">
                            <a:solidFill>
                              <a:srgbClr val="000000"/>
                            </a:solidFill>
                            <a:latin typeface="Cambria Math" panose="02040503050406030204" pitchFamily="18" charset="0"/>
                          </a:rPr>
                        </m:ctrlPr>
                      </m:sSubPr>
                      <m:e>
                        <m:r>
                          <a:rPr lang="en-US" altLang="zh-CN" sz="2400" i="1" dirty="0">
                            <a:solidFill>
                              <a:srgbClr val="000000"/>
                            </a:solidFill>
                            <a:latin typeface="Cambria Math" panose="02040503050406030204" pitchFamily="18" charset="0"/>
                          </a:rPr>
                          <m:t>𝑥</m:t>
                        </m:r>
                      </m:e>
                      <m:sub>
                        <m:r>
                          <a:rPr lang="en-US" altLang="zh-CN" sz="2400" i="1" dirty="0">
                            <a:solidFill>
                              <a:srgbClr val="000000"/>
                            </a:solidFill>
                            <a:latin typeface="Cambria Math" panose="02040503050406030204" pitchFamily="18" charset="0"/>
                          </a:rPr>
                          <m:t>𝑡</m:t>
                        </m:r>
                        <m:r>
                          <a:rPr lang="en-US" altLang="zh-CN" sz="2400" i="1" dirty="0">
                            <a:solidFill>
                              <a:srgbClr val="000000"/>
                            </a:solidFill>
                            <a:latin typeface="Cambria Math" panose="02040503050406030204" pitchFamily="18" charset="0"/>
                          </a:rPr>
                          <m:t>+1</m:t>
                        </m:r>
                      </m:sub>
                    </m:sSub>
                  </m:oMath>
                </a14:m>
                <a:r>
                  <a:rPr lang="en-US" altLang="zh-CN" sz="2400" dirty="0"/>
                  <a:t>.</a:t>
                </a:r>
                <a:endParaRPr lang="zh-CN" altLang="en-US" sz="2400" dirty="0"/>
              </a:p>
            </p:txBody>
          </p:sp>
        </mc:Choice>
        <mc:Fallback xmlns="">
          <p:sp>
            <p:nvSpPr>
              <p:cNvPr id="9" name="文本框 8"/>
              <p:cNvSpPr txBox="1">
                <a:spLocks noRot="1" noChangeAspect="1" noMove="1" noResize="1" noEditPoints="1" noAdjustHandles="1" noChangeArrowheads="1" noChangeShapeType="1" noTextEdit="1"/>
              </p:cNvSpPr>
              <p:nvPr/>
            </p:nvSpPr>
            <p:spPr>
              <a:xfrm>
                <a:off x="3840840" y="6103200"/>
                <a:ext cx="4337341" cy="461665"/>
              </a:xfrm>
              <a:prstGeom prst="rect">
                <a:avLst/>
              </a:prstGeom>
              <a:blipFill rotWithShape="1">
                <a:blip r:embed="rId4"/>
                <a:stretch>
                  <a:fillRect l="-8" t="-47" r="-6881" b="-270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118854" y="0"/>
                <a:ext cx="7769499" cy="974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dirty="0" smtClean="0">
                          <a:solidFill>
                            <a:srgbClr val="000000"/>
                          </a:solidFill>
                          <a:latin typeface="Cambria Math" panose="02040503050406030204" pitchFamily="18" charset="0"/>
                        </a:rPr>
                        <m:t>𝑓</m:t>
                      </m:r>
                      <m:d>
                        <m:dPr>
                          <m:ctrlPr>
                            <a:rPr lang="en-US" altLang="zh-CN" sz="280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i="1" dirty="0" smtClean="0">
                          <a:solidFill>
                            <a:srgbClr val="000000"/>
                          </a:solidFill>
                          <a:latin typeface="Cambria Math" panose="02040503050406030204" pitchFamily="18" charset="0"/>
                          <a:ea typeface="Cambria Math" panose="02040503050406030204" pitchFamily="18" charset="0"/>
                        </a:rPr>
                        <m:t>≈</m:t>
                      </m:r>
                      <m:r>
                        <a:rPr lang="en-US" altLang="zh-CN" sz="280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sSup>
                        <m:sSupPr>
                          <m:ctrlPr>
                            <a:rPr lang="en-US" altLang="zh-CN" sz="2800" b="0" i="1" dirty="0" smtClean="0">
                              <a:solidFill>
                                <a:srgbClr val="000000"/>
                              </a:solidFill>
                              <a:latin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rPr>
                            <m:t>𝑇</m:t>
                          </m:r>
                        </m:sup>
                      </m:sSup>
                      <m:r>
                        <a:rPr lang="en-US" altLang="zh-CN" sz="2800" i="1" dirty="0" smtClean="0">
                          <a:solidFill>
                            <a:srgbClr val="000000"/>
                          </a:solidFill>
                          <a:latin typeface="Cambria Math" panose="02040503050406030204" pitchFamily="18" charset="0"/>
                          <a:ea typeface="Cambria Math" panose="02040503050406030204" pitchFamily="18" charset="0"/>
                        </a:rPr>
                        <m:t> </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f>
                        <m:fPr>
                          <m:ctrlPr>
                            <a:rPr lang="en-US" altLang="zh-CN" sz="2800" b="0" i="1" dirty="0" smtClean="0">
                              <a:solidFill>
                                <a:srgbClr val="000000"/>
                              </a:solidFill>
                              <a:latin typeface="Cambria Math" panose="02040503050406030204" pitchFamily="18" charset="0"/>
                            </a:rPr>
                          </m:ctrlPr>
                        </m:fPr>
                        <m:num>
                          <m:r>
                            <a:rPr lang="en-US" altLang="zh-CN" sz="2800" b="0" i="1" dirty="0" smtClean="0">
                              <a:solidFill>
                                <a:srgbClr val="000000"/>
                              </a:solidFill>
                              <a:latin typeface="Cambria Math" panose="02040503050406030204" pitchFamily="18" charset="0"/>
                            </a:rPr>
                            <m:t>1</m:t>
                          </m:r>
                        </m:num>
                        <m:den>
                          <m:r>
                            <a:rPr lang="en-US" altLang="zh-CN" sz="2800" b="0" i="1" dirty="0" smtClean="0">
                              <a:solidFill>
                                <a:srgbClr val="000000"/>
                              </a:solidFill>
                              <a:latin typeface="Cambria Math" panose="02040503050406030204" pitchFamily="18" charset="0"/>
                            </a:rPr>
                            <m:t>2</m:t>
                          </m:r>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den>
                      </m:f>
                      <m:sSup>
                        <m:sSupPr>
                          <m:ctrlPr>
                            <a:rPr lang="en-US" altLang="zh-CN" sz="2800" b="0" i="1" dirty="0" smtClean="0">
                              <a:solidFill>
                                <a:srgbClr val="000000"/>
                              </a:solidFill>
                              <a:latin typeface="Cambria Math" panose="02040503050406030204" pitchFamily="18" charset="0"/>
                            </a:rPr>
                          </m:ctrlPr>
                        </m:sSupPr>
                        <m:e>
                          <m:d>
                            <m:dPr>
                              <m:begChr m:val="‖"/>
                              <m:endChr m:val="‖"/>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rPr>
                            <m:t>2</m:t>
                          </m:r>
                        </m:sup>
                      </m:sSup>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4118854" y="0"/>
                <a:ext cx="7769499" cy="974690"/>
              </a:xfrm>
              <a:prstGeom prst="rect">
                <a:avLst/>
              </a:prstGeom>
              <a:blipFill rotWithShape="1">
                <a:blip r:embed="rId5"/>
                <a:stretch>
                  <a:fillRect l="-3" r="7" b="62"/>
                </a:stretch>
              </a:blipFill>
            </p:spPr>
            <p:txBody>
              <a:bodyPr/>
              <a:lstStyle/>
              <a:p>
                <a:r>
                  <a:rPr lang="en-US" altLang="en-US">
                    <a:noFill/>
                  </a:rPr>
                  <a:t> </a:t>
                </a:r>
              </a:p>
            </p:txBody>
          </p:sp>
        </mc:Fallback>
      </mc:AlternateContent>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391955" y="1096016"/>
            <a:ext cx="11598940" cy="2203365"/>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3" name="文本框 2"/>
          <p:cNvSpPr txBox="1"/>
          <p:nvPr/>
        </p:nvSpPr>
        <p:spPr>
          <a:xfrm>
            <a:off x="391956" y="237002"/>
            <a:ext cx="5627823" cy="707886"/>
          </a:xfrm>
          <a:prstGeom prst="rect">
            <a:avLst/>
          </a:prstGeom>
          <a:noFill/>
        </p:spPr>
        <p:txBody>
          <a:bodyPr wrap="none" rtlCol="0">
            <a:spAutoFit/>
          </a:bodyPr>
          <a:lstStyle/>
          <a:p>
            <a:r>
              <a:rPr lang="en-US" altLang="zh-CN" sz="4000" b="1" dirty="0"/>
              <a:t>Global VS Local Minimum</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3489" y="3964990"/>
            <a:ext cx="9662034" cy="2742360"/>
          </a:xfrm>
          <a:prstGeom prst="rect">
            <a:avLst/>
          </a:prstGeom>
        </p:spPr>
      </p:pic>
      <mc:AlternateContent xmlns:mc="http://schemas.openxmlformats.org/markup-compatibility/2006" xmlns:a14="http://schemas.microsoft.com/office/drawing/2010/main">
        <mc:Choice Requires="a14">
          <p:sp>
            <p:nvSpPr>
              <p:cNvPr id="9" name="矩形 8"/>
              <p:cNvSpPr/>
              <p:nvPr/>
            </p:nvSpPr>
            <p:spPr>
              <a:xfrm>
                <a:off x="391955" y="1106271"/>
                <a:ext cx="11528196" cy="1964512"/>
              </a:xfrm>
              <a:prstGeom prst="rect">
                <a:avLst/>
              </a:prstGeom>
            </p:spPr>
            <p:txBody>
              <a:bodyPr wrap="square">
                <a:spAutoFit/>
              </a:bodyPr>
              <a:lstStyle/>
              <a:p>
                <a:pPr marL="457200" indent="-457200" algn="just">
                  <a:lnSpc>
                    <a:spcPct val="150000"/>
                  </a:lnSpc>
                  <a:buFont typeface="Arial" panose="020B0604020202090204" pitchFamily="34" charset="0"/>
                  <a:buChar char="•"/>
                </a:pPr>
                <a:r>
                  <a:rPr lang="en-US" altLang="zh-CN" sz="2800" dirty="0"/>
                  <a:t>Global minimum: a point that obtains the absolute lowest value of </a:t>
                </a:r>
                <a14:m>
                  <m:oMath xmlns:m="http://schemas.openxmlformats.org/officeDocument/2006/math">
                    <m:r>
                      <a:rPr lang="en-US" altLang="zh-CN" sz="2800" i="1" dirty="0" smtClean="0">
                        <a:latin typeface="Cambria Math" panose="02040503050406030204" pitchFamily="18" charset="0"/>
                      </a:rPr>
                      <m:t>𝑓</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en-US" altLang="zh-CN" sz="2800" dirty="0"/>
                  <a:t>.</a:t>
                </a:r>
              </a:p>
              <a:p>
                <a:pPr marL="457200" indent="-457200" algn="just">
                  <a:lnSpc>
                    <a:spcPct val="150000"/>
                  </a:lnSpc>
                  <a:buFont typeface="Arial" panose="020B0604020202090204" pitchFamily="34" charset="0"/>
                  <a:buChar char="•"/>
                </a:pPr>
                <a:r>
                  <a:rPr lang="en-US" altLang="zh-CN" sz="2800" dirty="0"/>
                  <a:t>Local minimum: a point where </a:t>
                </a:r>
                <a14:m>
                  <m:oMath xmlns:m="http://schemas.openxmlformats.org/officeDocument/2006/math">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r>
                      <a:rPr lang="en-US" altLang="zh-CN" sz="2800" i="1" dirty="0">
                        <a:latin typeface="Cambria Math" panose="02040503050406030204" pitchFamily="18" charset="0"/>
                      </a:rPr>
                      <m:t>)</m:t>
                    </m:r>
                  </m:oMath>
                </a14:m>
                <a:r>
                  <a:rPr lang="en-US" altLang="zh-CN" sz="2800" dirty="0"/>
                  <a:t> is lower than at all neighboring points.</a:t>
                </a:r>
              </a:p>
              <a:p>
                <a:pPr marL="457200" indent="-457200" algn="just">
                  <a:lnSpc>
                    <a:spcPct val="150000"/>
                  </a:lnSpc>
                  <a:buFont typeface="Arial" panose="020B0604020202090204" pitchFamily="34" charset="0"/>
                  <a:buChar char="•"/>
                </a:pPr>
                <a:r>
                  <a:rPr lang="en-US" altLang="zh-CN" sz="2800" dirty="0"/>
                  <a:t>Saddle points: some critical points are neither maxima or minima. </a:t>
                </a:r>
              </a:p>
            </p:txBody>
          </p:sp>
        </mc:Choice>
        <mc:Fallback xmlns="">
          <p:sp>
            <p:nvSpPr>
              <p:cNvPr id="9" name="矩形 8"/>
              <p:cNvSpPr>
                <a:spLocks noRot="1" noChangeAspect="1" noMove="1" noResize="1" noEditPoints="1" noAdjustHandles="1" noChangeArrowheads="1" noChangeShapeType="1" noTextEdit="1"/>
              </p:cNvSpPr>
              <p:nvPr/>
            </p:nvSpPr>
            <p:spPr>
              <a:xfrm>
                <a:off x="391955" y="1106271"/>
                <a:ext cx="11528196" cy="1964512"/>
              </a:xfrm>
              <a:prstGeom prst="rect">
                <a:avLst/>
              </a:prstGeom>
              <a:blipFill rotWithShape="1">
                <a:blip r:embed="rId3"/>
                <a:stretch>
                  <a:fillRect l="-1" t="-5" r="5" b="-76352"/>
                </a:stretch>
              </a:blipFill>
            </p:spPr>
            <p:txBody>
              <a:bodyPr/>
              <a:lstStyle/>
              <a:p>
                <a:r>
                  <a:rPr lang="en-US" altLang="en-US">
                    <a:noFill/>
                  </a:rPr>
                  <a:t> </a:t>
                </a:r>
              </a:p>
            </p:txBody>
          </p:sp>
        </mc:Fallback>
      </mc:AlternateContent>
      <p:sp>
        <p:nvSpPr>
          <p:cNvPr id="8" name="矩形 7"/>
          <p:cNvSpPr/>
          <p:nvPr/>
        </p:nvSpPr>
        <p:spPr>
          <a:xfrm>
            <a:off x="4674814" y="3543144"/>
            <a:ext cx="2962478" cy="461665"/>
          </a:xfrm>
          <a:prstGeom prst="rect">
            <a:avLst/>
          </a:prstGeom>
        </p:spPr>
        <p:txBody>
          <a:bodyPr wrap="none">
            <a:spAutoFit/>
          </a:bodyPr>
          <a:lstStyle/>
          <a:p>
            <a:r>
              <a:rPr lang="en-US" altLang="zh-CN" sz="2400" dirty="0"/>
              <a:t>Types of critical points</a:t>
            </a:r>
            <a:endParaRPr lang="zh-CN" altLang="en-US" sz="2400" dirty="0"/>
          </a:p>
        </p:txBody>
      </p:sp>
      <p:sp>
        <p:nvSpPr>
          <p:cNvPr id="4" name="矩形 3"/>
          <p:cNvSpPr/>
          <p:nvPr/>
        </p:nvSpPr>
        <p:spPr>
          <a:xfrm>
            <a:off x="2550695" y="4081288"/>
            <a:ext cx="8152598" cy="3850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8791833" y="4042961"/>
            <a:ext cx="1866537" cy="461665"/>
          </a:xfrm>
          <a:prstGeom prst="rect">
            <a:avLst/>
          </a:prstGeom>
        </p:spPr>
        <p:txBody>
          <a:bodyPr wrap="none">
            <a:spAutoFit/>
          </a:bodyPr>
          <a:lstStyle/>
          <a:p>
            <a:r>
              <a:rPr lang="en-US" altLang="zh-CN" sz="2400" dirty="0"/>
              <a:t>Saddle points</a:t>
            </a:r>
            <a:endParaRPr lang="zh-CN" altLang="en-US" sz="2400" dirty="0"/>
          </a:p>
        </p:txBody>
      </p:sp>
      <p:sp>
        <p:nvSpPr>
          <p:cNvPr id="10" name="矩形 9"/>
          <p:cNvSpPr/>
          <p:nvPr/>
        </p:nvSpPr>
        <p:spPr>
          <a:xfrm>
            <a:off x="2656820" y="4042961"/>
            <a:ext cx="1471878" cy="461665"/>
          </a:xfrm>
          <a:prstGeom prst="rect">
            <a:avLst/>
          </a:prstGeom>
        </p:spPr>
        <p:txBody>
          <a:bodyPr wrap="none">
            <a:spAutoFit/>
          </a:bodyPr>
          <a:lstStyle/>
          <a:p>
            <a:r>
              <a:rPr lang="en-US" altLang="zh-CN" sz="2400" dirty="0"/>
              <a:t>Minimum </a:t>
            </a:r>
            <a:endParaRPr lang="zh-CN" altLang="en-US" sz="2400" dirty="0"/>
          </a:p>
        </p:txBody>
      </p:sp>
      <p:sp>
        <p:nvSpPr>
          <p:cNvPr id="11" name="矩形 10"/>
          <p:cNvSpPr/>
          <p:nvPr/>
        </p:nvSpPr>
        <p:spPr>
          <a:xfrm>
            <a:off x="5693845" y="4042961"/>
            <a:ext cx="1517082" cy="461665"/>
          </a:xfrm>
          <a:prstGeom prst="rect">
            <a:avLst/>
          </a:prstGeom>
        </p:spPr>
        <p:txBody>
          <a:bodyPr wrap="none">
            <a:spAutoFit/>
          </a:bodyPr>
          <a:lstStyle/>
          <a:p>
            <a:r>
              <a:rPr lang="en-US" altLang="zh-CN" sz="2400" dirty="0"/>
              <a:t>Maximum </a:t>
            </a:r>
            <a:endParaRPr lang="zh-CN" altLang="en-US" sz="2400" dirty="0"/>
          </a:p>
        </p:txBody>
      </p:sp>
      <p:sp>
        <p:nvSpPr>
          <p:cNvPr id="5" name="矩形 4"/>
          <p:cNvSpPr/>
          <p:nvPr/>
        </p:nvSpPr>
        <p:spPr>
          <a:xfrm>
            <a:off x="10492098" y="2609118"/>
            <a:ext cx="803425" cy="461665"/>
          </a:xfrm>
          <a:prstGeom prst="rect">
            <a:avLst/>
          </a:prstGeom>
        </p:spPr>
        <p:txBody>
          <a:bodyPr wrap="none">
            <a:spAutoFit/>
          </a:bodyPr>
          <a:lstStyle/>
          <a:p>
            <a:r>
              <a:rPr lang="zh-CN" altLang="en-US" sz="2400" b="1" dirty="0">
                <a:solidFill>
                  <a:srgbClr val="FF0000"/>
                </a:solidFill>
                <a:latin typeface="Arial" panose="020B0604020202090204" pitchFamily="34" charset="0"/>
              </a:rPr>
              <a:t>鞍点</a:t>
            </a:r>
            <a:endParaRPr lang="zh-CN" altLang="en-US" sz="2400" b="1"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5627823" cy="707886"/>
          </a:xfrm>
          <a:prstGeom prst="rect">
            <a:avLst/>
          </a:prstGeom>
          <a:noFill/>
        </p:spPr>
        <p:txBody>
          <a:bodyPr wrap="none" rtlCol="0">
            <a:spAutoFit/>
          </a:bodyPr>
          <a:lstStyle/>
          <a:p>
            <a:r>
              <a:rPr lang="en-US" altLang="zh-CN" sz="4000" b="1" dirty="0"/>
              <a:t>Global VS Local Minimum</a:t>
            </a:r>
            <a:endParaRPr lang="en-US" altLang="zh-CN" sz="40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49439" y="3313872"/>
            <a:ext cx="5998636" cy="3544128"/>
          </a:xfrm>
          <a:prstGeom prst="rect">
            <a:avLst/>
          </a:prstGeom>
        </p:spPr>
      </p:pic>
      <p:sp>
        <p:nvSpPr>
          <p:cNvPr id="5" name="矩形: 圆角 4"/>
          <p:cNvSpPr/>
          <p:nvPr/>
        </p:nvSpPr>
        <p:spPr>
          <a:xfrm>
            <a:off x="391955" y="1096016"/>
            <a:ext cx="11598940" cy="2203365"/>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6" name="矩形 5"/>
              <p:cNvSpPr/>
              <p:nvPr/>
            </p:nvSpPr>
            <p:spPr>
              <a:xfrm>
                <a:off x="391955" y="1106271"/>
                <a:ext cx="11528196" cy="1964512"/>
              </a:xfrm>
              <a:prstGeom prst="rect">
                <a:avLst/>
              </a:prstGeom>
            </p:spPr>
            <p:txBody>
              <a:bodyPr wrap="square">
                <a:spAutoFit/>
              </a:bodyPr>
              <a:lstStyle/>
              <a:p>
                <a:pPr marL="457200" indent="-457200" algn="just">
                  <a:lnSpc>
                    <a:spcPct val="150000"/>
                  </a:lnSpc>
                  <a:buFont typeface="Arial" panose="020B0604020202090204" pitchFamily="34" charset="0"/>
                  <a:buChar char="•"/>
                </a:pPr>
                <a:r>
                  <a:rPr lang="en-US" altLang="zh-CN" sz="2800" dirty="0"/>
                  <a:t>Global minimum: a point that obtains the absolute lowest value of </a:t>
                </a:r>
                <a14:m>
                  <m:oMath xmlns:m="http://schemas.openxmlformats.org/officeDocument/2006/math">
                    <m:r>
                      <a:rPr lang="en-US" altLang="zh-CN" sz="2800" i="1" dirty="0" smtClean="0">
                        <a:latin typeface="Cambria Math" panose="02040503050406030204" pitchFamily="18" charset="0"/>
                      </a:rPr>
                      <m:t>𝑓</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en-US" altLang="zh-CN" sz="2800" dirty="0"/>
                  <a:t>.</a:t>
                </a:r>
              </a:p>
              <a:p>
                <a:pPr marL="457200" indent="-457200" algn="just">
                  <a:lnSpc>
                    <a:spcPct val="150000"/>
                  </a:lnSpc>
                  <a:buFont typeface="Arial" panose="020B0604020202090204" pitchFamily="34" charset="0"/>
                  <a:buChar char="•"/>
                </a:pPr>
                <a:r>
                  <a:rPr lang="en-US" altLang="zh-CN" sz="2800" dirty="0"/>
                  <a:t>Local minimum: a point where </a:t>
                </a:r>
                <a14:m>
                  <m:oMath xmlns:m="http://schemas.openxmlformats.org/officeDocument/2006/math">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r>
                      <a:rPr lang="en-US" altLang="zh-CN" sz="2800" i="1" dirty="0">
                        <a:latin typeface="Cambria Math" panose="02040503050406030204" pitchFamily="18" charset="0"/>
                      </a:rPr>
                      <m:t>𝑥</m:t>
                    </m:r>
                    <m:r>
                      <a:rPr lang="en-US" altLang="zh-CN" sz="2800" i="1" dirty="0">
                        <a:latin typeface="Cambria Math" panose="02040503050406030204" pitchFamily="18" charset="0"/>
                      </a:rPr>
                      <m:t>)</m:t>
                    </m:r>
                  </m:oMath>
                </a14:m>
                <a:r>
                  <a:rPr lang="en-US" altLang="zh-CN" sz="2800" dirty="0"/>
                  <a:t> is higher than at all neighboring points.</a:t>
                </a:r>
              </a:p>
              <a:p>
                <a:pPr marL="457200" indent="-457200" algn="just">
                  <a:lnSpc>
                    <a:spcPct val="150000"/>
                  </a:lnSpc>
                  <a:buFont typeface="Arial" panose="020B0604020202090204" pitchFamily="34" charset="0"/>
                  <a:buChar char="•"/>
                </a:pPr>
                <a:r>
                  <a:rPr lang="en-US" altLang="zh-CN" sz="2800" dirty="0"/>
                  <a:t>Saddle points: some critical points are neither maxima or minima. </a:t>
                </a:r>
              </a:p>
            </p:txBody>
          </p:sp>
        </mc:Choice>
        <mc:Fallback xmlns="">
          <p:sp>
            <p:nvSpPr>
              <p:cNvPr id="6" name="矩形 5"/>
              <p:cNvSpPr>
                <a:spLocks noRot="1" noChangeAspect="1" noMove="1" noResize="1" noEditPoints="1" noAdjustHandles="1" noChangeArrowheads="1" noChangeShapeType="1" noTextEdit="1"/>
              </p:cNvSpPr>
              <p:nvPr/>
            </p:nvSpPr>
            <p:spPr>
              <a:xfrm>
                <a:off x="391955" y="1106271"/>
                <a:ext cx="11528196" cy="1964512"/>
              </a:xfrm>
              <a:prstGeom prst="rect">
                <a:avLst/>
              </a:prstGeom>
              <a:blipFill rotWithShape="1">
                <a:blip r:embed="rId4"/>
                <a:stretch>
                  <a:fillRect l="-1" t="-5" r="5" b="-76352"/>
                </a:stretch>
              </a:blipFill>
            </p:spPr>
            <p:txBody>
              <a:bodyPr/>
              <a:lstStyle/>
              <a:p>
                <a:r>
                  <a:rPr lang="en-US" altLang="en-US">
                    <a:noFill/>
                  </a:rPr>
                  <a:t> </a:t>
                </a:r>
              </a:p>
            </p:txBody>
          </p:sp>
        </mc:Fallback>
      </mc:AlternateContent>
      <p:sp>
        <p:nvSpPr>
          <p:cNvPr id="7" name="矩形 6"/>
          <p:cNvSpPr/>
          <p:nvPr/>
        </p:nvSpPr>
        <p:spPr>
          <a:xfrm>
            <a:off x="10492098" y="2609118"/>
            <a:ext cx="803425" cy="461665"/>
          </a:xfrm>
          <a:prstGeom prst="rect">
            <a:avLst/>
          </a:prstGeom>
        </p:spPr>
        <p:txBody>
          <a:bodyPr wrap="none">
            <a:spAutoFit/>
          </a:bodyPr>
          <a:lstStyle/>
          <a:p>
            <a:r>
              <a:rPr lang="zh-CN" altLang="en-US" sz="2400" b="1" dirty="0">
                <a:solidFill>
                  <a:srgbClr val="FF0000"/>
                </a:solidFill>
                <a:latin typeface="Arial" panose="020B0604020202090204" pitchFamily="34" charset="0"/>
              </a:rPr>
              <a:t>鞍点</a:t>
            </a:r>
            <a:endParaRPr lang="zh-CN" altLang="en-US" sz="2400" b="1" dirty="0">
              <a:solidFill>
                <a:srgbClr val="FF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5433795" cy="707886"/>
          </a:xfrm>
          <a:prstGeom prst="rect">
            <a:avLst/>
          </a:prstGeom>
          <a:noFill/>
        </p:spPr>
        <p:txBody>
          <a:bodyPr wrap="none" rtlCol="0">
            <a:spAutoFit/>
          </a:bodyPr>
          <a:lstStyle/>
          <a:p>
            <a:r>
              <a:rPr lang="en-US" altLang="zh-CN" sz="4000" b="1" dirty="0"/>
              <a:t>Different Starting Points </a:t>
            </a:r>
            <a:endParaRPr lang="en-US" altLang="zh-CN" sz="4000" dirty="0"/>
          </a:p>
        </p:txBody>
      </p:sp>
      <p:sp>
        <p:nvSpPr>
          <p:cNvPr id="7" name="矩形 6"/>
          <p:cNvSpPr/>
          <p:nvPr/>
        </p:nvSpPr>
        <p:spPr>
          <a:xfrm>
            <a:off x="391955" y="1106271"/>
            <a:ext cx="11240721" cy="954107"/>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Gradient Descent with different starting points are illustrated in different colors. </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655" y="1759810"/>
            <a:ext cx="7706801" cy="4086795"/>
          </a:xfrm>
          <a:prstGeom prst="rect">
            <a:avLst/>
          </a:prstGeom>
        </p:spPr>
      </p:pic>
      <p:sp>
        <p:nvSpPr>
          <p:cNvPr id="5" name="矩形 4"/>
          <p:cNvSpPr/>
          <p:nvPr/>
        </p:nvSpPr>
        <p:spPr>
          <a:xfrm>
            <a:off x="391955" y="5956554"/>
            <a:ext cx="11447119" cy="707886"/>
          </a:xfrm>
          <a:prstGeom prst="rect">
            <a:avLst/>
          </a:prstGeom>
        </p:spPr>
        <p:txBody>
          <a:bodyPr wrap="square">
            <a:spAutoFit/>
          </a:bodyPr>
          <a:lstStyle/>
          <a:p>
            <a:pPr marL="457200" indent="-457200" algn="just">
              <a:buFont typeface="Arial" panose="020B0604020202090204" pitchFamily="34" charset="0"/>
              <a:buChar char="•"/>
            </a:pPr>
            <a:r>
              <a:rPr lang="en-US" altLang="zh-CN" sz="2000" dirty="0"/>
              <a:t>(a): Strictly convex function:  Converge to the global optimum.</a:t>
            </a:r>
          </a:p>
          <a:p>
            <a:pPr marL="457200" indent="-457200" algn="just">
              <a:buFont typeface="Arial" panose="020B0604020202090204" pitchFamily="34" charset="0"/>
              <a:buChar char="•"/>
            </a:pPr>
            <a:r>
              <a:rPr lang="en-US" altLang="zh-CN" sz="2000" dirty="0"/>
              <a:t>(b): Non-convex function: Different paths may end up at different local optima.</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391955" y="4912415"/>
            <a:ext cx="10938124" cy="1094125"/>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7" name="矩形: 圆角 6"/>
          <p:cNvSpPr/>
          <p:nvPr/>
        </p:nvSpPr>
        <p:spPr>
          <a:xfrm>
            <a:off x="391955" y="1096016"/>
            <a:ext cx="10938124" cy="9778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3" name="文本框 2"/>
          <p:cNvSpPr txBox="1"/>
          <p:nvPr/>
        </p:nvSpPr>
        <p:spPr>
          <a:xfrm>
            <a:off x="391956" y="237002"/>
            <a:ext cx="6997813" cy="707886"/>
          </a:xfrm>
          <a:prstGeom prst="rect">
            <a:avLst/>
          </a:prstGeom>
          <a:noFill/>
        </p:spPr>
        <p:txBody>
          <a:bodyPr wrap="none" rtlCol="0">
            <a:spAutoFit/>
          </a:bodyPr>
          <a:lstStyle/>
          <a:p>
            <a:r>
              <a:rPr lang="en-US" altLang="zh-CN" sz="4000" b="1" dirty="0"/>
              <a:t>Gradient Descent [Cauchy 1847]</a:t>
            </a:r>
          </a:p>
        </p:txBody>
      </p:sp>
      <mc:AlternateContent xmlns:mc="http://schemas.openxmlformats.org/markup-compatibility/2006" xmlns:a14="http://schemas.microsoft.com/office/drawing/2010/main">
        <mc:Choice Requires="a14">
          <p:sp>
            <p:nvSpPr>
              <p:cNvPr id="5" name="矩形 4"/>
              <p:cNvSpPr/>
              <p:nvPr/>
            </p:nvSpPr>
            <p:spPr>
              <a:xfrm>
                <a:off x="391955" y="2685242"/>
                <a:ext cx="10844796" cy="1615827"/>
              </a:xfrm>
              <a:prstGeom prst="rect">
                <a:avLst/>
              </a:prstGeom>
            </p:spPr>
            <p:txBody>
              <a:bodyPr wrap="square">
                <a:spAutoFit/>
              </a:bodyPr>
              <a:lstStyle/>
              <a:p>
                <a:pPr marL="457200" indent="-457200" algn="just">
                  <a:spcBef>
                    <a:spcPts val="1800"/>
                  </a:spcBef>
                  <a:buFont typeface="Arial" panose="020B0604020202090204" pitchFamily="34" charset="0"/>
                  <a:buChar char="•"/>
                </a:pPr>
                <a:r>
                  <a:rPr lang="en-US" altLang="zh-CN" sz="2800" dirty="0"/>
                  <a:t>Gradient Descent requires a step size </a:t>
                </a:r>
                <a14:m>
                  <m:oMath xmlns:m="http://schemas.openxmlformats.org/officeDocument/2006/math">
                    <m:r>
                      <a:rPr lang="zh-CN" altLang="en-US" sz="2800" i="1" dirty="0">
                        <a:solidFill>
                          <a:srgbClr val="000000"/>
                        </a:solidFill>
                        <a:latin typeface="Cambria Math" panose="02040503050406030204" pitchFamily="18" charset="0"/>
                      </a:rPr>
                      <m:t>𝜂</m:t>
                    </m:r>
                  </m:oMath>
                </a14:m>
                <a:r>
                  <a:rPr lang="en-US" altLang="zh-CN" sz="2800" dirty="0"/>
                  <a:t> controlling the amount of gradient updated to the current point at each iteration.</a:t>
                </a:r>
              </a:p>
              <a:p>
                <a:pPr marL="457200" indent="-457200" algn="just">
                  <a:spcBef>
                    <a:spcPts val="1800"/>
                  </a:spcBef>
                  <a:buFont typeface="Arial" panose="020B0604020202090204" pitchFamily="34" charset="0"/>
                  <a:buChar char="•"/>
                </a:pPr>
                <a:r>
                  <a:rPr lang="en-US" altLang="zh-CN" sz="2800" dirty="0"/>
                  <a:t>It is naïve to set </a:t>
                </a:r>
                <a14:m>
                  <m:oMath xmlns:m="http://schemas.openxmlformats.org/officeDocument/2006/math">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rPr>
                      <m:t>=</m:t>
                    </m:r>
                    <m:r>
                      <a:rPr lang="zh-CN" altLang="en-US" sz="2800" i="1" dirty="0">
                        <a:solidFill>
                          <a:srgbClr val="000000"/>
                        </a:solidFill>
                        <a:latin typeface="Cambria Math" panose="02040503050406030204" pitchFamily="18" charset="0"/>
                      </a:rPr>
                      <m:t>𝜂</m:t>
                    </m:r>
                  </m:oMath>
                </a14:m>
                <a:r>
                  <a:rPr lang="en-US" altLang="zh-CN" sz="2800" dirty="0"/>
                  <a:t> for all iterations.</a:t>
                </a:r>
              </a:p>
            </p:txBody>
          </p:sp>
        </mc:Choice>
        <mc:Fallback xmlns="">
          <p:sp>
            <p:nvSpPr>
              <p:cNvPr id="5" name="矩形 4"/>
              <p:cNvSpPr>
                <a:spLocks noRot="1" noChangeAspect="1" noMove="1" noResize="1" noEditPoints="1" noAdjustHandles="1" noChangeArrowheads="1" noChangeShapeType="1" noTextEdit="1"/>
              </p:cNvSpPr>
              <p:nvPr/>
            </p:nvSpPr>
            <p:spPr>
              <a:xfrm>
                <a:off x="391955" y="2685242"/>
                <a:ext cx="10844796" cy="1615827"/>
              </a:xfrm>
              <a:prstGeom prst="rect">
                <a:avLst/>
              </a:prstGeom>
              <a:blipFill rotWithShape="1">
                <a:blip r:embed="rId3"/>
                <a:stretch>
                  <a:fillRect l="-1" t="-29" r="4" b="-521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257356" y="1323346"/>
                <a:ext cx="35278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r>
                            <a:rPr lang="en-US" altLang="zh-CN" sz="2800" b="0" i="1" dirty="0" smtClean="0">
                              <a:solidFill>
                                <a:srgbClr val="000000"/>
                              </a:solidFill>
                              <a:latin typeface="Cambria Math" panose="02040503050406030204" pitchFamily="18" charset="0"/>
                            </a:rPr>
                            <m:t>+1</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zh-CN" altLang="en-US" sz="2800" i="1" dirty="0">
                              <a:solidFill>
                                <a:srgbClr val="000000"/>
                              </a:solidFill>
                              <a:latin typeface="Cambria Math" panose="02040503050406030204" pitchFamily="18" charset="0"/>
                            </a:rPr>
                            <m:t>𝜂</m:t>
                          </m:r>
                        </m:e>
                        <m:sub>
                          <m:r>
                            <a:rPr lang="en-US" altLang="zh-CN" sz="2800" i="1" dirty="0">
                              <a:solidFill>
                                <a:srgbClr val="000000"/>
                              </a:solidFill>
                              <a:latin typeface="Cambria Math" panose="02040503050406030204" pitchFamily="18" charset="0"/>
                            </a:rPr>
                            <m:t>𝑡</m:t>
                          </m:r>
                        </m:sub>
                      </m:sSub>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257356" y="1323346"/>
                <a:ext cx="3527889" cy="523220"/>
              </a:xfrm>
              <a:prstGeom prst="rect">
                <a:avLst/>
              </a:prstGeom>
              <a:blipFill rotWithShape="1">
                <a:blip r:embed="rId4"/>
                <a:stretch>
                  <a:fillRect l="-9" t="-1" r="4" b="-4250"/>
                </a:stretch>
              </a:blipFill>
            </p:spPr>
            <p:txBody>
              <a:bodyPr/>
              <a:lstStyle/>
              <a:p>
                <a:r>
                  <a:rPr lang="en-US" altLang="en-US">
                    <a:noFill/>
                  </a:rPr>
                  <a:t> </a:t>
                </a:r>
              </a:p>
            </p:txBody>
          </p:sp>
        </mc:Fallback>
      </mc:AlternateContent>
      <p:sp>
        <p:nvSpPr>
          <p:cNvPr id="2" name="矩形 1"/>
          <p:cNvSpPr/>
          <p:nvPr/>
        </p:nvSpPr>
        <p:spPr>
          <a:xfrm>
            <a:off x="4027836" y="5197867"/>
            <a:ext cx="3986925" cy="523220"/>
          </a:xfrm>
          <a:prstGeom prst="rect">
            <a:avLst/>
          </a:prstGeom>
        </p:spPr>
        <p:txBody>
          <a:bodyPr wrap="none">
            <a:spAutoFit/>
          </a:bodyPr>
          <a:lstStyle/>
          <a:p>
            <a:r>
              <a:rPr lang="en-US" sz="2800" dirty="0"/>
              <a:t>How to choose step sizes?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4"/>
          <p:cNvSpPr/>
          <p:nvPr/>
        </p:nvSpPr>
        <p:spPr>
          <a:xfrm>
            <a:off x="391956" y="1159462"/>
            <a:ext cx="5886296" cy="9778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3" name="文本框 2"/>
          <p:cNvSpPr txBox="1"/>
          <p:nvPr/>
        </p:nvSpPr>
        <p:spPr>
          <a:xfrm>
            <a:off x="391956" y="237002"/>
            <a:ext cx="3508525" cy="707886"/>
          </a:xfrm>
          <a:prstGeom prst="rect">
            <a:avLst/>
          </a:prstGeom>
          <a:noFill/>
        </p:spPr>
        <p:txBody>
          <a:bodyPr wrap="none" rtlCol="0">
            <a:spAutoFit/>
          </a:bodyPr>
          <a:lstStyle/>
          <a:p>
            <a:r>
              <a:rPr lang="en-US" altLang="zh-CN" sz="4000" b="1" dirty="0"/>
              <a:t>Fixed Step Sizes</a:t>
            </a:r>
            <a:endParaRPr lang="en-US" altLang="zh-CN" sz="4000" dirty="0"/>
          </a:p>
        </p:txBody>
      </p:sp>
      <mc:AlternateContent xmlns:mc="http://schemas.openxmlformats.org/markup-compatibility/2006" xmlns:a14="http://schemas.microsoft.com/office/drawing/2010/main">
        <mc:Choice Requires="a14">
          <p:sp>
            <p:nvSpPr>
              <p:cNvPr id="7" name="矩形 6"/>
              <p:cNvSpPr/>
              <p:nvPr/>
            </p:nvSpPr>
            <p:spPr>
              <a:xfrm>
                <a:off x="391956" y="1423700"/>
                <a:ext cx="6009909" cy="528991"/>
              </a:xfrm>
              <a:prstGeom prst="rect">
                <a:avLst/>
              </a:prstGeom>
            </p:spPr>
            <p:txBody>
              <a:bodyPr wrap="square">
                <a:spAutoFit/>
              </a:bodyPr>
              <a:lstStyle/>
              <a:p>
                <a:pPr algn="just"/>
                <a:r>
                  <a:rPr lang="en-US" altLang="zh-CN" sz="2800" dirty="0"/>
                  <a:t>Considering </a:t>
                </a:r>
                <a14:m>
                  <m:oMath xmlns:m="http://schemas.openxmlformats.org/officeDocument/2006/math">
                    <m:r>
                      <a:rPr lang="en-US" altLang="zh-CN" sz="2800" b="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10</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1</m:t>
                        </m:r>
                      </m:sub>
                      <m:sup>
                        <m:r>
                          <a:rPr lang="en-US" altLang="zh-CN" sz="2800" i="1" dirty="0">
                            <a:solidFill>
                              <a:srgbClr val="000000"/>
                            </a:solidFill>
                            <a:latin typeface="Cambria Math" panose="02040503050406030204" pitchFamily="18" charset="0"/>
                          </a:rPr>
                          <m:t>2</m:t>
                        </m:r>
                      </m:sup>
                    </m:sSubSup>
                    <m:r>
                      <a:rPr lang="en-US" altLang="zh-CN" sz="2800" i="1" dirty="0">
                        <a:solidFill>
                          <a:srgbClr val="000000"/>
                        </a:solidFill>
                        <a:latin typeface="Cambria Math" panose="02040503050406030204" pitchFamily="18" charset="0"/>
                      </a:rPr>
                      <m:t>+</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2</m:t>
                        </m:r>
                      </m:sub>
                      <m:sup>
                        <m:r>
                          <a:rPr lang="en-US" altLang="zh-CN" sz="2800" i="1" dirty="0">
                            <a:solidFill>
                              <a:srgbClr val="000000"/>
                            </a:solidFill>
                            <a:latin typeface="Cambria Math" panose="02040503050406030204" pitchFamily="18" charset="0"/>
                          </a:rPr>
                          <m:t>2</m:t>
                        </m:r>
                      </m:sup>
                    </m:sSubSup>
                    <m:r>
                      <a:rPr lang="en-US" altLang="zh-CN" sz="2800" b="0" i="1" dirty="0" smtClean="0">
                        <a:solidFill>
                          <a:srgbClr val="000000"/>
                        </a:solidFill>
                        <a:latin typeface="Cambria Math" panose="02040503050406030204" pitchFamily="18" charset="0"/>
                      </a:rPr>
                      <m:t>)/2</m:t>
                    </m:r>
                  </m:oMath>
                </a14:m>
                <a:r>
                  <a:rPr lang="en-US" altLang="zh-CN" sz="2800" dirty="0"/>
                  <a:t> </a:t>
                </a:r>
              </a:p>
            </p:txBody>
          </p:sp>
        </mc:Choice>
        <mc:Fallback xmlns="">
          <p:sp>
            <p:nvSpPr>
              <p:cNvPr id="7" name="矩形 6"/>
              <p:cNvSpPr>
                <a:spLocks noRot="1" noChangeAspect="1" noMove="1" noResize="1" noEditPoints="1" noAdjustHandles="1" noChangeArrowheads="1" noChangeShapeType="1" noTextEdit="1"/>
              </p:cNvSpPr>
              <p:nvPr/>
            </p:nvSpPr>
            <p:spPr>
              <a:xfrm>
                <a:off x="391956" y="1423700"/>
                <a:ext cx="6009909" cy="528991"/>
              </a:xfrm>
              <a:prstGeom prst="rect">
                <a:avLst/>
              </a:prstGeom>
              <a:blipFill rotWithShape="1">
                <a:blip r:embed="rId3"/>
                <a:stretch>
                  <a:fillRect l="-3" t="-6" r="7" b="-8270"/>
                </a:stretch>
              </a:blipFill>
            </p:spPr>
            <p:txBody>
              <a:bodyPr/>
              <a:lstStyle/>
              <a:p>
                <a:r>
                  <a:rPr lang="en-US" altLang="en-US">
                    <a:noFill/>
                  </a:rPr>
                  <a:t> </a:t>
                </a:r>
              </a:p>
            </p:txBody>
          </p:sp>
        </mc:Fallback>
      </mc:AlternateContent>
      <p:pic>
        <p:nvPicPr>
          <p:cNvPr id="9" name="图片 8"/>
          <p:cNvPicPr>
            <a:picLocks noChangeAspect="1"/>
          </p:cNvPicPr>
          <p:nvPr/>
        </p:nvPicPr>
        <p:blipFill>
          <a:blip r:embed="rId4"/>
          <a:stretch>
            <a:fillRect/>
          </a:stretch>
        </p:blipFill>
        <p:spPr>
          <a:xfrm>
            <a:off x="1339887" y="2401581"/>
            <a:ext cx="9876729" cy="401242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圆角 7"/>
          <p:cNvSpPr/>
          <p:nvPr/>
        </p:nvSpPr>
        <p:spPr>
          <a:xfrm>
            <a:off x="391956" y="2674040"/>
            <a:ext cx="5886296" cy="3123445"/>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5" name="矩形: 圆角 4"/>
          <p:cNvSpPr/>
          <p:nvPr/>
        </p:nvSpPr>
        <p:spPr>
          <a:xfrm>
            <a:off x="391956" y="1159462"/>
            <a:ext cx="5886296" cy="9778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3" name="文本框 2"/>
          <p:cNvSpPr txBox="1"/>
          <p:nvPr/>
        </p:nvSpPr>
        <p:spPr>
          <a:xfrm>
            <a:off x="391956" y="237002"/>
            <a:ext cx="3508525" cy="707886"/>
          </a:xfrm>
          <a:prstGeom prst="rect">
            <a:avLst/>
          </a:prstGeom>
          <a:noFill/>
        </p:spPr>
        <p:txBody>
          <a:bodyPr wrap="none" rtlCol="0">
            <a:spAutoFit/>
          </a:bodyPr>
          <a:lstStyle/>
          <a:p>
            <a:r>
              <a:rPr lang="en-US" altLang="zh-CN" sz="4000" b="1" dirty="0"/>
              <a:t>Fixed Step Sizes</a:t>
            </a:r>
            <a:endParaRPr lang="en-US" altLang="zh-CN" sz="40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1865" y="1097001"/>
            <a:ext cx="5514211" cy="5347112"/>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391956" y="1423700"/>
                <a:ext cx="6009909" cy="528991"/>
              </a:xfrm>
              <a:prstGeom prst="rect">
                <a:avLst/>
              </a:prstGeom>
            </p:spPr>
            <p:txBody>
              <a:bodyPr wrap="square">
                <a:spAutoFit/>
              </a:bodyPr>
              <a:lstStyle/>
              <a:p>
                <a:pPr algn="just"/>
                <a:r>
                  <a:rPr lang="en-US" altLang="zh-CN" sz="2800" dirty="0"/>
                  <a:t>Considering </a:t>
                </a:r>
                <a14:m>
                  <m:oMath xmlns:m="http://schemas.openxmlformats.org/officeDocument/2006/math">
                    <m:r>
                      <a:rPr lang="en-US" altLang="zh-CN" sz="2800" b="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10</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1</m:t>
                        </m:r>
                      </m:sub>
                      <m:sup>
                        <m:r>
                          <a:rPr lang="en-US" altLang="zh-CN" sz="2800" i="1" dirty="0">
                            <a:solidFill>
                              <a:srgbClr val="000000"/>
                            </a:solidFill>
                            <a:latin typeface="Cambria Math" panose="02040503050406030204" pitchFamily="18" charset="0"/>
                          </a:rPr>
                          <m:t>2</m:t>
                        </m:r>
                      </m:sup>
                    </m:sSubSup>
                    <m:r>
                      <a:rPr lang="en-US" altLang="zh-CN" sz="2800" i="1" dirty="0">
                        <a:solidFill>
                          <a:srgbClr val="000000"/>
                        </a:solidFill>
                        <a:latin typeface="Cambria Math" panose="02040503050406030204" pitchFamily="18" charset="0"/>
                      </a:rPr>
                      <m:t>+</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2</m:t>
                        </m:r>
                      </m:sub>
                      <m:sup>
                        <m:r>
                          <a:rPr lang="en-US" altLang="zh-CN" sz="2800" i="1" dirty="0">
                            <a:solidFill>
                              <a:srgbClr val="000000"/>
                            </a:solidFill>
                            <a:latin typeface="Cambria Math" panose="02040503050406030204" pitchFamily="18" charset="0"/>
                          </a:rPr>
                          <m:t>2</m:t>
                        </m:r>
                      </m:sup>
                    </m:sSubSup>
                    <m:r>
                      <a:rPr lang="en-US" altLang="zh-CN" sz="2800" b="0" i="1" dirty="0" smtClean="0">
                        <a:solidFill>
                          <a:srgbClr val="000000"/>
                        </a:solidFill>
                        <a:latin typeface="Cambria Math" panose="02040503050406030204" pitchFamily="18" charset="0"/>
                      </a:rPr>
                      <m:t>)/2</m:t>
                    </m:r>
                  </m:oMath>
                </a14:m>
                <a:r>
                  <a:rPr lang="en-US" altLang="zh-CN" sz="2800" dirty="0"/>
                  <a:t> </a:t>
                </a:r>
              </a:p>
            </p:txBody>
          </p:sp>
        </mc:Choice>
        <mc:Fallback xmlns="">
          <p:sp>
            <p:nvSpPr>
              <p:cNvPr id="7" name="矩形 6"/>
              <p:cNvSpPr>
                <a:spLocks noRot="1" noChangeAspect="1" noMove="1" noResize="1" noEditPoints="1" noAdjustHandles="1" noChangeArrowheads="1" noChangeShapeType="1" noTextEdit="1"/>
              </p:cNvSpPr>
              <p:nvPr/>
            </p:nvSpPr>
            <p:spPr>
              <a:xfrm>
                <a:off x="391956" y="1423700"/>
                <a:ext cx="6009909" cy="528991"/>
              </a:xfrm>
              <a:prstGeom prst="rect">
                <a:avLst/>
              </a:prstGeom>
              <a:blipFill rotWithShape="1">
                <a:blip r:embed="rId4"/>
                <a:stretch>
                  <a:fillRect l="-3" t="-6" r="7" b="-827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391957" y="2880651"/>
                <a:ext cx="5704044" cy="2708434"/>
              </a:xfrm>
              <a:prstGeom prst="rect">
                <a:avLst/>
              </a:prstGeom>
            </p:spPr>
            <p:txBody>
              <a:bodyPr wrap="square">
                <a:spAutoFit/>
              </a:bodyPr>
              <a:lstStyle/>
              <a:p>
                <a:pPr algn="just">
                  <a:spcAft>
                    <a:spcPts val="1800"/>
                  </a:spcAft>
                </a:pPr>
                <a:r>
                  <a:rPr lang="en-US" altLang="zh-CN" sz="2800" dirty="0"/>
                  <a:t>If </a:t>
                </a:r>
                <a14:m>
                  <m:oMath xmlns:m="http://schemas.openxmlformats.org/officeDocument/2006/math">
                    <m:r>
                      <a:rPr lang="zh-CN" altLang="en-US" sz="2800" i="1" dirty="0">
                        <a:solidFill>
                          <a:srgbClr val="000000"/>
                        </a:solidFill>
                        <a:latin typeface="Cambria Math" panose="02040503050406030204" pitchFamily="18" charset="0"/>
                      </a:rPr>
                      <m:t>𝜂</m:t>
                    </m:r>
                  </m:oMath>
                </a14:m>
                <a:r>
                  <a:rPr lang="en-US" altLang="zh-CN" sz="2800" dirty="0"/>
                  <a:t> is too big, can lead to divergence.</a:t>
                </a:r>
              </a:p>
              <a:p>
                <a:pPr marL="914400" lvl="1" indent="-457200" algn="just">
                  <a:spcAft>
                    <a:spcPts val="1800"/>
                  </a:spcAft>
                  <a:buFont typeface="Arial" panose="020B0604020202090204" pitchFamily="34" charset="0"/>
                  <a:buChar char="•"/>
                </a:pPr>
                <a:r>
                  <a:rPr lang="en-US" altLang="zh-CN" sz="2800" dirty="0"/>
                  <a:t>The learning function oscillates away from the optimal point.</a:t>
                </a:r>
              </a:p>
              <a:p>
                <a:pPr marL="914400" lvl="1" indent="-457200" algn="just">
                  <a:spcAft>
                    <a:spcPts val="1800"/>
                  </a:spcAft>
                  <a:buFont typeface="Arial" panose="020B0604020202090204" pitchFamily="34" charset="0"/>
                  <a:buChar char="•"/>
                </a:pPr>
                <a:r>
                  <a:rPr lang="en-US" altLang="zh-CN" sz="2800" dirty="0"/>
                  <a:t>As shown, it oscillates after 8 steps.</a:t>
                </a:r>
              </a:p>
            </p:txBody>
          </p:sp>
        </mc:Choice>
        <mc:Fallback xmlns="">
          <p:sp>
            <p:nvSpPr>
              <p:cNvPr id="4" name="矩形 3"/>
              <p:cNvSpPr>
                <a:spLocks noRot="1" noChangeAspect="1" noMove="1" noResize="1" noEditPoints="1" noAdjustHandles="1" noChangeArrowheads="1" noChangeShapeType="1" noTextEdit="1"/>
              </p:cNvSpPr>
              <p:nvPr/>
            </p:nvSpPr>
            <p:spPr>
              <a:xfrm>
                <a:off x="391957" y="2880651"/>
                <a:ext cx="5704044" cy="2708434"/>
              </a:xfrm>
              <a:prstGeom prst="rect">
                <a:avLst/>
              </a:prstGeom>
              <a:blipFill rotWithShape="1">
                <a:blip r:embed="rId5"/>
                <a:stretch>
                  <a:fillRect l="-3" t="-11" b="-31541"/>
                </a:stretch>
              </a:blipFill>
            </p:spPr>
            <p:txBody>
              <a:bodyPr/>
              <a:lstStyle/>
              <a:p>
                <a:r>
                  <a:rPr lang="en-US"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圆角 16"/>
          <p:cNvSpPr/>
          <p:nvPr/>
        </p:nvSpPr>
        <p:spPr>
          <a:xfrm>
            <a:off x="496108" y="2803904"/>
            <a:ext cx="11271358" cy="2892046"/>
          </a:xfrm>
          <a:prstGeom prst="roundRect">
            <a:avLst>
              <a:gd name="adj" fmla="val 3573"/>
            </a:avLst>
          </a:prstGeom>
          <a:solidFill>
            <a:srgbClr val="F9E6E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8" name="矩形: 圆角 16"/>
          <p:cNvSpPr/>
          <p:nvPr/>
        </p:nvSpPr>
        <p:spPr>
          <a:xfrm>
            <a:off x="496108" y="1131692"/>
            <a:ext cx="11271358" cy="1485408"/>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3" name="文本框 2"/>
          <p:cNvSpPr txBox="1"/>
          <p:nvPr/>
        </p:nvSpPr>
        <p:spPr>
          <a:xfrm>
            <a:off x="391956" y="237002"/>
            <a:ext cx="3338093" cy="707886"/>
          </a:xfrm>
          <a:prstGeom prst="rect">
            <a:avLst/>
          </a:prstGeom>
          <a:noFill/>
        </p:spPr>
        <p:txBody>
          <a:bodyPr wrap="none" rtlCol="0">
            <a:spAutoFit/>
          </a:bodyPr>
          <a:lstStyle/>
          <a:p>
            <a:r>
              <a:rPr lang="en-US" altLang="zh-CN" sz="4000" b="1" dirty="0"/>
              <a:t>Empirical Error</a:t>
            </a:r>
          </a:p>
        </p:txBody>
      </p:sp>
      <mc:AlternateContent xmlns:mc="http://schemas.openxmlformats.org/markup-compatibility/2006" xmlns:a14="http://schemas.microsoft.com/office/drawing/2010/main">
        <mc:Choice Requires="a14">
          <p:sp>
            <p:nvSpPr>
              <p:cNvPr id="9" name="矩形 8"/>
              <p:cNvSpPr/>
              <p:nvPr/>
            </p:nvSpPr>
            <p:spPr>
              <a:xfrm>
                <a:off x="496108" y="1176355"/>
                <a:ext cx="11502364" cy="830997"/>
              </a:xfrm>
              <a:prstGeom prst="rect">
                <a:avLst/>
              </a:prstGeom>
            </p:spPr>
            <p:txBody>
              <a:bodyPr wrap="square">
                <a:spAutoFit/>
              </a:bodyPr>
              <a:lstStyle/>
              <a:p>
                <a:r>
                  <a:rPr lang="en-US" altLang="zh-CN" sz="2400" dirty="0"/>
                  <a:t>We prefer to minimize the objective function where the expectation is taken across the </a:t>
                </a:r>
                <a:r>
                  <a:rPr lang="en-US" altLang="zh-CN" sz="2400" dirty="0">
                    <a:solidFill>
                      <a:srgbClr val="FF0000"/>
                    </a:solidFill>
                  </a:rPr>
                  <a:t>data generating distribution </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𝑝</m:t>
                        </m:r>
                      </m:e>
                      <m:sub>
                        <m:r>
                          <a:rPr lang="en-US" altLang="zh-CN" sz="2400" i="1" dirty="0">
                            <a:latin typeface="Cambria Math" panose="02040503050406030204" pitchFamily="18" charset="0"/>
                          </a:rPr>
                          <m:t>𝑑𝑎𝑡𝑎</m:t>
                        </m:r>
                      </m:sub>
                    </m:sSub>
                    <m:r>
                      <a:rPr lang="en-US" altLang="zh-CN" sz="2400" i="1" dirty="0">
                        <a:latin typeface="Cambria Math" panose="02040503050406030204" pitchFamily="18" charset="0"/>
                      </a:rPr>
                      <m:t> </m:t>
                    </m:r>
                  </m:oMath>
                </a14:m>
                <a:r>
                  <a:rPr lang="en-US" altLang="zh-CN" sz="2400" dirty="0"/>
                  <a:t>rather than just over the finite training set:</a:t>
                </a:r>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96108" y="1176355"/>
                <a:ext cx="11502364" cy="830997"/>
              </a:xfrm>
              <a:prstGeom prst="rect">
                <a:avLst/>
              </a:prstGeom>
              <a:blipFill rotWithShape="1">
                <a:blip r:embed="rId2"/>
                <a:stretch>
                  <a:fillRect l="-2" t="-40" r="1" b="-105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030826" y="2122303"/>
                <a:ext cx="4268284" cy="4039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𝐽</m:t>
                          </m:r>
                        </m:e>
                        <m:sup>
                          <m:r>
                            <a:rPr lang="en-US" altLang="zh-CN" sz="2400" i="1" smtClean="0">
                              <a:latin typeface="Cambria Math" panose="02040503050406030204" pitchFamily="18" charset="0"/>
                              <a:ea typeface="Cambria Math" panose="02040503050406030204" pitchFamily="18" charset="0"/>
                            </a:rPr>
                            <m:t>∗</m:t>
                          </m:r>
                        </m:sup>
                      </m:sSup>
                      <m:d>
                        <m:dPr>
                          <m:ctrlPr>
                            <a:rPr lang="en-US" altLang="zh-CN" sz="2400" b="0" i="1" smtClean="0">
                              <a:latin typeface="Cambria Math" panose="02040503050406030204" pitchFamily="18" charset="0"/>
                            </a:rPr>
                          </m:ctrlPr>
                        </m:dPr>
                        <m:e>
                          <m:r>
                            <a:rPr lang="zh-CN" altLang="en-US" sz="2400" b="1" i="1" smtClean="0">
                              <a:latin typeface="Cambria Math" panose="02040503050406030204" pitchFamily="18" charset="0"/>
                            </a:rPr>
                            <m:t>𝜽</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𝔼</m:t>
                          </m:r>
                        </m:e>
                        <m:sub>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𝑝</m:t>
                              </m:r>
                            </m:e>
                            <m:sub>
                              <m:r>
                                <a:rPr lang="en-US" altLang="zh-CN" sz="2400" i="1" dirty="0">
                                  <a:latin typeface="Cambria Math" panose="02040503050406030204" pitchFamily="18" charset="0"/>
                                </a:rPr>
                                <m:t>𝑑𝑎𝑡𝑎</m:t>
                              </m:r>
                            </m:sub>
                          </m:sSub>
                        </m:sub>
                      </m:sSub>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d>
                        <m:dPr>
                          <m:ctrlPr>
                            <a:rPr lang="en-US" altLang="zh-CN" sz="2400" b="0"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0" i="1" smtClean="0">
                              <a:latin typeface="Cambria Math" panose="02040503050406030204" pitchFamily="18" charset="0"/>
                            </a:rPr>
                            <m:t>,</m:t>
                          </m:r>
                          <m:r>
                            <a:rPr lang="zh-CN" altLang="en-US" sz="2400" b="1" i="1" smtClean="0">
                              <a:latin typeface="Cambria Math" panose="02040503050406030204" pitchFamily="18" charset="0"/>
                            </a:rPr>
                            <m:t>𝜽</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030826" y="2122303"/>
                <a:ext cx="4268284" cy="403957"/>
              </a:xfrm>
              <a:prstGeom prst="rect">
                <a:avLst/>
              </a:prstGeom>
              <a:blipFill rotWithShape="1">
                <a:blip r:embed="rId3"/>
                <a:stretch>
                  <a:fillRect l="-11" t="-33" r="7" b="-780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4030826" y="4303080"/>
                <a:ext cx="4169539" cy="4136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𝐽</m:t>
                      </m:r>
                      <m:d>
                        <m:dPr>
                          <m:ctrlPr>
                            <a:rPr lang="en-US" altLang="zh-CN" sz="2400" b="0" i="1" smtClean="0">
                              <a:latin typeface="Cambria Math" panose="02040503050406030204" pitchFamily="18" charset="0"/>
                            </a:rPr>
                          </m:ctrlPr>
                        </m:dPr>
                        <m:e>
                          <m:r>
                            <a:rPr lang="zh-CN" altLang="en-US" sz="2400" b="1" i="1" smtClean="0">
                              <a:latin typeface="Cambria Math" panose="02040503050406030204" pitchFamily="18" charset="0"/>
                            </a:rPr>
                            <m:t>𝜽</m:t>
                          </m:r>
                        </m:e>
                      </m:d>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𝔼</m:t>
                          </m:r>
                        </m:e>
                        <m:sub>
                          <m:d>
                            <m:dPr>
                              <m:ctrlPr>
                                <a:rPr lang="en-US" altLang="zh-CN" sz="2400" b="0" i="1" smtClean="0">
                                  <a:latin typeface="Cambria Math" panose="02040503050406030204" pitchFamily="18" charset="0"/>
                                </a:rPr>
                              </m:ctrlPr>
                            </m:dPr>
                            <m:e>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e>
                          </m:d>
                          <m:r>
                            <a:rPr lang="en-US" altLang="zh-CN" sz="2400" b="0" i="1" smtClean="0">
                              <a:latin typeface="Cambria Math" panose="02040503050406030204" pitchFamily="18" charset="0"/>
                            </a:rPr>
                            <m:t>~</m:t>
                          </m:r>
                          <m:sSub>
                            <m:sSubPr>
                              <m:ctrlPr>
                                <a:rPr lang="en-US" altLang="zh-CN" sz="2400" i="1" dirty="0">
                                  <a:latin typeface="Cambria Math" panose="02040503050406030204" pitchFamily="18" charset="0"/>
                                </a:rPr>
                              </m:ctrlPr>
                            </m:sSubPr>
                            <m:e>
                              <m:acc>
                                <m:accPr>
                                  <m:chr m:val="̂"/>
                                  <m:ctrlPr>
                                    <a:rPr lang="en-US" altLang="zh-CN" sz="2400" b="0" i="1" dirty="0" smtClean="0">
                                      <a:latin typeface="Cambria Math" panose="02040503050406030204" pitchFamily="18" charset="0"/>
                                    </a:rPr>
                                  </m:ctrlPr>
                                </m:accPr>
                                <m:e>
                                  <m:r>
                                    <a:rPr lang="en-US" altLang="zh-CN" sz="2400" b="0" i="1" dirty="0" smtClean="0">
                                      <a:latin typeface="Cambria Math" panose="02040503050406030204" pitchFamily="18" charset="0"/>
                                    </a:rPr>
                                    <m:t>𝑃</m:t>
                                  </m:r>
                                </m:e>
                              </m:acc>
                            </m:e>
                            <m:sub>
                              <m:r>
                                <a:rPr lang="en-US" altLang="zh-CN" sz="2400" i="1" dirty="0">
                                  <a:latin typeface="Cambria Math" panose="02040503050406030204" pitchFamily="18" charset="0"/>
                                </a:rPr>
                                <m:t>𝑑𝑎𝑡𝑎</m:t>
                              </m:r>
                            </m:sub>
                          </m:sSub>
                        </m:sub>
                      </m:sSub>
                      <m:r>
                        <a:rPr lang="en-US" altLang="zh-CN" sz="2400" b="0" i="1" smtClean="0">
                          <a:latin typeface="Cambria Math" panose="02040503050406030204" pitchFamily="18" charset="0"/>
                        </a:rPr>
                        <m:t>𝐿</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m:t>
                      </m:r>
                      <m:d>
                        <m:dPr>
                          <m:ctrlPr>
                            <a:rPr lang="en-US" altLang="zh-CN" sz="2400" b="0" i="1" smtClean="0">
                              <a:latin typeface="Cambria Math" panose="02040503050406030204" pitchFamily="18" charset="0"/>
                            </a:rPr>
                          </m:ctrlPr>
                        </m:dPr>
                        <m:e>
                          <m:r>
                            <a:rPr lang="en-US" altLang="zh-CN" sz="2400" b="1" i="1">
                              <a:latin typeface="Cambria Math" panose="02040503050406030204" pitchFamily="18" charset="0"/>
                            </a:rPr>
                            <m:t>𝒙</m:t>
                          </m:r>
                          <m:r>
                            <a:rPr lang="en-US" altLang="zh-CN" sz="2400" b="0" i="1" smtClean="0">
                              <a:latin typeface="Cambria Math" panose="02040503050406030204" pitchFamily="18" charset="0"/>
                            </a:rPr>
                            <m:t>,</m:t>
                          </m:r>
                          <m:r>
                            <a:rPr lang="zh-CN" altLang="en-US" sz="2400" b="1" i="1" smtClean="0">
                              <a:latin typeface="Cambria Math" panose="02040503050406030204" pitchFamily="18" charset="0"/>
                            </a:rPr>
                            <m:t>𝜽</m:t>
                          </m:r>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𝑦</m:t>
                      </m:r>
                      <m:r>
                        <a:rPr lang="en-US" altLang="zh-CN" sz="2400" b="0" i="1" smtClean="0">
                          <a:latin typeface="Cambria Math" panose="02040503050406030204" pitchFamily="18" charset="0"/>
                        </a:rPr>
                        <m:t>)</m:t>
                      </m:r>
                    </m:oMath>
                  </m:oMathPara>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4030826" y="4303080"/>
                <a:ext cx="4169539" cy="413639"/>
              </a:xfrm>
              <a:prstGeom prst="rect">
                <a:avLst/>
              </a:prstGeom>
              <a:blipFill rotWithShape="1">
                <a:blip r:embed="rId4"/>
                <a:stretch>
                  <a:fillRect l="-12" t="-77" r="15" b="-523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96108" y="2910451"/>
                <a:ext cx="11271358" cy="1200329"/>
              </a:xfrm>
              <a:prstGeom prst="rect">
                <a:avLst/>
              </a:prstGeom>
            </p:spPr>
            <p:txBody>
              <a:bodyPr wrap="square">
                <a:spAutoFit/>
              </a:bodyPr>
              <a:lstStyle/>
              <a:p>
                <a:pPr algn="just"/>
                <a:r>
                  <a:rPr lang="en-US" altLang="zh-CN" sz="2400" dirty="0"/>
                  <a:t>However, in most cases, we do not know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𝑝</m:t>
                        </m:r>
                      </m:e>
                      <m:sub>
                        <m:r>
                          <a:rPr lang="en-US" altLang="zh-CN" sz="2400" i="1" dirty="0">
                            <a:latin typeface="Cambria Math" panose="02040503050406030204" pitchFamily="18" charset="0"/>
                          </a:rPr>
                          <m:t>𝑑𝑎𝑡𝑎</m:t>
                        </m:r>
                      </m:sub>
                    </m:sSub>
                  </m:oMath>
                </a14:m>
                <a:r>
                  <a:rPr lang="en-US" altLang="zh-CN" sz="2400" dirty="0"/>
                  <a:t> but only have a training set of samples.</a:t>
                </a:r>
              </a:p>
              <a:p>
                <a:pPr algn="just"/>
                <a:r>
                  <a:rPr lang="en-US" altLang="zh-CN" sz="2400" dirty="0"/>
                  <a:t>One simplest way to convert the machine learning problem back into an optimization problem is to minimize the expected loss on the training set.</a:t>
                </a:r>
                <a:endParaRPr lang="zh-CN" altLang="en-US" sz="2400" dirty="0"/>
              </a:p>
            </p:txBody>
          </p:sp>
        </mc:Choice>
        <mc:Fallback xmlns="">
          <p:sp>
            <p:nvSpPr>
              <p:cNvPr id="14" name="矩形 13"/>
              <p:cNvSpPr>
                <a:spLocks noRot="1" noChangeAspect="1" noMove="1" noResize="1" noEditPoints="1" noAdjustHandles="1" noChangeArrowheads="1" noChangeShapeType="1" noTextEdit="1"/>
              </p:cNvSpPr>
              <p:nvPr/>
            </p:nvSpPr>
            <p:spPr>
              <a:xfrm>
                <a:off x="496108" y="2910451"/>
                <a:ext cx="11271358" cy="1200329"/>
              </a:xfrm>
              <a:prstGeom prst="rect">
                <a:avLst/>
              </a:prstGeom>
              <a:blipFill rotWithShape="1">
                <a:blip r:embed="rId5"/>
                <a:stretch>
                  <a:fillRect l="-2" t="-20" r="2" b="-3091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6108" y="4853734"/>
                <a:ext cx="11524120" cy="840871"/>
              </a:xfrm>
              <a:prstGeom prst="rect">
                <a:avLst/>
              </a:prstGeom>
            </p:spPr>
            <p:txBody>
              <a:bodyPr wrap="square">
                <a:spAutoFit/>
              </a:bodyPr>
              <a:lstStyle/>
              <a:p>
                <a:r>
                  <a:rPr lang="en-US" altLang="zh-CN" sz="2400" dirty="0">
                    <a:solidFill>
                      <a:srgbClr val="000000"/>
                    </a:solidFill>
                  </a:rPr>
                  <a:t>Replacing the </a:t>
                </a:r>
                <a:r>
                  <a:rPr lang="en-US" altLang="zh-CN" sz="2400" dirty="0">
                    <a:solidFill>
                      <a:srgbClr val="FF0000"/>
                    </a:solidFill>
                  </a:rPr>
                  <a:t>true</a:t>
                </a:r>
                <a:r>
                  <a:rPr lang="en-US" altLang="zh-CN" sz="2400" dirty="0">
                    <a:solidFill>
                      <a:srgbClr val="000000"/>
                    </a:solidFill>
                  </a:rPr>
                  <a:t> distribution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𝑝</m:t>
                        </m:r>
                      </m:e>
                      <m:sub>
                        <m:r>
                          <a:rPr lang="en-US" altLang="zh-CN" sz="2400" i="1" dirty="0">
                            <a:latin typeface="Cambria Math" panose="02040503050406030204" pitchFamily="18" charset="0"/>
                          </a:rPr>
                          <m:t>𝑑𝑎𝑡𝑎</m:t>
                        </m:r>
                      </m:sub>
                    </m:sSub>
                    <m:r>
                      <a:rPr lang="en-US" altLang="zh-CN" sz="2400" b="0" i="1" dirty="0" smtClean="0">
                        <a:latin typeface="Cambria Math" panose="02040503050406030204" pitchFamily="18" charset="0"/>
                      </a:rPr>
                      <m:t>(</m:t>
                    </m:r>
                    <m:r>
                      <a:rPr lang="en-US" altLang="zh-CN" sz="2400" b="1" i="1" dirty="0" smtClean="0">
                        <a:latin typeface="Cambria Math" panose="02040503050406030204" pitchFamily="18" charset="0"/>
                      </a:rPr>
                      <m:t>𝒙</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𝑦</m:t>
                    </m:r>
                    <m:r>
                      <a:rPr lang="en-US" altLang="zh-CN" sz="2400" b="0" i="1" dirty="0" smtClean="0">
                        <a:latin typeface="Cambria Math" panose="02040503050406030204" pitchFamily="18" charset="0"/>
                      </a:rPr>
                      <m:t>)</m:t>
                    </m:r>
                  </m:oMath>
                </a14:m>
                <a:r>
                  <a:rPr lang="en-US" altLang="zh-CN" sz="2400" dirty="0">
                    <a:solidFill>
                      <a:srgbClr val="000000"/>
                    </a:solidFill>
                  </a:rPr>
                  <a:t> with the </a:t>
                </a:r>
                <a:r>
                  <a:rPr lang="en-US" altLang="zh-CN" sz="2400" dirty="0">
                    <a:solidFill>
                      <a:srgbClr val="FF0000"/>
                    </a:solidFill>
                  </a:rPr>
                  <a:t>empirical</a:t>
                </a:r>
                <a:r>
                  <a:rPr lang="en-US" altLang="zh-CN" sz="2400" dirty="0">
                    <a:solidFill>
                      <a:srgbClr val="000000"/>
                    </a:solidFill>
                  </a:rPr>
                  <a:t> distribution </a:t>
                </a:r>
                <a14:m>
                  <m:oMath xmlns:m="http://schemas.openxmlformats.org/officeDocument/2006/math">
                    <m:sSub>
                      <m:sSubPr>
                        <m:ctrlPr>
                          <a:rPr lang="en-US" altLang="zh-CN" sz="2400" i="1" dirty="0">
                            <a:latin typeface="Cambria Math" panose="02040503050406030204" pitchFamily="18" charset="0"/>
                          </a:rPr>
                        </m:ctrlPr>
                      </m:sSubPr>
                      <m:e>
                        <m:acc>
                          <m:accPr>
                            <m:chr m:val="̂"/>
                            <m:ctrlPr>
                              <a:rPr lang="en-US" altLang="zh-CN" sz="2400" i="1" dirty="0">
                                <a:latin typeface="Cambria Math" panose="02040503050406030204" pitchFamily="18" charset="0"/>
                              </a:rPr>
                            </m:ctrlPr>
                          </m:accPr>
                          <m:e>
                            <m:r>
                              <a:rPr lang="en-US" altLang="zh-CN" sz="2400" i="1" dirty="0">
                                <a:latin typeface="Cambria Math" panose="02040503050406030204" pitchFamily="18" charset="0"/>
                              </a:rPr>
                              <m:t>𝑃</m:t>
                            </m:r>
                          </m:e>
                        </m:acc>
                      </m:e>
                      <m:sub>
                        <m:r>
                          <a:rPr lang="en-US" altLang="zh-CN" sz="2400" i="1" dirty="0">
                            <a:latin typeface="Cambria Math" panose="02040503050406030204" pitchFamily="18" charset="0"/>
                          </a:rPr>
                          <m:t>𝑑𝑎𝑡𝑎</m:t>
                        </m:r>
                      </m:sub>
                    </m:sSub>
                    <m:r>
                      <a:rPr lang="en-US" altLang="zh-CN" sz="2400" i="1" dirty="0">
                        <a:latin typeface="Cambria Math" panose="02040503050406030204" pitchFamily="18" charset="0"/>
                      </a:rPr>
                      <m:t>(</m:t>
                    </m:r>
                    <m:r>
                      <a:rPr lang="en-US" altLang="zh-CN" sz="2400" b="1" i="1" dirty="0">
                        <a:latin typeface="Cambria Math" panose="02040503050406030204" pitchFamily="18" charset="0"/>
                      </a:rPr>
                      <m:t>𝒙</m:t>
                    </m:r>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r>
                      <a:rPr lang="en-US" altLang="zh-CN" sz="2400" i="1" dirty="0">
                        <a:latin typeface="Cambria Math" panose="02040503050406030204" pitchFamily="18" charset="0"/>
                      </a:rPr>
                      <m:t>)</m:t>
                    </m:r>
                  </m:oMath>
                </a14:m>
                <a:r>
                  <a:rPr lang="en-US" altLang="zh-CN" sz="2400" dirty="0">
                    <a:solidFill>
                      <a:srgbClr val="000000"/>
                    </a:solidFill>
                  </a:rPr>
                  <a:t> defined by the training set</a:t>
                </a:r>
                <a:r>
                  <a:rPr lang="en-US" altLang="zh-CN" sz="2400" dirty="0"/>
                  <a:t>.</a:t>
                </a:r>
                <a:endParaRPr lang="zh-CN" alt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496108" y="4853734"/>
                <a:ext cx="11524120" cy="840871"/>
              </a:xfrm>
              <a:prstGeom prst="rect">
                <a:avLst/>
              </a:prstGeom>
              <a:blipFill rotWithShape="1">
                <a:blip r:embed="rId6"/>
                <a:stretch>
                  <a:fillRect l="-2" t="-51" r="3" b="67"/>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4"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3508525" cy="707886"/>
          </a:xfrm>
          <a:prstGeom prst="rect">
            <a:avLst/>
          </a:prstGeom>
          <a:noFill/>
        </p:spPr>
        <p:txBody>
          <a:bodyPr wrap="none" rtlCol="0">
            <a:spAutoFit/>
          </a:bodyPr>
          <a:lstStyle/>
          <a:p>
            <a:r>
              <a:rPr lang="en-US" altLang="zh-CN" sz="4000" b="1" dirty="0"/>
              <a:t>Fixed Step Sizes</a:t>
            </a:r>
            <a:endParaRPr lang="en-US" altLang="zh-CN" sz="4000"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7778" y="1106905"/>
            <a:ext cx="5345043" cy="5328597"/>
          </a:xfrm>
          <a:prstGeom prst="rect">
            <a:avLst/>
          </a:prstGeom>
        </p:spPr>
      </p:pic>
      <p:sp>
        <p:nvSpPr>
          <p:cNvPr id="5" name="矩形: 圆角 4"/>
          <p:cNvSpPr/>
          <p:nvPr/>
        </p:nvSpPr>
        <p:spPr>
          <a:xfrm>
            <a:off x="391956" y="2674040"/>
            <a:ext cx="5886296" cy="3123445"/>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6" name="矩形: 圆角 5"/>
          <p:cNvSpPr/>
          <p:nvPr/>
        </p:nvSpPr>
        <p:spPr>
          <a:xfrm>
            <a:off x="391956" y="1159462"/>
            <a:ext cx="5886296" cy="9778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391956" y="1423700"/>
                <a:ext cx="6009909" cy="528991"/>
              </a:xfrm>
              <a:prstGeom prst="rect">
                <a:avLst/>
              </a:prstGeom>
            </p:spPr>
            <p:txBody>
              <a:bodyPr wrap="square">
                <a:spAutoFit/>
              </a:bodyPr>
              <a:lstStyle/>
              <a:p>
                <a:pPr algn="just"/>
                <a:r>
                  <a:rPr lang="en-US" altLang="zh-CN" sz="2800" dirty="0"/>
                  <a:t>Considering </a:t>
                </a:r>
                <a14:m>
                  <m:oMath xmlns:m="http://schemas.openxmlformats.org/officeDocument/2006/math">
                    <m:r>
                      <a:rPr lang="en-US" altLang="zh-CN" sz="2800" b="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10</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1</m:t>
                        </m:r>
                      </m:sub>
                      <m:sup>
                        <m:r>
                          <a:rPr lang="en-US" altLang="zh-CN" sz="2800" i="1" dirty="0">
                            <a:solidFill>
                              <a:srgbClr val="000000"/>
                            </a:solidFill>
                            <a:latin typeface="Cambria Math" panose="02040503050406030204" pitchFamily="18" charset="0"/>
                          </a:rPr>
                          <m:t>2</m:t>
                        </m:r>
                      </m:sup>
                    </m:sSubSup>
                    <m:r>
                      <a:rPr lang="en-US" altLang="zh-CN" sz="2800" i="1" dirty="0">
                        <a:solidFill>
                          <a:srgbClr val="000000"/>
                        </a:solidFill>
                        <a:latin typeface="Cambria Math" panose="02040503050406030204" pitchFamily="18" charset="0"/>
                      </a:rPr>
                      <m:t>+</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2</m:t>
                        </m:r>
                      </m:sub>
                      <m:sup>
                        <m:r>
                          <a:rPr lang="en-US" altLang="zh-CN" sz="2800" i="1" dirty="0">
                            <a:solidFill>
                              <a:srgbClr val="000000"/>
                            </a:solidFill>
                            <a:latin typeface="Cambria Math" panose="02040503050406030204" pitchFamily="18" charset="0"/>
                          </a:rPr>
                          <m:t>2</m:t>
                        </m:r>
                      </m:sup>
                    </m:sSubSup>
                    <m:r>
                      <a:rPr lang="en-US" altLang="zh-CN" sz="2800" b="0" i="1" dirty="0" smtClean="0">
                        <a:solidFill>
                          <a:srgbClr val="000000"/>
                        </a:solidFill>
                        <a:latin typeface="Cambria Math" panose="02040503050406030204" pitchFamily="18" charset="0"/>
                      </a:rPr>
                      <m:t>)/2</m:t>
                    </m:r>
                  </m:oMath>
                </a14:m>
                <a:r>
                  <a:rPr lang="en-US" altLang="zh-CN" sz="2800" dirty="0"/>
                  <a:t> </a:t>
                </a:r>
              </a:p>
            </p:txBody>
          </p:sp>
        </mc:Choice>
        <mc:Fallback xmlns="">
          <p:sp>
            <p:nvSpPr>
              <p:cNvPr id="7" name="矩形 6"/>
              <p:cNvSpPr>
                <a:spLocks noRot="1" noChangeAspect="1" noMove="1" noResize="1" noEditPoints="1" noAdjustHandles="1" noChangeArrowheads="1" noChangeShapeType="1" noTextEdit="1"/>
              </p:cNvSpPr>
              <p:nvPr/>
            </p:nvSpPr>
            <p:spPr>
              <a:xfrm>
                <a:off x="391956" y="1423700"/>
                <a:ext cx="6009909" cy="528991"/>
              </a:xfrm>
              <a:prstGeom prst="rect">
                <a:avLst/>
              </a:prstGeom>
              <a:blipFill rotWithShape="1">
                <a:blip r:embed="rId4"/>
                <a:stretch>
                  <a:fillRect l="-3" t="-6" r="7" b="-827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391957" y="2880651"/>
                <a:ext cx="5704044" cy="1384995"/>
              </a:xfrm>
              <a:prstGeom prst="rect">
                <a:avLst/>
              </a:prstGeom>
            </p:spPr>
            <p:txBody>
              <a:bodyPr wrap="square">
                <a:spAutoFit/>
              </a:bodyPr>
              <a:lstStyle/>
              <a:p>
                <a:pPr algn="just"/>
                <a:r>
                  <a:rPr lang="en-US" altLang="zh-CN" sz="2800" dirty="0"/>
                  <a:t>If </a:t>
                </a:r>
                <a14:m>
                  <m:oMath xmlns:m="http://schemas.openxmlformats.org/officeDocument/2006/math">
                    <m:r>
                      <a:rPr lang="zh-CN" altLang="en-US" sz="2800" i="1" dirty="0">
                        <a:solidFill>
                          <a:srgbClr val="000000"/>
                        </a:solidFill>
                        <a:latin typeface="Cambria Math" panose="02040503050406030204" pitchFamily="18" charset="0"/>
                      </a:rPr>
                      <m:t>𝜂</m:t>
                    </m:r>
                  </m:oMath>
                </a14:m>
                <a:r>
                  <a:rPr lang="en-US" altLang="zh-CN" sz="2800" dirty="0"/>
                  <a:t> is too small, takes longer time for the function to converge.</a:t>
                </a:r>
              </a:p>
              <a:p>
                <a:pPr marL="914400" lvl="1" indent="-457200" algn="just">
                  <a:buFont typeface="Arial" panose="020B0604020202090204" pitchFamily="34" charset="0"/>
                  <a:buChar char="•"/>
                </a:pPr>
                <a:r>
                  <a:rPr lang="en-US" altLang="zh-CN" sz="2800" dirty="0"/>
                  <a:t>As shown, GD after 100 steps.</a:t>
                </a:r>
              </a:p>
            </p:txBody>
          </p:sp>
        </mc:Choice>
        <mc:Fallback xmlns="">
          <p:sp>
            <p:nvSpPr>
              <p:cNvPr id="9" name="矩形 8"/>
              <p:cNvSpPr>
                <a:spLocks noRot="1" noChangeAspect="1" noMove="1" noResize="1" noEditPoints="1" noAdjustHandles="1" noChangeArrowheads="1" noChangeShapeType="1" noTextEdit="1"/>
              </p:cNvSpPr>
              <p:nvPr/>
            </p:nvSpPr>
            <p:spPr>
              <a:xfrm>
                <a:off x="391957" y="2880651"/>
                <a:ext cx="5704044" cy="1384995"/>
              </a:xfrm>
              <a:prstGeom prst="rect">
                <a:avLst/>
              </a:prstGeom>
              <a:blipFill rotWithShape="1">
                <a:blip r:embed="rId5"/>
                <a:stretch>
                  <a:fillRect l="-3" t="-21" b="-31794"/>
                </a:stretch>
              </a:blipFill>
            </p:spPr>
            <p:txBody>
              <a:bodyPr/>
              <a:lstStyle/>
              <a:p>
                <a:r>
                  <a:rPr lang="en-US" altLang="en-US">
                    <a:noFill/>
                  </a:rPr>
                  <a:t> </a:t>
                </a:r>
              </a:p>
            </p:txBody>
          </p:sp>
        </mc:Fallback>
      </mc:AlternateContent>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3508525" cy="707886"/>
          </a:xfrm>
          <a:prstGeom prst="rect">
            <a:avLst/>
          </a:prstGeom>
          <a:noFill/>
        </p:spPr>
        <p:txBody>
          <a:bodyPr wrap="none" rtlCol="0">
            <a:spAutoFit/>
          </a:bodyPr>
          <a:lstStyle/>
          <a:p>
            <a:r>
              <a:rPr lang="en-US" altLang="zh-CN" sz="4000" b="1" dirty="0"/>
              <a:t>Fixed Step Sizes</a:t>
            </a:r>
            <a:endParaRPr lang="en-US" altLang="zh-CN" sz="4000" dirty="0"/>
          </a:p>
        </p:txBody>
      </p:sp>
      <p:pic>
        <p:nvPicPr>
          <p:cNvPr id="2" name="图片 1"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184" y="1270834"/>
            <a:ext cx="5072514" cy="5231031"/>
          </a:xfrm>
          <a:prstGeom prst="rect">
            <a:avLst/>
          </a:prstGeom>
        </p:spPr>
      </p:pic>
      <p:sp>
        <p:nvSpPr>
          <p:cNvPr id="6" name="矩形: 圆角 5"/>
          <p:cNvSpPr/>
          <p:nvPr/>
        </p:nvSpPr>
        <p:spPr>
          <a:xfrm>
            <a:off x="391956" y="2674040"/>
            <a:ext cx="5886296" cy="3123445"/>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7" name="矩形: 圆角 6"/>
          <p:cNvSpPr/>
          <p:nvPr/>
        </p:nvSpPr>
        <p:spPr>
          <a:xfrm>
            <a:off x="391956" y="1159462"/>
            <a:ext cx="5886296" cy="9778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391956" y="1423700"/>
                <a:ext cx="6009909" cy="528991"/>
              </a:xfrm>
              <a:prstGeom prst="rect">
                <a:avLst/>
              </a:prstGeom>
            </p:spPr>
            <p:txBody>
              <a:bodyPr wrap="square">
                <a:spAutoFit/>
              </a:bodyPr>
              <a:lstStyle/>
              <a:p>
                <a:pPr algn="just"/>
                <a:r>
                  <a:rPr lang="en-US" altLang="zh-CN" sz="2800" dirty="0"/>
                  <a:t>Considering </a:t>
                </a:r>
                <a14:m>
                  <m:oMath xmlns:m="http://schemas.openxmlformats.org/officeDocument/2006/math">
                    <m:r>
                      <a:rPr lang="en-US" altLang="zh-CN" sz="2800" b="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rPr>
                      <m:t>10</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1</m:t>
                        </m:r>
                      </m:sub>
                      <m:sup>
                        <m:r>
                          <a:rPr lang="en-US" altLang="zh-CN" sz="2800" i="1" dirty="0">
                            <a:solidFill>
                              <a:srgbClr val="000000"/>
                            </a:solidFill>
                            <a:latin typeface="Cambria Math" panose="02040503050406030204" pitchFamily="18" charset="0"/>
                          </a:rPr>
                          <m:t>2</m:t>
                        </m:r>
                      </m:sup>
                    </m:sSubSup>
                    <m:r>
                      <a:rPr lang="en-US" altLang="zh-CN" sz="2800" i="1" dirty="0">
                        <a:solidFill>
                          <a:srgbClr val="000000"/>
                        </a:solidFill>
                        <a:latin typeface="Cambria Math" panose="02040503050406030204" pitchFamily="18" charset="0"/>
                      </a:rPr>
                      <m:t>+</m:t>
                    </m:r>
                    <m:sSubSup>
                      <m:sSubSupPr>
                        <m:ctrlPr>
                          <a:rPr lang="en-US" altLang="zh-CN" sz="2800" i="1" dirty="0">
                            <a:solidFill>
                              <a:srgbClr val="000000"/>
                            </a:solidFill>
                            <a:latin typeface="Cambria Math" panose="02040503050406030204" pitchFamily="18" charset="0"/>
                          </a:rPr>
                        </m:ctrlPr>
                      </m:sSubSup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2</m:t>
                        </m:r>
                      </m:sub>
                      <m:sup>
                        <m:r>
                          <a:rPr lang="en-US" altLang="zh-CN" sz="2800" i="1" dirty="0">
                            <a:solidFill>
                              <a:srgbClr val="000000"/>
                            </a:solidFill>
                            <a:latin typeface="Cambria Math" panose="02040503050406030204" pitchFamily="18" charset="0"/>
                          </a:rPr>
                          <m:t>2</m:t>
                        </m:r>
                      </m:sup>
                    </m:sSubSup>
                    <m:r>
                      <a:rPr lang="en-US" altLang="zh-CN" sz="2800" b="0" i="1" dirty="0" smtClean="0">
                        <a:solidFill>
                          <a:srgbClr val="000000"/>
                        </a:solidFill>
                        <a:latin typeface="Cambria Math" panose="02040503050406030204" pitchFamily="18" charset="0"/>
                      </a:rPr>
                      <m:t>)/2</m:t>
                    </m:r>
                  </m:oMath>
                </a14:m>
                <a:r>
                  <a:rPr lang="en-US" altLang="zh-CN" sz="2800" dirty="0"/>
                  <a:t> </a:t>
                </a:r>
              </a:p>
            </p:txBody>
          </p:sp>
        </mc:Choice>
        <mc:Fallback xmlns="">
          <p:sp>
            <p:nvSpPr>
              <p:cNvPr id="9" name="矩形 8"/>
              <p:cNvSpPr>
                <a:spLocks noRot="1" noChangeAspect="1" noMove="1" noResize="1" noEditPoints="1" noAdjustHandles="1" noChangeArrowheads="1" noChangeShapeType="1" noTextEdit="1"/>
              </p:cNvSpPr>
              <p:nvPr/>
            </p:nvSpPr>
            <p:spPr>
              <a:xfrm>
                <a:off x="391956" y="1423700"/>
                <a:ext cx="6009909" cy="528991"/>
              </a:xfrm>
              <a:prstGeom prst="rect">
                <a:avLst/>
              </a:prstGeom>
              <a:blipFill rotWithShape="1">
                <a:blip r:embed="rId4"/>
                <a:stretch>
                  <a:fillRect l="-3" t="-6" r="7" b="-8270"/>
                </a:stretch>
              </a:blipFill>
            </p:spPr>
            <p:txBody>
              <a:bodyPr/>
              <a:lstStyle/>
              <a:p>
                <a:r>
                  <a:rPr lang="en-US" altLang="en-US">
                    <a:noFill/>
                  </a:rPr>
                  <a:t> </a:t>
                </a:r>
              </a:p>
            </p:txBody>
          </p:sp>
        </mc:Fallback>
      </mc:AlternateContent>
      <p:sp>
        <p:nvSpPr>
          <p:cNvPr id="10" name="矩形 9"/>
          <p:cNvSpPr/>
          <p:nvPr/>
        </p:nvSpPr>
        <p:spPr>
          <a:xfrm>
            <a:off x="391957" y="2880651"/>
            <a:ext cx="5704044" cy="954107"/>
          </a:xfrm>
          <a:prstGeom prst="rect">
            <a:avLst/>
          </a:prstGeom>
        </p:spPr>
        <p:txBody>
          <a:bodyPr wrap="square">
            <a:spAutoFit/>
          </a:bodyPr>
          <a:lstStyle/>
          <a:p>
            <a:pPr algn="just"/>
            <a:r>
              <a:rPr lang="en-US" altLang="zh-CN" sz="2800" dirty="0"/>
              <a:t>Same example, gradient descent after 40 appropriately sized steps.</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3508525" cy="707886"/>
          </a:xfrm>
          <a:prstGeom prst="rect">
            <a:avLst/>
          </a:prstGeom>
          <a:noFill/>
        </p:spPr>
        <p:txBody>
          <a:bodyPr wrap="none" rtlCol="0">
            <a:spAutoFit/>
          </a:bodyPr>
          <a:lstStyle/>
          <a:p>
            <a:r>
              <a:rPr lang="en-US" altLang="zh-CN" sz="4000" b="1" dirty="0"/>
              <a:t>Fixed Step Sizes</a:t>
            </a:r>
            <a:endParaRPr lang="en-US" altLang="zh-CN" sz="4000" dirty="0"/>
          </a:p>
        </p:txBody>
      </p:sp>
      <p:sp>
        <p:nvSpPr>
          <p:cNvPr id="7" name="矩形: 圆角 6"/>
          <p:cNvSpPr/>
          <p:nvPr/>
        </p:nvSpPr>
        <p:spPr>
          <a:xfrm>
            <a:off x="391956" y="1159462"/>
            <a:ext cx="5886296" cy="9778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9" name="矩形 8"/>
              <p:cNvSpPr/>
              <p:nvPr/>
            </p:nvSpPr>
            <p:spPr>
              <a:xfrm>
                <a:off x="391956" y="1423700"/>
                <a:ext cx="6009909" cy="523220"/>
              </a:xfrm>
              <a:prstGeom prst="rect">
                <a:avLst/>
              </a:prstGeom>
            </p:spPr>
            <p:txBody>
              <a:bodyPr wrap="square">
                <a:spAutoFit/>
              </a:bodyPr>
              <a:lstStyle/>
              <a:p>
                <a:pPr algn="just"/>
                <a:r>
                  <a:rPr lang="en-US" altLang="zh-CN" sz="2800" dirty="0"/>
                  <a:t>Considering </a:t>
                </a:r>
                <a14:m>
                  <m:oMath xmlns:m="http://schemas.openxmlformats.org/officeDocument/2006/math">
                    <m:r>
                      <a:rPr lang="en-US" altLang="zh-CN" sz="2800" b="0" i="1" dirty="0" smtClean="0">
                        <a:solidFill>
                          <a:srgbClr val="000000"/>
                        </a:solidFill>
                        <a:latin typeface="Cambria Math" panose="02040503050406030204" pitchFamily="18" charset="0"/>
                      </a:rPr>
                      <m:t>𝑓</m:t>
                    </m:r>
                    <m:d>
                      <m:dPr>
                        <m:ctrlPr>
                          <a:rPr lang="en-US" altLang="zh-CN" sz="2800" b="0" i="1" dirty="0" smtClean="0">
                            <a:solidFill>
                              <a:srgbClr val="000000"/>
                            </a:solidFill>
                            <a:latin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sSup>
                      <m:sSupPr>
                        <m:ctrlPr>
                          <a:rPr lang="en-US" altLang="zh-CN" sz="2800" i="1" dirty="0" smtClean="0">
                            <a:solidFill>
                              <a:srgbClr val="000000"/>
                            </a:solidFill>
                            <a:latin typeface="Cambria Math" panose="02040503050406030204" pitchFamily="18" charset="0"/>
                          </a:rPr>
                        </m:ctrlPr>
                      </m:sSupPr>
                      <m:e>
                        <m:r>
                          <a:rPr lang="en-US" altLang="zh-CN" sz="2800" b="0" i="1" dirty="0" smtClean="0">
                            <a:solidFill>
                              <a:srgbClr val="000000"/>
                            </a:solidFill>
                            <a:latin typeface="Cambria Math" panose="02040503050406030204" pitchFamily="18" charset="0"/>
                          </a:rPr>
                          <m:t>𝑥</m:t>
                        </m:r>
                      </m:e>
                      <m:sup>
                        <m:r>
                          <a:rPr lang="en-US" altLang="zh-CN" sz="2800" b="0" i="1" dirty="0" smtClean="0">
                            <a:solidFill>
                              <a:srgbClr val="000000"/>
                            </a:solidFill>
                            <a:latin typeface="Cambria Math" panose="02040503050406030204" pitchFamily="18" charset="0"/>
                          </a:rPr>
                          <m:t>2</m:t>
                        </m:r>
                      </m:sup>
                    </m:sSup>
                    <m:r>
                      <a:rPr lang="en-US" altLang="zh-CN" sz="2800" b="0" i="1" dirty="0" smtClean="0">
                        <a:solidFill>
                          <a:srgbClr val="000000"/>
                        </a:solidFill>
                        <a:latin typeface="Cambria Math" panose="02040503050406030204" pitchFamily="18" charset="0"/>
                      </a:rPr>
                      <m:t>/2</m:t>
                    </m:r>
                  </m:oMath>
                </a14:m>
                <a:r>
                  <a:rPr lang="en-US" altLang="zh-CN" sz="2800" dirty="0"/>
                  <a:t> </a:t>
                </a:r>
              </a:p>
            </p:txBody>
          </p:sp>
        </mc:Choice>
        <mc:Fallback xmlns="">
          <p:sp>
            <p:nvSpPr>
              <p:cNvPr id="9" name="矩形 8"/>
              <p:cNvSpPr>
                <a:spLocks noRot="1" noChangeAspect="1" noMove="1" noResize="1" noEditPoints="1" noAdjustHandles="1" noChangeArrowheads="1" noChangeShapeType="1" noTextEdit="1"/>
              </p:cNvSpPr>
              <p:nvPr/>
            </p:nvSpPr>
            <p:spPr>
              <a:xfrm>
                <a:off x="391956" y="1423700"/>
                <a:ext cx="6009909" cy="523220"/>
              </a:xfrm>
              <a:prstGeom prst="rect">
                <a:avLst/>
              </a:prstGeom>
              <a:blipFill rotWithShape="1">
                <a:blip r:embed="rId3"/>
                <a:stretch>
                  <a:fillRect l="-3" t="-6" r="7" b="-4246"/>
                </a:stretch>
              </a:blipFill>
            </p:spPr>
            <p:txBody>
              <a:bodyPr/>
              <a:lstStyle/>
              <a:p>
                <a:r>
                  <a:rPr lang="en-US" altLang="en-US">
                    <a:noFill/>
                  </a:rPr>
                  <a:t> </a:t>
                </a:r>
              </a:p>
            </p:txBody>
          </p:sp>
        </mc:Fallback>
      </mc:AlternateContent>
      <p:pic>
        <p:nvPicPr>
          <p:cNvPr id="5" name="图片 4"/>
          <p:cNvPicPr>
            <a:picLocks noChangeAspect="1"/>
          </p:cNvPicPr>
          <p:nvPr/>
        </p:nvPicPr>
        <p:blipFill>
          <a:blip r:embed="rId4"/>
          <a:stretch>
            <a:fillRect/>
          </a:stretch>
        </p:blipFill>
        <p:spPr>
          <a:xfrm>
            <a:off x="1790700" y="2351917"/>
            <a:ext cx="8610600" cy="4025456"/>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圆角 6"/>
          <p:cNvSpPr/>
          <p:nvPr/>
        </p:nvSpPr>
        <p:spPr>
          <a:xfrm>
            <a:off x="391956" y="1279704"/>
            <a:ext cx="10938124" cy="1695208"/>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chemeClr val="tx1"/>
              </a:solidFill>
            </a:endParaRPr>
          </a:p>
        </p:txBody>
      </p:sp>
      <p:sp>
        <p:nvSpPr>
          <p:cNvPr id="2" name="文本框 1"/>
          <p:cNvSpPr txBox="1"/>
          <p:nvPr/>
        </p:nvSpPr>
        <p:spPr>
          <a:xfrm>
            <a:off x="391956" y="237002"/>
            <a:ext cx="5352491" cy="646331"/>
          </a:xfrm>
          <a:prstGeom prst="rect">
            <a:avLst/>
          </a:prstGeom>
          <a:noFill/>
        </p:spPr>
        <p:txBody>
          <a:bodyPr wrap="none" rtlCol="0">
            <a:spAutoFit/>
          </a:bodyPr>
          <a:lstStyle/>
          <a:p>
            <a:r>
              <a:rPr lang="en-US" altLang="zh-CN" sz="3600" b="1" dirty="0"/>
              <a:t>Deterministic Optimization</a:t>
            </a:r>
          </a:p>
        </p:txBody>
      </p:sp>
      <p:sp>
        <p:nvSpPr>
          <p:cNvPr id="4" name="矩形 3"/>
          <p:cNvSpPr/>
          <p:nvPr/>
        </p:nvSpPr>
        <p:spPr>
          <a:xfrm>
            <a:off x="391956" y="1139039"/>
            <a:ext cx="10124046" cy="1569660"/>
          </a:xfrm>
          <a:prstGeom prst="rect">
            <a:avLst/>
          </a:prstGeom>
        </p:spPr>
        <p:txBody>
          <a:bodyPr wrap="square">
            <a:spAutoFit/>
          </a:bodyPr>
          <a:lstStyle/>
          <a:p>
            <a:pPr marL="285750" indent="-285750">
              <a:lnSpc>
                <a:spcPct val="200000"/>
              </a:lnSpc>
              <a:buFont typeface="Arial" panose="020B0604020202090204" pitchFamily="34" charset="0"/>
              <a:buChar char="•"/>
            </a:pPr>
            <a:r>
              <a:rPr lang="en-US" altLang="zh-CN" sz="2400" dirty="0"/>
              <a:t>First-order methods: methods that use only the </a:t>
            </a:r>
            <a:r>
              <a:rPr lang="en-US" altLang="zh-CN" sz="2400" dirty="0">
                <a:solidFill>
                  <a:srgbClr val="4440FB"/>
                </a:solidFill>
              </a:rPr>
              <a:t>gradient</a:t>
            </a:r>
            <a:r>
              <a:rPr lang="en-US" altLang="zh-CN" sz="2400" dirty="0"/>
              <a:t>.</a:t>
            </a:r>
          </a:p>
          <a:p>
            <a:pPr marL="285750" indent="-285750">
              <a:lnSpc>
                <a:spcPct val="200000"/>
              </a:lnSpc>
              <a:buFont typeface="Arial" panose="020B0604020202090204" pitchFamily="34" charset="0"/>
              <a:buChar char="•"/>
            </a:pPr>
            <a:r>
              <a:rPr lang="en-US" altLang="zh-CN" sz="2400" dirty="0">
                <a:solidFill>
                  <a:srgbClr val="FF0000"/>
                </a:solidFill>
              </a:rPr>
              <a:t>Second-order methods: methods that also use the Hessian matrix.</a:t>
            </a:r>
            <a:endParaRPr lang="zh-CN" altLang="en-US" sz="2400" dirty="0">
              <a:solidFill>
                <a:srgbClr val="FF0000"/>
              </a:solidFill>
            </a:endParaRPr>
          </a:p>
        </p:txBody>
      </p:sp>
      <mc:AlternateContent xmlns:mc="http://schemas.openxmlformats.org/markup-compatibility/2006" xmlns:a14="http://schemas.microsoft.com/office/drawing/2010/main">
        <mc:Choice Requires="a14">
          <p:sp>
            <p:nvSpPr>
              <p:cNvPr id="6" name="矩形 5"/>
              <p:cNvSpPr/>
              <p:nvPr/>
            </p:nvSpPr>
            <p:spPr>
              <a:xfrm>
                <a:off x="391956" y="3115577"/>
                <a:ext cx="11478466" cy="1569660"/>
              </a:xfrm>
              <a:prstGeom prst="rect">
                <a:avLst/>
              </a:prstGeom>
            </p:spPr>
            <p:txBody>
              <a:bodyPr wrap="square">
                <a:spAutoFit/>
              </a:bodyPr>
              <a:lstStyle/>
              <a:p>
                <a:pPr algn="just"/>
                <a:r>
                  <a:rPr lang="en-US" altLang="zh-CN" sz="2400" dirty="0"/>
                  <a:t>Suppose </a:t>
                </a:r>
                <a14:m>
                  <m:oMath xmlns:m="http://schemas.openxmlformats.org/officeDocument/2006/math">
                    <m:r>
                      <a:rPr lang="en-US" altLang="zh-CN" sz="2400" b="0" i="1" smtClean="0">
                        <a:latin typeface="Cambria Math" panose="02040503050406030204" pitchFamily="18" charset="0"/>
                      </a:rPr>
                      <m:t>𝑓</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ℝ</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ℝ</m:t>
                    </m:r>
                  </m:oMath>
                </a14:m>
                <a:r>
                  <a:rPr lang="zh-CN" altLang="en-US" sz="2400" dirty="0"/>
                  <a:t> </a:t>
                </a:r>
                <a:r>
                  <a:rPr lang="en-US" altLang="zh-CN" sz="2400" dirty="0"/>
                  <a:t>is a function taking as input a vector </a:t>
                </a:r>
                <a14:m>
                  <m:oMath xmlns:m="http://schemas.openxmlformats.org/officeDocument/2006/math">
                    <m:sSup>
                      <m:sSupPr>
                        <m:ctrlPr>
                          <a:rPr lang="en-US" altLang="zh-CN" sz="2400" i="1">
                            <a:latin typeface="Cambria Math" panose="02040503050406030204" pitchFamily="18" charset="0"/>
                          </a:rPr>
                        </m:ctrlPr>
                      </m:sSup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ℝ</m:t>
                        </m:r>
                      </m:e>
                      <m:sup>
                        <m:r>
                          <a:rPr lang="en-US" altLang="zh-CN" sz="2400" i="1">
                            <a:latin typeface="Cambria Math" panose="02040503050406030204" pitchFamily="18" charset="0"/>
                          </a:rPr>
                          <m:t>𝑛</m:t>
                        </m:r>
                      </m:sup>
                    </m:sSup>
                  </m:oMath>
                </a14:m>
                <a:r>
                  <a:rPr lang="en-US" altLang="zh-CN" sz="2400" dirty="0"/>
                  <a:t> and outputting a scalar </a:t>
                </a:r>
                <a14:m>
                  <m:oMath xmlns:m="http://schemas.openxmlformats.org/officeDocument/2006/math">
                    <m:r>
                      <a:rPr lang="en-US" altLang="zh-CN" sz="2400" i="1">
                        <a:latin typeface="Cambria Math" panose="02040503050406030204" pitchFamily="18" charset="0"/>
                      </a:rPr>
                      <m:t>𝑓</m:t>
                    </m:r>
                    <m:r>
                      <a:rPr lang="en-US" altLang="zh-CN" sz="2400" b="0" i="1" smtClean="0">
                        <a:latin typeface="Cambria Math" panose="02040503050406030204" pitchFamily="18" charset="0"/>
                      </a:rPr>
                      <m:t>(</m:t>
                    </m:r>
                    <m:r>
                      <a:rPr lang="en-US" altLang="zh-CN" sz="2400" b="1" i="1" smtClean="0">
                        <a:latin typeface="Cambria Math" panose="02040503050406030204" pitchFamily="18" charset="0"/>
                      </a:rPr>
                      <m:t>𝒙</m:t>
                    </m:r>
                    <m:r>
                      <a:rPr lang="en-US" altLang="zh-CN" sz="2400" b="0" i="1" smtClean="0">
                        <a:latin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ℝ</m:t>
                    </m:r>
                  </m:oMath>
                </a14:m>
                <a:r>
                  <a:rPr lang="en-US" altLang="zh-CN" sz="2400" dirty="0"/>
                  <a:t>; if all second partial derivatives of </a:t>
                </a:r>
                <a14:m>
                  <m:oMath xmlns:m="http://schemas.openxmlformats.org/officeDocument/2006/math">
                    <m:r>
                      <a:rPr lang="en-US" altLang="zh-CN" sz="2400" i="1" dirty="0" smtClean="0">
                        <a:latin typeface="Cambria Math" panose="02040503050406030204" pitchFamily="18" charset="0"/>
                      </a:rPr>
                      <m:t>𝑓</m:t>
                    </m:r>
                  </m:oMath>
                </a14:m>
                <a:r>
                  <a:rPr lang="en-US" altLang="zh-CN" sz="2400" dirty="0"/>
                  <a:t> exist and are continuous over the domain of the function, then the Hessian matrix </a:t>
                </a:r>
                <a14:m>
                  <m:oMath xmlns:m="http://schemas.openxmlformats.org/officeDocument/2006/math">
                    <m:r>
                      <a:rPr lang="en-US" altLang="zh-CN" sz="2400" b="1" i="1" dirty="0" smtClean="0">
                        <a:latin typeface="Cambria Math" panose="02040503050406030204" pitchFamily="18" charset="0"/>
                      </a:rPr>
                      <m:t>𝑯</m:t>
                    </m:r>
                  </m:oMath>
                </a14:m>
                <a:r>
                  <a:rPr lang="en-US" altLang="zh-CN" sz="2400" dirty="0"/>
                  <a:t> of </a:t>
                </a:r>
                <a14:m>
                  <m:oMath xmlns:m="http://schemas.openxmlformats.org/officeDocument/2006/math">
                    <m:r>
                      <a:rPr lang="en-US" altLang="zh-CN" sz="2400" i="1" dirty="0" smtClean="0">
                        <a:latin typeface="Cambria Math" panose="02040503050406030204" pitchFamily="18" charset="0"/>
                      </a:rPr>
                      <m:t>𝑓</m:t>
                    </m:r>
                  </m:oMath>
                </a14:m>
                <a:r>
                  <a:rPr lang="en-US" altLang="zh-CN" sz="2400" dirty="0"/>
                  <a:t> is a square </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ea typeface="Cambria Math" panose="02040503050406030204" pitchFamily="18" charset="0"/>
                      </a:rPr>
                      <m:t>×</m:t>
                    </m:r>
                    <m:r>
                      <a:rPr lang="en-US" altLang="zh-CN" sz="2400" i="1" dirty="0" err="1" smtClean="0">
                        <a:latin typeface="Cambria Math" panose="02040503050406030204" pitchFamily="18" charset="0"/>
                      </a:rPr>
                      <m:t>𝑛</m:t>
                    </m:r>
                  </m:oMath>
                </a14:m>
                <a:r>
                  <a:rPr lang="en-US" altLang="zh-CN" sz="2400" dirty="0"/>
                  <a:t> matrix, usually defined as follows.  </a:t>
                </a:r>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391956" y="3115577"/>
                <a:ext cx="11478466" cy="1569660"/>
              </a:xfrm>
              <a:prstGeom prst="rect">
                <a:avLst/>
              </a:prstGeom>
              <a:blipFill rotWithShape="1">
                <a:blip r:embed="rId3"/>
                <a:stretch>
                  <a:fillRect l="-1" t="-17" r="3" b="-811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565881" y="4427182"/>
                <a:ext cx="3642023" cy="22517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𝐻</m:t>
                      </m:r>
                      <m:r>
                        <a:rPr lang="en-US" altLang="zh-CN" i="1">
                          <a:latin typeface="Cambria Math" panose="02040503050406030204" pitchFamily="18" charset="0"/>
                        </a:rPr>
                        <m:t>=</m:t>
                      </m:r>
                      <m:sSup>
                        <m:sSupPr>
                          <m:ctrlPr>
                            <a:rPr lang="en-US" altLang="zh-CN" i="1" dirty="0">
                              <a:solidFill>
                                <a:srgbClr val="000000"/>
                              </a:solidFill>
                              <a:latin typeface="Cambria Math" panose="02040503050406030204" pitchFamily="18" charset="0"/>
                              <a:ea typeface="Cambria Math" panose="02040503050406030204" pitchFamily="18" charset="0"/>
                            </a:rPr>
                          </m:ctrlPr>
                        </m:sSupPr>
                        <m:e>
                          <m:r>
                            <a:rPr lang="en-US" altLang="zh-CN" i="1" dirty="0">
                              <a:solidFill>
                                <a:srgbClr val="000000"/>
                              </a:solidFill>
                              <a:latin typeface="Cambria Math" panose="02040503050406030204" pitchFamily="18" charset="0"/>
                              <a:ea typeface="Cambria Math" panose="02040503050406030204" pitchFamily="18" charset="0"/>
                            </a:rPr>
                            <m:t>𝛻</m:t>
                          </m:r>
                        </m:e>
                        <m:sup>
                          <m:r>
                            <a:rPr lang="en-US" altLang="zh-CN" i="1" dirty="0">
                              <a:solidFill>
                                <a:srgbClr val="000000"/>
                              </a:solidFill>
                              <a:latin typeface="Cambria Math" panose="02040503050406030204" pitchFamily="18" charset="0"/>
                              <a:ea typeface="Cambria Math" panose="02040503050406030204" pitchFamily="18" charset="0"/>
                            </a:rPr>
                            <m:t>2</m:t>
                          </m:r>
                        </m:sup>
                      </m:sSup>
                      <m:r>
                        <a:rPr lang="en-US" altLang="zh-CN" i="1" dirty="0">
                          <a:solidFill>
                            <a:srgbClr val="000000"/>
                          </a:solidFill>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i="1">
                                  <a:latin typeface="Cambria Math" panose="02040503050406030204" pitchFamily="18" charset="0"/>
                                </a:rPr>
                              </m:ctrlPr>
                            </m:eqArrPr>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i="1">
                                          <a:latin typeface="Cambria Math" panose="02040503050406030204" pitchFamily="18" charset="0"/>
                                        </a:rPr>
                                        <m:t>1</m:t>
                                      </m:r>
                                    </m:sub>
                                    <m:sup>
                                      <m:r>
                                        <a:rPr lang="en-US" altLang="zh-CN" i="1">
                                          <a:latin typeface="Cambria Math" panose="02040503050406030204" pitchFamily="18" charset="0"/>
                                        </a:rPr>
                                        <m:t>2</m:t>
                                      </m:r>
                                    </m:sup>
                                  </m:sSubSup>
                                </m:den>
                              </m:f>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den>
                              </m:f>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f>
                                <m:fPr>
                                  <m:ctrlPr>
                                    <a:rPr lang="en-US" altLang="zh-CN" i="1" smtClean="0">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e>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den>
                              </m:f>
                              <m:r>
                                <a:rPr lang="en-US" altLang="zh-CN" b="0" i="1" smtClean="0">
                                  <a:latin typeface="Cambria Math" panose="02040503050406030204" pitchFamily="18" charset="0"/>
                                </a:rPr>
                                <m:t> </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up>
                                      <m:r>
                                        <a:rPr lang="en-US" altLang="zh-CN" i="1">
                                          <a:latin typeface="Cambria Math" panose="02040503050406030204" pitchFamily="18" charset="0"/>
                                        </a:rPr>
                                        <m:t>2</m:t>
                                      </m:r>
                                    </m:sup>
                                  </m:sSub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den>
                              </m:f>
                            </m:e>
                            <m:e>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      ⋱       ⋮</m:t>
                              </m:r>
                            </m:e>
                            <m:e>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1</m:t>
                                      </m:r>
                                    </m:sub>
                                  </m:sSub>
                                </m:den>
                              </m:f>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𝑥</m:t>
                                      </m:r>
                                    </m:e>
                                    <m:sub>
                                      <m:r>
                                        <a:rPr lang="en-US" altLang="zh-CN" b="0" i="1" smtClean="0">
                                          <a:latin typeface="Cambria Math" panose="02040503050406030204" pitchFamily="18" charset="0"/>
                                        </a:rPr>
                                        <m:t>𝑛</m:t>
                                      </m:r>
                                    </m:sub>
                                    <m:sup>
                                      <m:r>
                                        <a:rPr lang="en-US" altLang="zh-CN" i="1">
                                          <a:latin typeface="Cambria Math" panose="02040503050406030204" pitchFamily="18" charset="0"/>
                                        </a:rPr>
                                        <m:t>2</m:t>
                                      </m:r>
                                    </m:sup>
                                  </m:sSubSup>
                                </m:den>
                              </m:f>
                            </m:e>
                          </m:eqAr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2565881" y="4427182"/>
                <a:ext cx="3642023" cy="2251707"/>
              </a:xfrm>
              <a:prstGeom prst="rect">
                <a:avLst/>
              </a:prstGeom>
              <a:blipFill rotWithShape="1">
                <a:blip r:embed="rId4"/>
                <a:stretch>
                  <a:fillRect l="-13" t="-27" r="4" b="-521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7453043" y="5189890"/>
                <a:ext cx="1418529" cy="7262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𝐻</m:t>
                          </m:r>
                        </m:e>
                        <m:sub>
                          <m:r>
                            <a:rPr lang="en-US" altLang="zh-CN" b="0" i="1" smtClean="0">
                              <a:latin typeface="Cambria Math" panose="02040503050406030204" pitchFamily="18" charset="0"/>
                            </a:rPr>
                            <m:t>𝑖𝑗</m:t>
                          </m:r>
                        </m:sub>
                      </m:sSub>
                      <m:r>
                        <a:rPr lang="en-US" altLang="zh-CN" b="0" i="1" smtClean="0">
                          <a:latin typeface="Cambria Math" panose="02040503050406030204" pitchFamily="18" charset="0"/>
                        </a:rPr>
                        <m:t>=</m:t>
                      </m:r>
                      <m:f>
                        <m:fPr>
                          <m:ctrlPr>
                            <a:rPr lang="en-US" altLang="zh-CN" i="1">
                              <a:latin typeface="Cambria Math" panose="02040503050406030204" pitchFamily="18" charset="0"/>
                            </a:rPr>
                          </m:ctrlPr>
                        </m:fPr>
                        <m:num>
                          <m:sSup>
                            <m:sSupPr>
                              <m:ctrlPr>
                                <a:rPr lang="en-US" altLang="zh-CN" i="1">
                                  <a:latin typeface="Cambria Math" panose="02040503050406030204" pitchFamily="18" charset="0"/>
                                </a:rPr>
                              </m:ctrlPr>
                            </m:sSupPr>
                            <m:e>
                              <m:r>
                                <a:rPr lang="zh-CN" altLang="en-US" i="1">
                                  <a:latin typeface="Cambria Math" panose="02040503050406030204" pitchFamily="18" charset="0"/>
                                </a:rPr>
                                <m:t>𝜕</m:t>
                              </m:r>
                            </m:e>
                            <m:sup>
                              <m:r>
                                <a:rPr lang="en-US" altLang="zh-CN" i="1">
                                  <a:latin typeface="Cambria Math" panose="02040503050406030204" pitchFamily="18" charset="0"/>
                                </a:rPr>
                                <m:t>2</m:t>
                              </m:r>
                            </m:sup>
                          </m:sSup>
                          <m:r>
                            <a:rPr lang="en-US" altLang="zh-CN" i="1">
                              <a:latin typeface="Cambria Math" panose="02040503050406030204" pitchFamily="18" charset="0"/>
                            </a:rPr>
                            <m:t>𝑓</m:t>
                          </m:r>
                        </m:num>
                        <m:den>
                          <m:r>
                            <a:rPr lang="zh-CN" altLang="en-US"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𝑗</m:t>
                              </m:r>
                            </m:sub>
                          </m:sSub>
                        </m:den>
                      </m:f>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7453043" y="5189890"/>
                <a:ext cx="1418529" cy="726289"/>
              </a:xfrm>
              <a:prstGeom prst="rect">
                <a:avLst/>
              </a:prstGeom>
              <a:blipFill rotWithShape="1">
                <a:blip r:embed="rId5"/>
                <a:stretch>
                  <a:fillRect l="-3" t="-5" r="44" b="71"/>
                </a:stretch>
              </a:blipFill>
            </p:spPr>
            <p:txBody>
              <a:bodyPr/>
              <a:lstStyle/>
              <a:p>
                <a:r>
                  <a:rPr lang="en-US" altLang="en-US">
                    <a:noFill/>
                  </a:rPr>
                  <a:t> </a:t>
                </a:r>
              </a:p>
            </p:txBody>
          </p:sp>
        </mc:Fallback>
      </mc:AlternateContent>
      <p:sp>
        <p:nvSpPr>
          <p:cNvPr id="10" name="矩形 9"/>
          <p:cNvSpPr/>
          <p:nvPr/>
        </p:nvSpPr>
        <p:spPr>
          <a:xfrm>
            <a:off x="6418895" y="5312731"/>
            <a:ext cx="497252" cy="369332"/>
          </a:xfrm>
          <a:prstGeom prst="rect">
            <a:avLst/>
          </a:prstGeom>
        </p:spPr>
        <p:txBody>
          <a:bodyPr wrap="none">
            <a:spAutoFit/>
          </a:bodyPr>
          <a:lstStyle/>
          <a:p>
            <a:r>
              <a:rPr lang="en-US" altLang="zh-CN" dirty="0"/>
              <a:t>, or</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4350999" cy="707886"/>
          </a:xfrm>
          <a:prstGeom prst="rect">
            <a:avLst/>
          </a:prstGeom>
          <a:noFill/>
        </p:spPr>
        <p:txBody>
          <a:bodyPr wrap="none" rtlCol="0">
            <a:spAutoFit/>
          </a:bodyPr>
          <a:lstStyle/>
          <a:p>
            <a:r>
              <a:rPr lang="en-US" altLang="zh-CN" sz="4000" b="1" dirty="0"/>
              <a:t>Newton’s Methods</a:t>
            </a:r>
            <a:endParaRPr lang="en-US" altLang="zh-CN" sz="3200" dirty="0"/>
          </a:p>
        </p:txBody>
      </p:sp>
      <mc:AlternateContent xmlns:mc="http://schemas.openxmlformats.org/markup-compatibility/2006" xmlns:a14="http://schemas.microsoft.com/office/drawing/2010/main">
        <mc:Choice Requires="a14">
          <p:sp>
            <p:nvSpPr>
              <p:cNvPr id="7" name="矩形 6"/>
              <p:cNvSpPr/>
              <p:nvPr/>
            </p:nvSpPr>
            <p:spPr>
              <a:xfrm>
                <a:off x="391956" y="1080871"/>
                <a:ext cx="11528196"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Motivation: to minimize the local </a:t>
                </a:r>
                <a:r>
                  <a:rPr lang="en-US" altLang="zh-CN" sz="2800" dirty="0">
                    <a:solidFill>
                      <a:srgbClr val="FF0000"/>
                    </a:solidFill>
                  </a:rPr>
                  <a:t>second-order</a:t>
                </a:r>
                <a:r>
                  <a:rPr lang="en-US" altLang="zh-CN" sz="2800" dirty="0"/>
                  <a:t> </a:t>
                </a:r>
                <a:r>
                  <a:rPr lang="en-US" altLang="zh-CN" sz="2800" dirty="0">
                    <a:solidFill>
                      <a:srgbClr val="FF0000"/>
                    </a:solidFill>
                  </a:rPr>
                  <a:t>Taylor</a:t>
                </a:r>
                <a:r>
                  <a:rPr lang="en-US" altLang="zh-CN" sz="2800" dirty="0"/>
                  <a:t> approximation of </a:t>
                </a:r>
                <a14:m>
                  <m:oMath xmlns:m="http://schemas.openxmlformats.org/officeDocument/2006/math">
                    <m:r>
                      <a:rPr lang="en-US" altLang="zh-CN" sz="2800" i="1" dirty="0">
                        <a:solidFill>
                          <a:srgbClr val="000000"/>
                        </a:solidFill>
                        <a:latin typeface="Cambria Math" panose="02040503050406030204" pitchFamily="18" charset="0"/>
                        <a:ea typeface="Cambria Math" panose="02040503050406030204" pitchFamily="18" charset="0"/>
                      </a:rPr>
                      <m:t>𝑓</m:t>
                    </m:r>
                  </m:oMath>
                </a14:m>
                <a:r>
                  <a:rPr lang="en-US" altLang="zh-CN" sz="2800" dirty="0"/>
                  <a:t>.</a:t>
                </a:r>
              </a:p>
            </p:txBody>
          </p:sp>
        </mc:Choice>
        <mc:Fallback xmlns="">
          <p:sp>
            <p:nvSpPr>
              <p:cNvPr id="7" name="矩形 6"/>
              <p:cNvSpPr>
                <a:spLocks noRot="1" noChangeAspect="1" noMove="1" noResize="1" noEditPoints="1" noAdjustHandles="1" noChangeArrowheads="1" noChangeShapeType="1" noTextEdit="1"/>
              </p:cNvSpPr>
              <p:nvPr/>
            </p:nvSpPr>
            <p:spPr>
              <a:xfrm>
                <a:off x="391956" y="1080871"/>
                <a:ext cx="11528196" cy="523220"/>
              </a:xfrm>
              <a:prstGeom prst="rect">
                <a:avLst/>
              </a:prstGeom>
              <a:blipFill rotWithShape="1">
                <a:blip r:embed="rId3"/>
                <a:stretch>
                  <a:fillRect l="-1" t="-19" r="5" b="-8578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59169" y="1778660"/>
                <a:ext cx="11193770" cy="739626"/>
              </a:xfrm>
              <a:prstGeom prst="rect">
                <a:avLst/>
              </a:prstGeom>
            </p:spPr>
            <p:txBody>
              <a:bodyPr wrap="none">
                <a:spAutoFit/>
              </a:bodyPr>
              <a:lstStyle/>
              <a:p>
                <a14:m>
                  <m:oMath xmlns:m="http://schemas.openxmlformats.org/officeDocument/2006/math">
                    <m:func>
                      <m:funcPr>
                        <m:ctrlPr>
                          <a:rPr lang="en-US" altLang="zh-CN" sz="2800" i="1" dirty="0" smtClean="0">
                            <a:solidFill>
                              <a:srgbClr val="000000"/>
                            </a:solidFill>
                            <a:latin typeface="Cambria Math" panose="02040503050406030204" pitchFamily="18" charset="0"/>
                          </a:rPr>
                        </m:ctrlPr>
                      </m:funcPr>
                      <m:fName>
                        <m:limLow>
                          <m:limLowPr>
                            <m:ctrlPr>
                              <a:rPr lang="en-US" altLang="zh-CN" sz="2800" i="1" dirty="0" smtClean="0">
                                <a:solidFill>
                                  <a:srgbClr val="000000"/>
                                </a:solidFill>
                                <a:latin typeface="Cambria Math" panose="02040503050406030204" pitchFamily="18" charset="0"/>
                              </a:rPr>
                            </m:ctrlPr>
                          </m:limLowPr>
                          <m:e>
                            <m:r>
                              <m:rPr>
                                <m:sty m:val="p"/>
                              </m:rPr>
                              <a:rPr lang="en-US" altLang="zh-CN" sz="2800" i="0" dirty="0" smtClean="0">
                                <a:solidFill>
                                  <a:srgbClr val="000000"/>
                                </a:solidFill>
                                <a:latin typeface="Cambria Math" panose="02040503050406030204" pitchFamily="18" charset="0"/>
                              </a:rPr>
                              <m:t>min</m:t>
                            </m:r>
                          </m:e>
                          <m:lim>
                            <m:r>
                              <a:rPr lang="en-US" altLang="zh-CN" sz="2800" b="1" i="1" dirty="0" smtClean="0">
                                <a:solidFill>
                                  <a:srgbClr val="000000"/>
                                </a:solidFill>
                                <a:latin typeface="Cambria Math" panose="02040503050406030204" pitchFamily="18" charset="0"/>
                              </a:rPr>
                              <m:t>𝒙</m:t>
                            </m:r>
                          </m:lim>
                        </m:limLow>
                      </m:fName>
                      <m:e>
                        <m:r>
                          <a:rPr lang="en-US" altLang="zh-CN" sz="2800" b="0" i="1" dirty="0" smtClean="0">
                            <a:solidFill>
                              <a:srgbClr val="000000"/>
                            </a:solidFill>
                            <a:latin typeface="Cambria Math" panose="02040503050406030204" pitchFamily="18" charset="0"/>
                          </a:rPr>
                          <m:t>𝑓</m:t>
                        </m:r>
                        <m:r>
                          <a:rPr lang="en-US" altLang="zh-CN" sz="2800" b="0" i="1" dirty="0" smtClean="0">
                            <a:solidFill>
                              <a:srgbClr val="000000"/>
                            </a:solidFill>
                            <a:latin typeface="Cambria Math" panose="02040503050406030204" pitchFamily="18" charset="0"/>
                          </a:rPr>
                          <m:t>(</m:t>
                        </m:r>
                        <m:r>
                          <a:rPr lang="en-US" altLang="zh-CN" sz="2800" b="1" i="1" dirty="0" smtClean="0">
                            <a:solidFill>
                              <a:srgbClr val="000000"/>
                            </a:solidFill>
                            <a:latin typeface="Cambria Math" panose="02040503050406030204" pitchFamily="18" charset="0"/>
                          </a:rPr>
                          <m:t>𝒙</m:t>
                        </m:r>
                        <m:r>
                          <a:rPr lang="en-US" altLang="zh-CN" sz="2800" b="0" i="1" dirty="0" smtClean="0">
                            <a:solidFill>
                              <a:srgbClr val="000000"/>
                            </a:solidFill>
                            <a:latin typeface="Cambria Math" panose="02040503050406030204" pitchFamily="18" charset="0"/>
                          </a:rPr>
                          <m:t>)</m:t>
                        </m:r>
                      </m:e>
                    </m:func>
                    <m:r>
                      <a:rPr lang="en-US" altLang="zh-CN" sz="2800" i="1" dirty="0" smtClean="0">
                        <a:solidFill>
                          <a:srgbClr val="000000"/>
                        </a:solidFill>
                        <a:latin typeface="Cambria Math" panose="02040503050406030204" pitchFamily="18" charset="0"/>
                        <a:ea typeface="Cambria Math" panose="02040503050406030204" pitchFamily="18" charset="0"/>
                      </a:rPr>
                      <m:t>≈</m:t>
                    </m:r>
                    <m:func>
                      <m:funcPr>
                        <m:ctrlPr>
                          <a:rPr lang="en-US" altLang="zh-CN" sz="2800" i="1" dirty="0">
                            <a:solidFill>
                              <a:srgbClr val="000000"/>
                            </a:solidFill>
                            <a:latin typeface="Cambria Math" panose="02040503050406030204" pitchFamily="18" charset="0"/>
                          </a:rPr>
                        </m:ctrlPr>
                      </m:funcPr>
                      <m:fName>
                        <m:limLow>
                          <m:limLowPr>
                            <m:ctrlPr>
                              <a:rPr lang="en-US" altLang="zh-CN" sz="2800" i="1" dirty="0">
                                <a:solidFill>
                                  <a:srgbClr val="000000"/>
                                </a:solidFill>
                                <a:latin typeface="Cambria Math" panose="02040503050406030204" pitchFamily="18" charset="0"/>
                              </a:rPr>
                            </m:ctrlPr>
                          </m:limLowPr>
                          <m:e>
                            <m:r>
                              <m:rPr>
                                <m:sty m:val="p"/>
                              </m:rPr>
                              <a:rPr lang="en-US" altLang="zh-CN" sz="2800" dirty="0">
                                <a:solidFill>
                                  <a:srgbClr val="000000"/>
                                </a:solidFill>
                                <a:latin typeface="Cambria Math" panose="02040503050406030204" pitchFamily="18" charset="0"/>
                              </a:rPr>
                              <m:t>min</m:t>
                            </m:r>
                          </m:e>
                          <m:lim>
                            <m:r>
                              <a:rPr lang="en-US" altLang="zh-CN" sz="2800" b="1" i="1" dirty="0">
                                <a:solidFill>
                                  <a:srgbClr val="000000"/>
                                </a:solidFill>
                                <a:latin typeface="Cambria Math" panose="02040503050406030204" pitchFamily="18" charset="0"/>
                              </a:rPr>
                              <m:t>𝒙</m:t>
                            </m:r>
                          </m:lim>
                        </m:limLow>
                      </m:fName>
                      <m:e>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smtClean="0">
                                    <a:solidFill>
                                      <a:srgbClr val="000000"/>
                                    </a:solidFill>
                                    <a:latin typeface="Cambria Math" panose="02040503050406030204" pitchFamily="18" charset="0"/>
                                  </a:rPr>
                                </m:ctrlPr>
                              </m:sSubPr>
                              <m:e>
                                <m:r>
                                  <a:rPr lang="en-US" altLang="zh-CN" sz="2800" b="1" i="1" dirty="0" smtClean="0">
                                    <a:solidFill>
                                      <a:srgbClr val="000000"/>
                                    </a:solidFill>
                                    <a:latin typeface="Cambria Math" panose="02040503050406030204" pitchFamily="18" charset="0"/>
                                  </a:rPr>
                                  <m:t>𝒙</m:t>
                                </m:r>
                              </m:e>
                              <m:sub>
                                <m:r>
                                  <a:rPr lang="en-US" altLang="zh-CN" sz="2800" b="0" i="1" dirty="0" smtClean="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𝑓</m:t>
                        </m:r>
                        <m:sSup>
                          <m:sSupPr>
                            <m:ctrlPr>
                              <a:rPr lang="en-US" altLang="zh-CN" sz="2800" b="0" i="1" dirty="0" smtClean="0">
                                <a:solidFill>
                                  <a:srgbClr val="000000"/>
                                </a:solidFill>
                                <a:latin typeface="Cambria Math" panose="02040503050406030204" pitchFamily="18" charset="0"/>
                                <a:ea typeface="Cambria Math" panose="02040503050406030204" pitchFamily="18" charset="0"/>
                              </a:rPr>
                            </m:ctrlPr>
                          </m:sSupPr>
                          <m:e>
                            <m:d>
                              <m:dPr>
                                <m:ctrlPr>
                                  <a:rPr lang="en-US" altLang="zh-CN" sz="2800" b="0" i="1" dirty="0" smtClean="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ea typeface="Cambria Math" panose="02040503050406030204" pitchFamily="18" charset="0"/>
                              </a:rPr>
                              <m:t>𝑇</m:t>
                            </m:r>
                          </m:sup>
                        </m:sSup>
                        <m:d>
                          <m:dPr>
                            <m:ctrlPr>
                              <a:rPr lang="en-US" altLang="zh-CN" sz="2800" b="0" i="1" dirty="0" smtClean="0">
                                <a:solidFill>
                                  <a:srgbClr val="000000"/>
                                </a:solidFill>
                                <a:latin typeface="Cambria Math" panose="02040503050406030204" pitchFamily="18" charset="0"/>
                                <a:ea typeface="Cambria Math" panose="02040503050406030204" pitchFamily="18" charset="0"/>
                              </a:rPr>
                            </m:ctrlPr>
                          </m:dPr>
                          <m:e>
                            <m:r>
                              <a:rPr lang="en-US" altLang="zh-CN" sz="2800" b="1" i="1" dirty="0">
                                <a:solidFill>
                                  <a:srgbClr val="000000"/>
                                </a:solidFill>
                                <a:latin typeface="Cambria Math" panose="02040503050406030204" pitchFamily="18" charset="0"/>
                              </a:rPr>
                              <m:t>𝒙</m:t>
                            </m:r>
                            <m:r>
                              <a:rPr lang="en-US" altLang="zh-CN" sz="280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f>
                          <m:fPr>
                            <m:ctrlPr>
                              <a:rPr lang="en-US" altLang="zh-CN" sz="2800" b="0" i="1" dirty="0" smtClean="0">
                                <a:solidFill>
                                  <a:srgbClr val="000000"/>
                                </a:solidFill>
                                <a:latin typeface="Cambria Math" panose="02040503050406030204" pitchFamily="18" charset="0"/>
                              </a:rPr>
                            </m:ctrlPr>
                          </m:fPr>
                          <m:num>
                            <m:r>
                              <a:rPr lang="en-US" altLang="zh-CN" sz="2800" b="0" i="1" dirty="0" smtClean="0">
                                <a:solidFill>
                                  <a:srgbClr val="000000"/>
                                </a:solidFill>
                                <a:latin typeface="Cambria Math" panose="02040503050406030204" pitchFamily="18" charset="0"/>
                              </a:rPr>
                              <m:t>1</m:t>
                            </m:r>
                          </m:num>
                          <m:den>
                            <m:r>
                              <a:rPr lang="en-US" altLang="zh-CN" sz="2800" b="0" i="1" dirty="0" smtClean="0">
                                <a:solidFill>
                                  <a:srgbClr val="000000"/>
                                </a:solidFill>
                                <a:latin typeface="Cambria Math" panose="02040503050406030204" pitchFamily="18" charset="0"/>
                              </a:rPr>
                              <m:t>2</m:t>
                            </m:r>
                          </m:den>
                        </m:f>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d>
                              <m:dPr>
                                <m:ctrlPr>
                                  <a:rPr lang="en-US" altLang="zh-CN" sz="2800" i="1" dirty="0">
                                    <a:solidFill>
                                      <a:srgbClr val="000000"/>
                                    </a:solidFill>
                                    <a:latin typeface="Cambria Math" panose="02040503050406030204" pitchFamily="18" charset="0"/>
                                    <a:ea typeface="Cambria Math" panose="02040503050406030204" pitchFamily="18" charset="0"/>
                                  </a:rPr>
                                </m:ctrlPr>
                              </m:dPr>
                              <m:e>
                                <m:r>
                                  <a:rPr lang="en-US" altLang="zh-CN" sz="2800" b="1" i="1" dirty="0">
                                    <a:solidFill>
                                      <a:srgbClr val="000000"/>
                                    </a:solidFill>
                                    <a:latin typeface="Cambria Math" panose="02040503050406030204" pitchFamily="18" charset="0"/>
                                  </a:rPr>
                                  <m:t>𝒙</m:t>
                                </m:r>
                                <m:r>
                                  <a:rPr lang="en-US" altLang="zh-CN" sz="280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e>
                          <m:sup>
                            <m:r>
                              <a:rPr lang="en-US" altLang="zh-CN" sz="2800" i="1" dirty="0">
                                <a:solidFill>
                                  <a:srgbClr val="000000"/>
                                </a:solidFill>
                                <a:latin typeface="Cambria Math" panose="02040503050406030204" pitchFamily="18" charset="0"/>
                                <a:ea typeface="Cambria Math" panose="02040503050406030204" pitchFamily="18" charset="0"/>
                              </a:rPr>
                              <m:t>𝑇</m:t>
                            </m:r>
                          </m:sup>
                        </m:sSup>
                        <m:sSup>
                          <m:sSupPr>
                            <m:ctrlPr>
                              <a:rPr lang="en-US" altLang="zh-CN" sz="2800" i="1" dirty="0" smtClean="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e>
                          <m:sup>
                            <m:r>
                              <a:rPr lang="en-US" altLang="zh-CN" sz="2800" b="0" i="1" dirty="0" smtClean="0">
                                <a:solidFill>
                                  <a:srgbClr val="000000"/>
                                </a:solidFill>
                                <a:latin typeface="Cambria Math" panose="02040503050406030204" pitchFamily="18" charset="0"/>
                                <a:ea typeface="Cambria Math" panose="02040503050406030204" pitchFamily="18" charset="0"/>
                              </a:rPr>
                              <m:t>2</m:t>
                            </m:r>
                          </m:sup>
                        </m:sSup>
                        <m:r>
                          <a:rPr lang="en-US" altLang="zh-CN" sz="2800" b="0" i="1" dirty="0" smtClean="0">
                            <a:solidFill>
                              <a:srgbClr val="000000"/>
                            </a:solidFill>
                            <a:latin typeface="Cambria Math" panose="02040503050406030204" pitchFamily="18" charset="0"/>
                            <a:ea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d>
                          <m:dPr>
                            <m:ctrlPr>
                              <a:rPr lang="en-US" altLang="zh-CN" sz="2800" i="1" dirty="0">
                                <a:solidFill>
                                  <a:srgbClr val="000000"/>
                                </a:solidFill>
                                <a:latin typeface="Cambria Math" panose="02040503050406030204" pitchFamily="18" charset="0"/>
                                <a:ea typeface="Cambria Math" panose="02040503050406030204" pitchFamily="18" charset="0"/>
                              </a:rPr>
                            </m:ctrlPr>
                          </m:dPr>
                          <m:e>
                            <m:r>
                              <a:rPr lang="en-US" altLang="zh-CN" sz="2800" b="1" i="1" dirty="0">
                                <a:solidFill>
                                  <a:srgbClr val="000000"/>
                                </a:solidFill>
                                <a:latin typeface="Cambria Math" panose="02040503050406030204" pitchFamily="18" charset="0"/>
                              </a:rPr>
                              <m:t>𝒙</m:t>
                            </m:r>
                            <m:r>
                              <a:rPr lang="en-US" altLang="zh-CN" sz="280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e>
                    </m:func>
                  </m:oMath>
                </a14:m>
                <a:r>
                  <a:rPr lang="zh-CN" altLang="en-US" sz="2800" dirty="0"/>
                  <a:t> </a:t>
                </a:r>
              </a:p>
            </p:txBody>
          </p:sp>
        </mc:Choice>
        <mc:Fallback xmlns="">
          <p:sp>
            <p:nvSpPr>
              <p:cNvPr id="5" name="矩形 4"/>
              <p:cNvSpPr>
                <a:spLocks noRot="1" noChangeAspect="1" noMove="1" noResize="1" noEditPoints="1" noAdjustHandles="1" noChangeArrowheads="1" noChangeShapeType="1" noTextEdit="1"/>
              </p:cNvSpPr>
              <p:nvPr/>
            </p:nvSpPr>
            <p:spPr>
              <a:xfrm>
                <a:off x="559169" y="1778660"/>
                <a:ext cx="11193770" cy="739626"/>
              </a:xfrm>
              <a:prstGeom prst="rect">
                <a:avLst/>
              </a:prstGeom>
              <a:blipFill rotWithShape="1">
                <a:blip r:embed="rId4"/>
                <a:stretch>
                  <a:fillRect l="-3" t="-3" r="3" b="6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91956" y="2808071"/>
                <a:ext cx="11528196"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Take the derivative of </a:t>
                </a:r>
                <a14:m>
                  <m:oMath xmlns:m="http://schemas.openxmlformats.org/officeDocument/2006/math">
                    <m:r>
                      <a:rPr lang="en-US" altLang="zh-CN" sz="2800" b="1" i="1" dirty="0">
                        <a:solidFill>
                          <a:srgbClr val="000000"/>
                        </a:solidFill>
                        <a:latin typeface="Cambria Math" panose="02040503050406030204" pitchFamily="18" charset="0"/>
                      </a:rPr>
                      <m:t>𝒙</m:t>
                    </m:r>
                  </m:oMath>
                </a14:m>
                <a:r>
                  <a:rPr lang="en-US" altLang="zh-CN" sz="2800" dirty="0"/>
                  <a:t> on both side, we have,</a:t>
                </a:r>
              </a:p>
            </p:txBody>
          </p:sp>
        </mc:Choice>
        <mc:Fallback xmlns="">
          <p:sp>
            <p:nvSpPr>
              <p:cNvPr id="6" name="矩形 5"/>
              <p:cNvSpPr>
                <a:spLocks noRot="1" noChangeAspect="1" noMove="1" noResize="1" noEditPoints="1" noAdjustHandles="1" noChangeArrowheads="1" noChangeShapeType="1" noTextEdit="1"/>
              </p:cNvSpPr>
              <p:nvPr/>
            </p:nvSpPr>
            <p:spPr>
              <a:xfrm>
                <a:off x="391956" y="2808071"/>
                <a:ext cx="11528196" cy="523220"/>
              </a:xfrm>
              <a:prstGeom prst="rect">
                <a:avLst/>
              </a:prstGeom>
              <a:blipFill rotWithShape="1">
                <a:blip r:embed="rId5"/>
                <a:stretch>
                  <a:fillRect l="-1" t="-19" r="5" b="-423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920255" y="3556106"/>
                <a:ext cx="6344557" cy="9130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dirty="0" smtClean="0">
                              <a:solidFill>
                                <a:srgbClr val="000000"/>
                              </a:solidFill>
                              <a:latin typeface="Cambria Math" panose="02040503050406030204" pitchFamily="18" charset="0"/>
                            </a:rPr>
                          </m:ctrlPr>
                        </m:fPr>
                        <m:num>
                          <m:r>
                            <a:rPr lang="en-US" altLang="zh-CN" sz="2800" i="1" dirty="0">
                              <a:solidFill>
                                <a:srgbClr val="000000"/>
                              </a:solidFill>
                              <a:latin typeface="Cambria Math" panose="02040503050406030204" pitchFamily="18" charset="0"/>
                            </a:rPr>
                            <m:t>𝑑𝑓</m:t>
                          </m:r>
                          <m:r>
                            <a:rPr lang="en-US" altLang="zh-CN" sz="2800" i="1" dirty="0">
                              <a:solidFill>
                                <a:srgbClr val="000000"/>
                              </a:solidFill>
                              <a:latin typeface="Cambria Math" panose="02040503050406030204" pitchFamily="18" charset="0"/>
                            </a:rPr>
                            <m:t>(</m:t>
                          </m:r>
                          <m:r>
                            <a:rPr lang="en-US" altLang="zh-CN" sz="2800" b="1" i="1" dirty="0">
                              <a:solidFill>
                                <a:srgbClr val="000000"/>
                              </a:solidFill>
                              <a:latin typeface="Cambria Math" panose="02040503050406030204" pitchFamily="18" charset="0"/>
                            </a:rPr>
                            <m:t>𝒙</m:t>
                          </m:r>
                          <m:r>
                            <a:rPr lang="en-US" altLang="zh-CN" sz="2800" i="1" dirty="0">
                              <a:solidFill>
                                <a:srgbClr val="000000"/>
                              </a:solidFill>
                              <a:latin typeface="Cambria Math" panose="02040503050406030204" pitchFamily="18" charset="0"/>
                            </a:rPr>
                            <m:t>)</m:t>
                          </m:r>
                        </m:num>
                        <m:den>
                          <m:r>
                            <a:rPr lang="en-US" altLang="zh-CN" sz="2800" b="0" i="1" dirty="0" smtClean="0">
                              <a:solidFill>
                                <a:srgbClr val="000000"/>
                              </a:solidFill>
                              <a:latin typeface="Cambria Math" panose="02040503050406030204" pitchFamily="18" charset="0"/>
                            </a:rPr>
                            <m:t>𝑑</m:t>
                          </m:r>
                          <m:r>
                            <a:rPr lang="en-US" altLang="zh-CN" sz="2800" b="1" i="1" dirty="0" smtClean="0">
                              <a:solidFill>
                                <a:srgbClr val="000000"/>
                              </a:solidFill>
                              <a:latin typeface="Cambria Math" panose="02040503050406030204" pitchFamily="18" charset="0"/>
                            </a:rPr>
                            <m:t>𝒙</m:t>
                          </m:r>
                        </m:den>
                      </m:f>
                      <m:r>
                        <a:rPr lang="en-US" altLang="zh-CN" sz="2800" b="0" i="1" dirty="0" smtClean="0">
                          <a:solidFill>
                            <a:srgbClr val="000000"/>
                          </a:solidFill>
                          <a:latin typeface="Cambria Math" panose="02040503050406030204" pitchFamily="18" charset="0"/>
                        </a:rPr>
                        <m:t>=</m:t>
                      </m:r>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i="1" dirty="0">
                          <a:solidFill>
                            <a:srgbClr val="000000"/>
                          </a:solidFill>
                          <a:latin typeface="Cambria Math" panose="02040503050406030204" pitchFamily="18" charset="0"/>
                        </a:rPr>
                        <m:t>+</m:t>
                      </m:r>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e>
                        <m:sup>
                          <m:r>
                            <a:rPr lang="en-US" altLang="zh-CN" sz="2800" i="1" dirty="0">
                              <a:solidFill>
                                <a:srgbClr val="000000"/>
                              </a:solidFill>
                              <a:latin typeface="Cambria Math" panose="02040503050406030204" pitchFamily="18" charset="0"/>
                              <a:ea typeface="Cambria Math" panose="02040503050406030204" pitchFamily="18" charset="0"/>
                            </a:rPr>
                            <m:t>2</m:t>
                          </m:r>
                        </m:sup>
                      </m:sSup>
                      <m:r>
                        <a:rPr lang="en-US" altLang="zh-CN" sz="2800" i="1" dirty="0">
                          <a:solidFill>
                            <a:srgbClr val="000000"/>
                          </a:solidFill>
                          <a:latin typeface="Cambria Math" panose="02040503050406030204" pitchFamily="18" charset="0"/>
                          <a:ea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d>
                        <m:dPr>
                          <m:ctrlPr>
                            <a:rPr lang="en-US" altLang="zh-CN" sz="2800" i="1" dirty="0">
                              <a:solidFill>
                                <a:srgbClr val="000000"/>
                              </a:solidFill>
                              <a:latin typeface="Cambria Math" panose="02040503050406030204" pitchFamily="18" charset="0"/>
                              <a:ea typeface="Cambria Math" panose="02040503050406030204" pitchFamily="18" charset="0"/>
                            </a:rPr>
                          </m:ctrlPr>
                        </m:dPr>
                        <m:e>
                          <m:r>
                            <a:rPr lang="en-US" altLang="zh-CN" sz="2800" b="1" i="1" dirty="0">
                              <a:solidFill>
                                <a:srgbClr val="000000"/>
                              </a:solidFill>
                              <a:latin typeface="Cambria Math" panose="02040503050406030204" pitchFamily="18" charset="0"/>
                            </a:rPr>
                            <m:t>𝒙</m:t>
                          </m:r>
                          <m:r>
                            <a:rPr lang="en-US" altLang="zh-CN" sz="280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e>
                      </m:d>
                      <m:r>
                        <a:rPr lang="en-US" altLang="zh-CN" sz="2800" b="1" i="1" dirty="0" smtClean="0">
                          <a:solidFill>
                            <a:srgbClr val="000000"/>
                          </a:solidFill>
                          <a:latin typeface="Cambria Math" panose="02040503050406030204" pitchFamily="18" charset="0"/>
                        </a:rPr>
                        <m:t>=</m:t>
                      </m:r>
                      <m:r>
                        <a:rPr lang="en-US" altLang="zh-CN" sz="2800" b="1" i="1" dirty="0" smtClean="0">
                          <a:solidFill>
                            <a:srgbClr val="000000"/>
                          </a:solidFill>
                          <a:latin typeface="Cambria Math" panose="02040503050406030204" pitchFamily="18" charset="0"/>
                        </a:rPr>
                        <m:t>𝟎</m:t>
                      </m:r>
                    </m:oMath>
                  </m:oMathPara>
                </a14:m>
                <a:endParaRPr lang="zh-CN" altLang="en-US" sz="2800" b="1" dirty="0"/>
              </a:p>
            </p:txBody>
          </p:sp>
        </mc:Choice>
        <mc:Fallback xmlns="">
          <p:sp>
            <p:nvSpPr>
              <p:cNvPr id="8" name="矩形 7"/>
              <p:cNvSpPr>
                <a:spLocks noRot="1" noChangeAspect="1" noMove="1" noResize="1" noEditPoints="1" noAdjustHandles="1" noChangeArrowheads="1" noChangeShapeType="1" noTextEdit="1"/>
              </p:cNvSpPr>
              <p:nvPr/>
            </p:nvSpPr>
            <p:spPr>
              <a:xfrm>
                <a:off x="1920255" y="3556106"/>
                <a:ext cx="6344557" cy="913007"/>
              </a:xfrm>
              <a:prstGeom prst="rect">
                <a:avLst/>
              </a:prstGeom>
              <a:blipFill rotWithShape="1">
                <a:blip r:embed="rId6"/>
                <a:stretch>
                  <a:fillRect t="-12" r="5" b="68"/>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2919495" y="5355083"/>
                <a:ext cx="45995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solidFill>
                            <a:srgbClr val="000000"/>
                          </a:solidFill>
                          <a:latin typeface="Cambria Math" panose="02040503050406030204" pitchFamily="18" charset="0"/>
                        </a:rPr>
                        <m:t>𝒙</m:t>
                      </m:r>
                      <m:r>
                        <a:rPr lang="en-US" altLang="zh-CN" sz="2800" b="0" i="1" dirty="0" smtClean="0">
                          <a:solidFill>
                            <a:srgbClr val="000000"/>
                          </a:solidFill>
                          <a:latin typeface="Cambria Math" panose="02040503050406030204" pitchFamily="18" charset="0"/>
                        </a:rPr>
                        <m:t>=</m:t>
                      </m:r>
                      <m:sSub>
                        <m:sSubPr>
                          <m:ctrlPr>
                            <a:rPr lang="en-US" altLang="zh-CN" sz="2800" i="1" dirty="0" smtClean="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ea typeface="Cambria Math" panose="02040503050406030204" pitchFamily="18" charset="0"/>
                        </a:rPr>
                        <m:t>−</m:t>
                      </m:r>
                      <m:sSup>
                        <m:sSupPr>
                          <m:ctrlPr>
                            <a:rPr lang="en-US" altLang="zh-CN" sz="2800" i="1" dirty="0">
                              <a:solidFill>
                                <a:srgbClr val="000000"/>
                              </a:solidFill>
                              <a:latin typeface="Cambria Math" panose="02040503050406030204" pitchFamily="18" charset="0"/>
                            </a:rPr>
                          </m:ctrlPr>
                        </m:sSupPr>
                        <m:e>
                          <m:r>
                            <a:rPr lang="en-US" altLang="zh-CN" sz="2800" i="1" dirty="0">
                              <a:solidFill>
                                <a:srgbClr val="000000"/>
                              </a:solidFill>
                              <a:latin typeface="Cambria Math" panose="02040503050406030204" pitchFamily="18" charset="0"/>
                            </a:rPr>
                            <m:t>[</m:t>
                          </m:r>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e>
                            <m:sup>
                              <m:r>
                                <a:rPr lang="en-US" altLang="zh-CN" sz="2800" i="1" dirty="0">
                                  <a:solidFill>
                                    <a:srgbClr val="000000"/>
                                  </a:solidFill>
                                  <a:latin typeface="Cambria Math" panose="02040503050406030204" pitchFamily="18" charset="0"/>
                                  <a:ea typeface="Cambria Math" panose="02040503050406030204" pitchFamily="18" charset="0"/>
                                </a:rPr>
                                <m:t>2</m:t>
                              </m:r>
                            </m:sup>
                          </m:sSup>
                          <m:r>
                            <a:rPr lang="en-US" altLang="zh-CN" sz="2800" i="1" dirty="0">
                              <a:solidFill>
                                <a:srgbClr val="000000"/>
                              </a:solidFill>
                              <a:latin typeface="Cambria Math" panose="02040503050406030204" pitchFamily="18" charset="0"/>
                              <a:ea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i="1" dirty="0">
                              <a:solidFill>
                                <a:srgbClr val="000000"/>
                              </a:solidFill>
                              <a:latin typeface="Cambria Math" panose="02040503050406030204" pitchFamily="18" charset="0"/>
                            </a:rPr>
                            <m:t>]</m:t>
                          </m:r>
                        </m:e>
                        <m:sup>
                          <m:r>
                            <a:rPr lang="en-US" altLang="zh-CN" sz="2800" i="1" dirty="0">
                              <a:solidFill>
                                <a:srgbClr val="000000"/>
                              </a:solidFill>
                              <a:latin typeface="Cambria Math" panose="02040503050406030204" pitchFamily="18" charset="0"/>
                            </a:rPr>
                            <m:t>−1</m:t>
                          </m:r>
                        </m:sup>
                      </m:sSup>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m:oMathPara>
                </a14:m>
                <a:endParaRPr lang="zh-CN" altLang="en-US" sz="2800" b="1" dirty="0"/>
              </a:p>
            </p:txBody>
          </p:sp>
        </mc:Choice>
        <mc:Fallback xmlns="">
          <p:sp>
            <p:nvSpPr>
              <p:cNvPr id="12" name="矩形 11"/>
              <p:cNvSpPr>
                <a:spLocks noRot="1" noChangeAspect="1" noMove="1" noResize="1" noEditPoints="1" noAdjustHandles="1" noChangeArrowheads="1" noChangeShapeType="1" noTextEdit="1"/>
              </p:cNvSpPr>
              <p:nvPr/>
            </p:nvSpPr>
            <p:spPr>
              <a:xfrm>
                <a:off x="2919495" y="5355083"/>
                <a:ext cx="4599529" cy="523220"/>
              </a:xfrm>
              <a:prstGeom prst="rect">
                <a:avLst/>
              </a:prstGeom>
              <a:blipFill rotWithShape="1">
                <a:blip r:embed="rId7"/>
                <a:stretch>
                  <a:fillRect l="-9" t="-24" r="14" b="-422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91956" y="4650488"/>
                <a:ext cx="11528196"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Update rule: suppose </a:t>
                </a:r>
                <a14:m>
                  <m:oMath xmlns:m="http://schemas.openxmlformats.org/officeDocument/2006/math">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e>
                      <m:sup>
                        <m:r>
                          <a:rPr lang="en-US" altLang="zh-CN" sz="2800" i="1" dirty="0">
                            <a:solidFill>
                              <a:srgbClr val="000000"/>
                            </a:solidFill>
                            <a:latin typeface="Cambria Math" panose="02040503050406030204" pitchFamily="18" charset="0"/>
                            <a:ea typeface="Cambria Math" panose="02040503050406030204" pitchFamily="18" charset="0"/>
                          </a:rPr>
                          <m:t>2</m:t>
                        </m:r>
                      </m:sup>
                    </m:sSup>
                    <m:r>
                      <a:rPr lang="en-US" altLang="zh-CN" sz="2800" i="1" dirty="0">
                        <a:solidFill>
                          <a:srgbClr val="000000"/>
                        </a:solidFill>
                        <a:latin typeface="Cambria Math" panose="02040503050406030204" pitchFamily="18" charset="0"/>
                        <a:ea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a14:m>
                <a:r>
                  <a:rPr lang="en-US" altLang="zh-CN" sz="2800" dirty="0"/>
                  <a:t> is positive definite,  </a:t>
                </a:r>
              </a:p>
            </p:txBody>
          </p:sp>
        </mc:Choice>
        <mc:Fallback xmlns="">
          <p:sp>
            <p:nvSpPr>
              <p:cNvPr id="13" name="矩形 12"/>
              <p:cNvSpPr>
                <a:spLocks noRot="1" noChangeAspect="1" noMove="1" noResize="1" noEditPoints="1" noAdjustHandles="1" noChangeArrowheads="1" noChangeShapeType="1" noTextEdit="1"/>
              </p:cNvSpPr>
              <p:nvPr/>
            </p:nvSpPr>
            <p:spPr>
              <a:xfrm>
                <a:off x="391956" y="4650488"/>
                <a:ext cx="11528196" cy="523220"/>
              </a:xfrm>
              <a:prstGeom prst="rect">
                <a:avLst/>
              </a:prstGeom>
              <a:blipFill rotWithShape="1">
                <a:blip r:embed="rId8"/>
                <a:stretch>
                  <a:fillRect l="-1" t="-73" r="5" b="-4178"/>
                </a:stretch>
              </a:blipFill>
            </p:spPr>
            <p:txBody>
              <a:bodyPr/>
              <a:lstStyle/>
              <a:p>
                <a:r>
                  <a:rPr lang="en-US" altLang="en-US">
                    <a:noFill/>
                  </a:rPr>
                  <a:t> </a:t>
                </a:r>
              </a:p>
            </p:txBody>
          </p:sp>
        </mc:Fallback>
      </mc:AlternateContent>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4350999" cy="707886"/>
          </a:xfrm>
          <a:prstGeom prst="rect">
            <a:avLst/>
          </a:prstGeom>
          <a:noFill/>
        </p:spPr>
        <p:txBody>
          <a:bodyPr wrap="none" rtlCol="0">
            <a:spAutoFit/>
          </a:bodyPr>
          <a:lstStyle/>
          <a:p>
            <a:r>
              <a:rPr lang="en-US" altLang="zh-CN" sz="4000" b="1" dirty="0"/>
              <a:t>Newton’s Methods</a:t>
            </a:r>
            <a:endParaRPr lang="en-US" altLang="zh-CN" sz="3200" dirty="0"/>
          </a:p>
        </p:txBody>
      </p:sp>
      <mc:AlternateContent xmlns:mc="http://schemas.openxmlformats.org/markup-compatibility/2006" xmlns:a14="http://schemas.microsoft.com/office/drawing/2010/main">
        <mc:Choice Requires="a14">
          <p:sp>
            <p:nvSpPr>
              <p:cNvPr id="7" name="矩形 6"/>
              <p:cNvSpPr/>
              <p:nvPr/>
            </p:nvSpPr>
            <p:spPr>
              <a:xfrm>
                <a:off x="391956" y="1080871"/>
                <a:ext cx="11528196"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Motivation: to minimize the local </a:t>
                </a:r>
                <a:r>
                  <a:rPr lang="en-US" altLang="zh-CN" sz="2800" dirty="0">
                    <a:solidFill>
                      <a:srgbClr val="FF0000"/>
                    </a:solidFill>
                  </a:rPr>
                  <a:t>second-order</a:t>
                </a:r>
                <a:r>
                  <a:rPr lang="en-US" altLang="zh-CN" sz="2800" dirty="0"/>
                  <a:t> </a:t>
                </a:r>
                <a:r>
                  <a:rPr lang="en-US" altLang="zh-CN" sz="2800" dirty="0">
                    <a:solidFill>
                      <a:srgbClr val="FF0000"/>
                    </a:solidFill>
                  </a:rPr>
                  <a:t>Taylor</a:t>
                </a:r>
                <a:r>
                  <a:rPr lang="en-US" altLang="zh-CN" sz="2800" dirty="0"/>
                  <a:t> approximation of </a:t>
                </a:r>
                <a14:m>
                  <m:oMath xmlns:m="http://schemas.openxmlformats.org/officeDocument/2006/math">
                    <m:r>
                      <a:rPr lang="en-US" altLang="zh-CN" sz="2800" i="1" dirty="0">
                        <a:solidFill>
                          <a:srgbClr val="000000"/>
                        </a:solidFill>
                        <a:latin typeface="Cambria Math" panose="02040503050406030204" pitchFamily="18" charset="0"/>
                        <a:ea typeface="Cambria Math" panose="02040503050406030204" pitchFamily="18" charset="0"/>
                      </a:rPr>
                      <m:t>𝑓</m:t>
                    </m:r>
                  </m:oMath>
                </a14:m>
                <a:r>
                  <a:rPr lang="en-US" altLang="zh-CN" sz="2800" dirty="0"/>
                  <a:t>.</a:t>
                </a:r>
              </a:p>
            </p:txBody>
          </p:sp>
        </mc:Choice>
        <mc:Fallback xmlns="">
          <p:sp>
            <p:nvSpPr>
              <p:cNvPr id="7" name="矩形 6"/>
              <p:cNvSpPr>
                <a:spLocks noRot="1" noChangeAspect="1" noMove="1" noResize="1" noEditPoints="1" noAdjustHandles="1" noChangeArrowheads="1" noChangeShapeType="1" noTextEdit="1"/>
              </p:cNvSpPr>
              <p:nvPr/>
            </p:nvSpPr>
            <p:spPr>
              <a:xfrm>
                <a:off x="391956" y="1080871"/>
                <a:ext cx="11528196" cy="523220"/>
              </a:xfrm>
              <a:prstGeom prst="rect">
                <a:avLst/>
              </a:prstGeom>
              <a:blipFill rotWithShape="1">
                <a:blip r:embed="rId3"/>
                <a:stretch>
                  <a:fillRect l="-1" t="-19" r="5" b="-8578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214291" y="1695670"/>
                <a:ext cx="938923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dirty="0" smtClean="0">
                              <a:solidFill>
                                <a:srgbClr val="000000"/>
                              </a:solidFill>
                              <a:latin typeface="Cambria Math" panose="02040503050406030204" pitchFamily="18" charset="0"/>
                            </a:rPr>
                          </m:ctrlPr>
                        </m:funcPr>
                        <m:fName>
                          <m:limLow>
                            <m:limLowPr>
                              <m:ctrlPr>
                                <a:rPr lang="en-US" altLang="zh-CN" sz="2800" i="1" dirty="0" smtClean="0">
                                  <a:solidFill>
                                    <a:srgbClr val="000000"/>
                                  </a:solidFill>
                                  <a:latin typeface="Cambria Math" panose="02040503050406030204" pitchFamily="18" charset="0"/>
                                </a:rPr>
                              </m:ctrlPr>
                            </m:limLowPr>
                            <m:e>
                              <m:r>
                                <m:rPr>
                                  <m:sty m:val="p"/>
                                </m:rPr>
                                <a:rPr lang="en-US" altLang="zh-CN" sz="2800" b="0" i="0" dirty="0" smtClean="0">
                                  <a:solidFill>
                                    <a:srgbClr val="000000"/>
                                  </a:solidFill>
                                  <a:latin typeface="Cambria Math" panose="02040503050406030204" pitchFamily="18" charset="0"/>
                                </a:rPr>
                                <m:t>min</m:t>
                              </m:r>
                            </m:e>
                            <m:lim>
                              <m:r>
                                <a:rPr lang="en-US" altLang="zh-CN" sz="2800" b="0" i="1" dirty="0" smtClean="0">
                                  <a:solidFill>
                                    <a:srgbClr val="000000"/>
                                  </a:solidFill>
                                  <a:latin typeface="Cambria Math" panose="02040503050406030204" pitchFamily="18" charset="0"/>
                                </a:rPr>
                                <m:t>𝑥</m:t>
                              </m:r>
                            </m:lim>
                          </m:limLow>
                        </m:fName>
                        <m:e>
                          <m:r>
                            <a:rPr lang="en-US" altLang="zh-CN" sz="2800" b="0" i="1" dirty="0" smtClean="0">
                              <a:solidFill>
                                <a:srgbClr val="000000"/>
                              </a:solidFill>
                              <a:latin typeface="Cambria Math" panose="02040503050406030204" pitchFamily="18" charset="0"/>
                            </a:rPr>
                            <m:t>𝑓</m:t>
                          </m:r>
                          <m:r>
                            <a:rPr lang="en-US" altLang="zh-CN" sz="2800" b="0" i="1" dirty="0" smtClean="0">
                              <a:solidFill>
                                <a:srgbClr val="000000"/>
                              </a:solidFill>
                              <a:latin typeface="Cambria Math" panose="02040503050406030204" pitchFamily="18" charset="0"/>
                            </a:rPr>
                            <m:t>(</m:t>
                          </m:r>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e>
                      </m:func>
                      <m:r>
                        <a:rPr lang="en-US" altLang="zh-CN" sz="2800" b="0" i="1" dirty="0" smtClean="0">
                          <a:solidFill>
                            <a:srgbClr val="000000"/>
                          </a:solidFill>
                          <a:latin typeface="Cambria Math" panose="02040503050406030204" pitchFamily="18" charset="0"/>
                          <a:ea typeface="Cambria Math" panose="02040503050406030204" pitchFamily="18" charset="0"/>
                        </a:rPr>
                        <m:t>≈</m:t>
                      </m:r>
                      <m:func>
                        <m:funcPr>
                          <m:ctrlPr>
                            <a:rPr lang="en-US" altLang="zh-CN" sz="2800" i="1" dirty="0">
                              <a:solidFill>
                                <a:srgbClr val="000000"/>
                              </a:solidFill>
                              <a:latin typeface="Cambria Math" panose="02040503050406030204" pitchFamily="18" charset="0"/>
                            </a:rPr>
                          </m:ctrlPr>
                        </m:funcPr>
                        <m:fName>
                          <m:limLow>
                            <m:limLowPr>
                              <m:ctrlPr>
                                <a:rPr lang="en-US" altLang="zh-CN" sz="2800" i="1" dirty="0">
                                  <a:solidFill>
                                    <a:srgbClr val="000000"/>
                                  </a:solidFill>
                                  <a:latin typeface="Cambria Math" panose="02040503050406030204" pitchFamily="18" charset="0"/>
                                </a:rPr>
                              </m:ctrlPr>
                            </m:limLowPr>
                            <m:e>
                              <m:r>
                                <a:rPr lang="en-US" altLang="zh-CN" sz="2800" b="0" i="1" dirty="0">
                                  <a:solidFill>
                                    <a:srgbClr val="000000"/>
                                  </a:solidFill>
                                  <a:latin typeface="Cambria Math" panose="02040503050406030204" pitchFamily="18" charset="0"/>
                                </a:rPr>
                                <m:t>𝑚𝑖𝑛</m:t>
                              </m:r>
                            </m:e>
                            <m:lim>
                              <m:r>
                                <a:rPr lang="en-US" altLang="zh-CN" sz="2800" b="0" i="1" dirty="0">
                                  <a:solidFill>
                                    <a:srgbClr val="000000"/>
                                  </a:solidFill>
                                  <a:latin typeface="Cambria Math" panose="02040503050406030204" pitchFamily="18" charset="0"/>
                                </a:rPr>
                                <m:t>𝑥</m:t>
                              </m:r>
                            </m:lim>
                          </m:limLow>
                        </m:fName>
                        <m:e>
                          <m:r>
                            <a:rPr lang="en-US" altLang="zh-CN" sz="2800" b="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smtClean="0">
                                      <a:solidFill>
                                        <a:srgbClr val="000000"/>
                                      </a:solidFill>
                                      <a:latin typeface="Cambria Math" panose="02040503050406030204" pitchFamily="18" charset="0"/>
                                    </a:rPr>
                                  </m:ctrlPr>
                                </m:sSubPr>
                                <m:e>
                                  <m:r>
                                    <a:rPr lang="en-US" altLang="zh-CN" sz="2800" b="0" i="1" dirty="0" smtClean="0">
                                      <a:solidFill>
                                        <a:srgbClr val="000000"/>
                                      </a:solidFill>
                                      <a:latin typeface="Cambria Math" panose="02040503050406030204" pitchFamily="18" charset="0"/>
                                    </a:rPr>
                                    <m:t>𝑥</m:t>
                                  </m:r>
                                </m:e>
                                <m:sub>
                                  <m:r>
                                    <a:rPr lang="en-US" altLang="zh-CN" sz="2800" b="0" i="1" dirty="0" smtClean="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sSup>
                            <m:sSupPr>
                              <m:ctrlPr>
                                <a:rPr lang="en-US" altLang="zh-CN" sz="2800" b="0" i="1" dirty="0" smtClean="0">
                                  <a:solidFill>
                                    <a:srgbClr val="000000"/>
                                  </a:solidFill>
                                  <a:latin typeface="Cambria Math" panose="02040503050406030204" pitchFamily="18" charset="0"/>
                                  <a:ea typeface="Cambria Math" panose="02040503050406030204" pitchFamily="18" charset="0"/>
                                </a:rPr>
                              </m:ctrlPr>
                            </m:sSupPr>
                            <m:e>
                              <m:r>
                                <a:rPr lang="en-US" altLang="zh-CN" sz="2800" b="0" i="1" dirty="0" smtClean="0">
                                  <a:solidFill>
                                    <a:srgbClr val="000000"/>
                                  </a:solidFill>
                                  <a:latin typeface="Cambria Math" panose="02040503050406030204" pitchFamily="18" charset="0"/>
                                  <a:ea typeface="Cambria Math" panose="02040503050406030204" pitchFamily="18" charset="0"/>
                                </a:rPr>
                                <m:t>𝑓</m:t>
                              </m:r>
                            </m:e>
                            <m:sup>
                              <m:r>
                                <a:rPr lang="en-US" altLang="zh-CN" sz="2800" b="0" i="1" dirty="0" smtClean="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d>
                            <m:dPr>
                              <m:ctrlPr>
                                <a:rPr lang="en-US" altLang="zh-CN" sz="2800" i="1" dirty="0" smtClean="0">
                                  <a:solidFill>
                                    <a:srgbClr val="000000"/>
                                  </a:solidFill>
                                  <a:latin typeface="Cambria Math" panose="02040503050406030204" pitchFamily="18" charset="0"/>
                                  <a:ea typeface="Cambria Math" panose="02040503050406030204" pitchFamily="18" charset="0"/>
                                </a:rPr>
                              </m:ctrlPr>
                            </m:dPr>
                            <m:e>
                              <m:r>
                                <a:rPr lang="en-US" altLang="zh-CN" sz="2800" b="0" i="1" dirty="0">
                                  <a:solidFill>
                                    <a:srgbClr val="000000"/>
                                  </a:solidFill>
                                  <a:latin typeface="Cambria Math" panose="02040503050406030204" pitchFamily="18" charset="0"/>
                                </a:rPr>
                                <m:t>𝑥</m:t>
                              </m:r>
                              <m:r>
                                <a:rPr lang="en-US" altLang="zh-CN" sz="2800" b="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0" i="1" dirty="0">
                                      <a:solidFill>
                                        <a:srgbClr val="000000"/>
                                      </a:solidFill>
                                      <a:latin typeface="Cambria Math" panose="02040503050406030204" pitchFamily="18" charset="0"/>
                                    </a:rPr>
                                    <m:t>𝑥</m:t>
                                  </m:r>
                                </m:e>
                                <m:sub>
                                  <m:r>
                                    <a:rPr lang="en-US" altLang="zh-CN" sz="2800" b="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m:t>
                          </m:r>
                          <m:f>
                            <m:fPr>
                              <m:ctrlPr>
                                <a:rPr lang="en-US" altLang="zh-CN" sz="2800" i="1" dirty="0" smtClean="0">
                                  <a:solidFill>
                                    <a:srgbClr val="000000"/>
                                  </a:solidFill>
                                  <a:latin typeface="Cambria Math" panose="02040503050406030204" pitchFamily="18" charset="0"/>
                                </a:rPr>
                              </m:ctrlPr>
                            </m:fPr>
                            <m:num>
                              <m:r>
                                <a:rPr lang="en-US" altLang="zh-CN" sz="2800" b="0" i="1" dirty="0" smtClean="0">
                                  <a:solidFill>
                                    <a:srgbClr val="000000"/>
                                  </a:solidFill>
                                  <a:latin typeface="Cambria Math" panose="02040503050406030204" pitchFamily="18" charset="0"/>
                                </a:rPr>
                                <m:t>1</m:t>
                              </m:r>
                            </m:num>
                            <m:den>
                              <m:r>
                                <a:rPr lang="en-US" altLang="zh-CN" sz="2800" b="0" i="1" dirty="0" smtClean="0">
                                  <a:solidFill>
                                    <a:srgbClr val="000000"/>
                                  </a:solidFill>
                                  <a:latin typeface="Cambria Math" panose="02040503050406030204" pitchFamily="18" charset="0"/>
                                </a:rPr>
                                <m:t>2</m:t>
                              </m:r>
                            </m:den>
                          </m:f>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b="0" i="1" dirty="0" smtClean="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d>
                                <m:dPr>
                                  <m:ctrlPr>
                                    <a:rPr lang="en-US" altLang="zh-CN" sz="2800" i="1" dirty="0">
                                      <a:solidFill>
                                        <a:srgbClr val="000000"/>
                                      </a:solidFill>
                                      <a:latin typeface="Cambria Math" panose="02040503050406030204" pitchFamily="18" charset="0"/>
                                      <a:ea typeface="Cambria Math" panose="02040503050406030204" pitchFamily="18" charset="0"/>
                                    </a:rPr>
                                  </m:ctrlPr>
                                </m:dPr>
                                <m:e>
                                  <m:r>
                                    <a:rPr lang="en-US" altLang="zh-CN" sz="2800" b="0" i="1" dirty="0">
                                      <a:solidFill>
                                        <a:srgbClr val="000000"/>
                                      </a:solidFill>
                                      <a:latin typeface="Cambria Math" panose="02040503050406030204" pitchFamily="18" charset="0"/>
                                    </a:rPr>
                                    <m:t>𝑥</m:t>
                                  </m:r>
                                  <m:r>
                                    <a:rPr lang="en-US" altLang="zh-CN" sz="2800" b="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0" i="1" dirty="0">
                                          <a:solidFill>
                                            <a:srgbClr val="000000"/>
                                          </a:solidFill>
                                          <a:latin typeface="Cambria Math" panose="02040503050406030204" pitchFamily="18" charset="0"/>
                                        </a:rPr>
                                        <m:t>𝑥</m:t>
                                      </m:r>
                                    </m:e>
                                    <m:sub>
                                      <m:r>
                                        <a:rPr lang="en-US" altLang="zh-CN" sz="2800" b="0" i="1" dirty="0">
                                          <a:solidFill>
                                            <a:srgbClr val="000000"/>
                                          </a:solidFill>
                                          <a:latin typeface="Cambria Math" panose="02040503050406030204" pitchFamily="18" charset="0"/>
                                        </a:rPr>
                                        <m:t>𝑡</m:t>
                                      </m:r>
                                    </m:sub>
                                  </m:sSub>
                                </m:e>
                              </m:d>
                            </m:e>
                            <m:sup>
                              <m:r>
                                <a:rPr lang="en-US" altLang="zh-CN" sz="2800" b="0" i="1" dirty="0" smtClean="0">
                                  <a:solidFill>
                                    <a:srgbClr val="000000"/>
                                  </a:solidFill>
                                  <a:latin typeface="Cambria Math" panose="02040503050406030204" pitchFamily="18" charset="0"/>
                                </a:rPr>
                                <m:t>2</m:t>
                              </m:r>
                            </m:sup>
                          </m:sSup>
                        </m:e>
                      </m:func>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214291" y="1695670"/>
                <a:ext cx="9389237" cy="898964"/>
              </a:xfrm>
              <a:prstGeom prst="rect">
                <a:avLst/>
              </a:prstGeom>
              <a:blipFill rotWithShape="1">
                <a:blip r:embed="rId4"/>
                <a:stretch>
                  <a:fillRect l="-2" t="-24" r="3" b="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91956" y="2808071"/>
                <a:ext cx="11528196"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Take the derivative of </a:t>
                </a:r>
                <a14:m>
                  <m:oMath xmlns:m="http://schemas.openxmlformats.org/officeDocument/2006/math">
                    <m:r>
                      <a:rPr lang="en-US" altLang="zh-CN" sz="2800" b="0" i="1" smtClean="0">
                        <a:latin typeface="Cambria Math" panose="02040503050406030204" pitchFamily="18" charset="0"/>
                      </a:rPr>
                      <m:t>𝑥</m:t>
                    </m:r>
                  </m:oMath>
                </a14:m>
                <a:r>
                  <a:rPr lang="en-US" altLang="zh-CN" sz="2800" dirty="0"/>
                  <a:t> on both side, we have,</a:t>
                </a:r>
              </a:p>
            </p:txBody>
          </p:sp>
        </mc:Choice>
        <mc:Fallback xmlns="">
          <p:sp>
            <p:nvSpPr>
              <p:cNvPr id="11" name="矩形 10"/>
              <p:cNvSpPr>
                <a:spLocks noRot="1" noChangeAspect="1" noMove="1" noResize="1" noEditPoints="1" noAdjustHandles="1" noChangeArrowheads="1" noChangeShapeType="1" noTextEdit="1"/>
              </p:cNvSpPr>
              <p:nvPr/>
            </p:nvSpPr>
            <p:spPr>
              <a:xfrm>
                <a:off x="391956" y="2808071"/>
                <a:ext cx="11528196" cy="523220"/>
              </a:xfrm>
              <a:prstGeom prst="rect">
                <a:avLst/>
              </a:prstGeom>
              <a:blipFill rotWithShape="1">
                <a:blip r:embed="rId5"/>
                <a:stretch>
                  <a:fillRect l="-1" t="-19" r="5" b="-423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63694" y="3526710"/>
                <a:ext cx="61279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dirty="0" smtClean="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r>
                            <a:rPr lang="en-US" altLang="zh-CN" sz="2800" b="0" i="1" dirty="0" smtClean="0">
                              <a:solidFill>
                                <a:srgbClr val="000000"/>
                              </a:solidFill>
                              <a:latin typeface="Cambria Math" panose="02040503050406030204" pitchFamily="18" charset="0"/>
                            </a:rPr>
                            <m:t>𝑥</m:t>
                          </m:r>
                        </m:e>
                      </m:d>
                      <m:r>
                        <a:rPr lang="en-US" altLang="zh-CN" sz="2800" b="0" i="1" dirty="0" smtClean="0">
                          <a:solidFill>
                            <a:srgbClr val="000000"/>
                          </a:solidFill>
                          <a:latin typeface="Cambria Math" panose="02040503050406030204" pitchFamily="18" charset="0"/>
                        </a:rPr>
                        <m:t>=</m:t>
                      </m:r>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i="1" dirty="0">
                          <a:solidFill>
                            <a:srgbClr val="000000"/>
                          </a:solidFill>
                          <a:latin typeface="Cambria Math" panose="02040503050406030204" pitchFamily="18" charset="0"/>
                        </a:rPr>
                        <m:t>+</m:t>
                      </m:r>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b="0" i="1" dirty="0" smtClean="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d>
                        <m:dPr>
                          <m:ctrlPr>
                            <a:rPr lang="en-US" altLang="zh-CN" sz="2800" i="1" dirty="0">
                              <a:solidFill>
                                <a:srgbClr val="000000"/>
                              </a:solidFill>
                              <a:latin typeface="Cambria Math" panose="02040503050406030204" pitchFamily="18" charset="0"/>
                              <a:ea typeface="Cambria Math" panose="02040503050406030204" pitchFamily="18" charset="0"/>
                            </a:rPr>
                          </m:ctrlPr>
                        </m:dPr>
                        <m:e>
                          <m:r>
                            <a:rPr lang="en-US" altLang="zh-CN" sz="2800" b="0" i="1" dirty="0">
                              <a:solidFill>
                                <a:srgbClr val="000000"/>
                              </a:solidFill>
                              <a:latin typeface="Cambria Math" panose="02040503050406030204" pitchFamily="18" charset="0"/>
                            </a:rPr>
                            <m:t>𝑥</m:t>
                          </m:r>
                          <m:r>
                            <a:rPr lang="en-US" altLang="zh-CN" sz="2800" b="0" i="1" dirty="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0" i="1" dirty="0">
                                  <a:solidFill>
                                    <a:srgbClr val="000000"/>
                                  </a:solidFill>
                                  <a:latin typeface="Cambria Math" panose="02040503050406030204" pitchFamily="18" charset="0"/>
                                </a:rPr>
                                <m:t>𝑥</m:t>
                              </m:r>
                            </m:e>
                            <m:sub>
                              <m:r>
                                <a:rPr lang="en-US" altLang="zh-CN" sz="2800" b="0" i="1" dirty="0">
                                  <a:solidFill>
                                    <a:srgbClr val="000000"/>
                                  </a:solidFill>
                                  <a:latin typeface="Cambria Math" panose="02040503050406030204" pitchFamily="18" charset="0"/>
                                </a:rPr>
                                <m:t>𝑡</m:t>
                              </m:r>
                            </m:sub>
                          </m:sSub>
                        </m:e>
                      </m:d>
                      <m:r>
                        <a:rPr lang="en-US" altLang="zh-CN" sz="2800" b="1" i="1" dirty="0" smtClean="0">
                          <a:solidFill>
                            <a:srgbClr val="000000"/>
                          </a:solidFill>
                          <a:latin typeface="Cambria Math" panose="02040503050406030204" pitchFamily="18" charset="0"/>
                        </a:rPr>
                        <m:t>=</m:t>
                      </m:r>
                      <m:r>
                        <a:rPr lang="en-US" altLang="zh-CN" sz="2800" b="0" i="1" dirty="0" smtClean="0">
                          <a:solidFill>
                            <a:srgbClr val="000000"/>
                          </a:solidFill>
                          <a:latin typeface="Cambria Math" panose="02040503050406030204" pitchFamily="18" charset="0"/>
                        </a:rPr>
                        <m:t>0</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863694" y="3526710"/>
                <a:ext cx="6127960" cy="523220"/>
              </a:xfrm>
              <a:prstGeom prst="rect">
                <a:avLst/>
              </a:prstGeom>
              <a:blipFill rotWithShape="1">
                <a:blip r:embed="rId6"/>
                <a:stretch>
                  <a:fillRect l="-10" t="-106" r="3" b="-414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19495" y="5369127"/>
                <a:ext cx="2729657" cy="10040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sSub>
                        <m:sSubPr>
                          <m:ctrlPr>
                            <a:rPr lang="en-US" altLang="zh-CN" sz="2800" i="1" dirty="0" smtClean="0">
                              <a:solidFill>
                                <a:srgbClr val="000000"/>
                              </a:solidFill>
                              <a:latin typeface="Cambria Math" panose="02040503050406030204" pitchFamily="18" charset="0"/>
                            </a:rPr>
                          </m:ctrlPr>
                        </m:sSubPr>
                        <m:e>
                          <m:r>
                            <a:rPr lang="en-US" altLang="zh-CN" sz="2800" b="0" i="1" dirty="0">
                              <a:solidFill>
                                <a:srgbClr val="000000"/>
                              </a:solidFill>
                              <a:latin typeface="Cambria Math" panose="02040503050406030204" pitchFamily="18" charset="0"/>
                            </a:rPr>
                            <m:t>𝑥</m:t>
                          </m:r>
                        </m:e>
                        <m:sub>
                          <m:r>
                            <a:rPr lang="en-US" altLang="zh-CN" sz="2800" b="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ea typeface="Cambria Math" panose="02040503050406030204" pitchFamily="18" charset="0"/>
                        </a:rPr>
                        <m:t>−</m:t>
                      </m:r>
                      <m:f>
                        <m:fPr>
                          <m:ctrlPr>
                            <a:rPr lang="en-US" altLang="zh-CN" sz="2800" b="0" i="1" dirty="0" smtClean="0">
                              <a:solidFill>
                                <a:srgbClr val="000000"/>
                              </a:solidFill>
                              <a:latin typeface="Cambria Math" panose="02040503050406030204" pitchFamily="18" charset="0"/>
                              <a:ea typeface="Cambria Math" panose="02040503050406030204" pitchFamily="18" charset="0"/>
                            </a:rPr>
                          </m:ctrlPr>
                        </m:fPr>
                        <m:num>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num>
                        <m:den>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den>
                      </m:f>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2919495" y="5369127"/>
                <a:ext cx="2729657" cy="1004057"/>
              </a:xfrm>
              <a:prstGeom prst="rect">
                <a:avLst/>
              </a:prstGeom>
              <a:blipFill rotWithShape="1">
                <a:blip r:embed="rId7"/>
                <a:stretch>
                  <a:fillRect l="-15" t="-20" r="7" b="-60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391956" y="4650488"/>
                <a:ext cx="11528196" cy="523220"/>
              </a:xfrm>
              <a:prstGeom prst="rect">
                <a:avLst/>
              </a:prstGeom>
            </p:spPr>
            <p:txBody>
              <a:bodyPr wrap="square">
                <a:spAutoFit/>
              </a:bodyPr>
              <a:lstStyle/>
              <a:p>
                <a:pPr marL="457200" indent="-457200" algn="just">
                  <a:buFont typeface="Arial" panose="020B0604020202090204" pitchFamily="34" charset="0"/>
                  <a:buChar char="•"/>
                </a:pPr>
                <a:r>
                  <a:rPr lang="en-US" altLang="zh-CN" sz="2800" dirty="0"/>
                  <a:t>Update rule: suppose </a:t>
                </a:r>
                <a14:m>
                  <m:oMath xmlns:m="http://schemas.openxmlformats.org/officeDocument/2006/math">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i="1" dirty="0" smtClean="0">
                        <a:solidFill>
                          <a:srgbClr val="000000"/>
                        </a:solidFill>
                        <a:latin typeface="Cambria Math" panose="02040503050406030204" pitchFamily="18" charset="0"/>
                        <a:ea typeface="Cambria Math" panose="02040503050406030204" pitchFamily="18" charset="0"/>
                      </a:rPr>
                      <m:t>≠</m:t>
                    </m:r>
                    <m:r>
                      <a:rPr lang="en-US" altLang="zh-CN" sz="2800" b="0" i="1" dirty="0" smtClean="0">
                        <a:solidFill>
                          <a:srgbClr val="000000"/>
                        </a:solidFill>
                        <a:latin typeface="Cambria Math" panose="02040503050406030204" pitchFamily="18" charset="0"/>
                      </a:rPr>
                      <m:t>0</m:t>
                    </m:r>
                  </m:oMath>
                </a14:m>
                <a:r>
                  <a:rPr lang="en-US" altLang="zh-CN" sz="2800" dirty="0"/>
                  <a:t>,  </a:t>
                </a:r>
              </a:p>
            </p:txBody>
          </p:sp>
        </mc:Choice>
        <mc:Fallback xmlns="">
          <p:sp>
            <p:nvSpPr>
              <p:cNvPr id="14" name="矩形 13"/>
              <p:cNvSpPr>
                <a:spLocks noRot="1" noChangeAspect="1" noMove="1" noResize="1" noEditPoints="1" noAdjustHandles="1" noChangeArrowheads="1" noChangeShapeType="1" noTextEdit="1"/>
              </p:cNvSpPr>
              <p:nvPr/>
            </p:nvSpPr>
            <p:spPr>
              <a:xfrm>
                <a:off x="391956" y="4650488"/>
                <a:ext cx="11528196" cy="523220"/>
              </a:xfrm>
              <a:prstGeom prst="rect">
                <a:avLst/>
              </a:prstGeom>
              <a:blipFill rotWithShape="1">
                <a:blip r:embed="rId8"/>
                <a:stretch>
                  <a:fillRect l="-1" t="-73" r="5" b="-4178"/>
                </a:stretch>
              </a:blipFill>
            </p:spPr>
            <p:txBody>
              <a:bodyPr/>
              <a:lstStyle/>
              <a:p>
                <a:r>
                  <a:rPr lang="en-US"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4350999" cy="707886"/>
          </a:xfrm>
          <a:prstGeom prst="rect">
            <a:avLst/>
          </a:prstGeom>
          <a:noFill/>
        </p:spPr>
        <p:txBody>
          <a:bodyPr wrap="none" rtlCol="0">
            <a:spAutoFit/>
          </a:bodyPr>
          <a:lstStyle/>
          <a:p>
            <a:r>
              <a:rPr lang="en-US" altLang="zh-CN" sz="4000" b="1" dirty="0"/>
              <a:t>Newton’s Methods</a:t>
            </a:r>
            <a:endParaRPr lang="en-US" altLang="zh-CN" sz="3200" dirty="0"/>
          </a:p>
        </p:txBody>
      </p:sp>
      <mc:AlternateContent xmlns:mc="http://schemas.openxmlformats.org/markup-compatibility/2006" xmlns:a14="http://schemas.microsoft.com/office/drawing/2010/main">
        <mc:Choice Requires="a14">
          <p:sp>
            <p:nvSpPr>
              <p:cNvPr id="7" name="矩形 6"/>
              <p:cNvSpPr/>
              <p:nvPr/>
            </p:nvSpPr>
            <p:spPr>
              <a:xfrm>
                <a:off x="391956" y="1080871"/>
                <a:ext cx="11528196" cy="954107"/>
              </a:xfrm>
              <a:prstGeom prst="rect">
                <a:avLst/>
              </a:prstGeom>
            </p:spPr>
            <p:txBody>
              <a:bodyPr wrap="square">
                <a:spAutoFit/>
              </a:bodyPr>
              <a:lstStyle/>
              <a:p>
                <a:pPr marL="457200" indent="-457200" algn="just">
                  <a:buFont typeface="Arial" panose="020B0604020202090204" pitchFamily="34" charset="0"/>
                  <a:buChar char="•"/>
                </a:pPr>
                <a:r>
                  <a:rPr lang="en-US" sz="2800" dirty="0"/>
                  <a:t>In numerical analysis, </a:t>
                </a:r>
                <a:r>
                  <a:rPr lang="en-US" altLang="zh-CN" sz="2800" dirty="0"/>
                  <a:t>Newton’s Methods </a:t>
                </a:r>
                <a:r>
                  <a:rPr lang="en-US" sz="2800" dirty="0"/>
                  <a:t>is to find successively better approximations to the roots of a real-valued function, </a:t>
                </a:r>
                <a14:m>
                  <m:oMath xmlns:m="http://schemas.openxmlformats.org/officeDocument/2006/math">
                    <m:r>
                      <a:rPr lang="en-US" sz="2800" b="0" i="0" dirty="0" smtClean="0">
                        <a:latin typeface="Cambria Math" panose="02040503050406030204" pitchFamily="18" charset="0"/>
                      </a:rPr>
                      <m:t>(</m:t>
                    </m:r>
                    <m:r>
                      <m:rPr>
                        <m:sty m:val="p"/>
                      </m:rPr>
                      <a:rPr lang="en-US" sz="2800" b="0" i="0" dirty="0" smtClean="0">
                        <a:latin typeface="Cambria Math" panose="02040503050406030204" pitchFamily="18" charset="0"/>
                      </a:rPr>
                      <m:t>i</m:t>
                    </m:r>
                    <m:r>
                      <a:rPr lang="en-US" sz="2800" b="0" i="0" dirty="0" smtClean="0">
                        <a:latin typeface="Cambria Math" panose="02040503050406030204" pitchFamily="18" charset="0"/>
                      </a:rPr>
                      <m:t>.</m:t>
                    </m:r>
                    <m:r>
                      <m:rPr>
                        <m:sty m:val="p"/>
                      </m:rPr>
                      <a:rPr lang="en-US" sz="2800" b="0" i="0" dirty="0" smtClean="0">
                        <a:latin typeface="Cambria Math" panose="02040503050406030204" pitchFamily="18" charset="0"/>
                      </a:rPr>
                      <m:t>e</m:t>
                    </m:r>
                    <m:r>
                      <a:rPr lang="en-US" sz="2800" b="0" i="0" dirty="0" smtClean="0">
                        <a:latin typeface="Cambria Math" panose="02040503050406030204" pitchFamily="18" charset="0"/>
                      </a:rPr>
                      <m:t>, </m:t>
                    </m:r>
                    <m:r>
                      <a:rPr lang="en-US" sz="2800" i="1" dirty="0" smtClean="0">
                        <a:latin typeface="Cambria Math" panose="02040503050406030204" pitchFamily="18" charset="0"/>
                      </a:rPr>
                      <m:t>𝑓</m:t>
                    </m:r>
                    <m:r>
                      <a:rPr lang="en-US" sz="2800" i="1" dirty="0" smtClean="0">
                        <a:latin typeface="Cambria Math" panose="02040503050406030204" pitchFamily="18" charset="0"/>
                      </a:rPr>
                      <m:t>(</m:t>
                    </m:r>
                    <m:r>
                      <a:rPr lang="en-US" sz="2800" b="0" i="1" dirty="0" smtClean="0">
                        <a:latin typeface="Cambria Math" panose="02040503050406030204" pitchFamily="18" charset="0"/>
                      </a:rPr>
                      <m:t>𝑧</m:t>
                    </m:r>
                    <m:r>
                      <a:rPr lang="en-US" sz="2800" i="1" dirty="0" smtClean="0">
                        <a:latin typeface="Cambria Math" panose="02040503050406030204" pitchFamily="18" charset="0"/>
                      </a:rPr>
                      <m:t>)=0)</m:t>
                    </m:r>
                  </m:oMath>
                </a14:m>
                <a:r>
                  <a:rPr lang="en-US" sz="2800" dirty="0"/>
                  <a:t>.  </a:t>
                </a:r>
                <a:endParaRPr lang="en-US" altLang="zh-CN" sz="2800" dirty="0"/>
              </a:p>
            </p:txBody>
          </p:sp>
        </mc:Choice>
        <mc:Fallback xmlns="">
          <p:sp>
            <p:nvSpPr>
              <p:cNvPr id="7" name="矩形 6"/>
              <p:cNvSpPr>
                <a:spLocks noRot="1" noChangeAspect="1" noMove="1" noResize="1" noEditPoints="1" noAdjustHandles="1" noChangeArrowheads="1" noChangeShapeType="1" noTextEdit="1"/>
              </p:cNvSpPr>
              <p:nvPr/>
            </p:nvSpPr>
            <p:spPr>
              <a:xfrm>
                <a:off x="391956" y="1080871"/>
                <a:ext cx="11528196" cy="954107"/>
              </a:xfrm>
              <a:prstGeom prst="rect">
                <a:avLst/>
              </a:prstGeom>
              <a:blipFill rotWithShape="1">
                <a:blip r:embed="rId3"/>
                <a:stretch>
                  <a:fillRect l="-1" t="-11" r="5" b="-4660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444367" y="2034978"/>
                <a:ext cx="2372316" cy="787588"/>
              </a:xfrm>
              <a:prstGeom prst="rect">
                <a:avLst/>
              </a:prstGeom>
            </p:spPr>
            <p:txBody>
              <a:bodyPr wrap="none">
                <a:spAutoFit/>
              </a:bodyPr>
              <a:lstStyle/>
              <a:p>
                <a14:m>
                  <m:oMath xmlns:m="http://schemas.openxmlformats.org/officeDocument/2006/math">
                    <m:r>
                      <a:rPr lang="en-US" altLang="zh-CN" sz="2800" b="0" i="1" dirty="0" smtClean="0">
                        <a:solidFill>
                          <a:srgbClr val="000000"/>
                        </a:solidFill>
                        <a:latin typeface="Cambria Math" panose="02040503050406030204" pitchFamily="18" charset="0"/>
                      </a:rPr>
                      <m:t>𝑧</m:t>
                    </m:r>
                    <m:r>
                      <a:rPr lang="en-US" altLang="zh-CN" sz="2800" i="1" dirty="0" smtClean="0">
                        <a:solidFill>
                          <a:srgbClr val="000000"/>
                        </a:solidFill>
                        <a:latin typeface="Cambria Math" panose="02040503050406030204" pitchFamily="18" charset="0"/>
                      </a:rPr>
                      <m:t>=</m:t>
                    </m:r>
                    <m:sSub>
                      <m:sSubPr>
                        <m:ctrlPr>
                          <a:rPr lang="en-US" altLang="zh-CN" sz="2800" i="1" dirty="0">
                            <a:solidFill>
                              <a:srgbClr val="000000"/>
                            </a:solidFill>
                            <a:latin typeface="Cambria Math" panose="02040503050406030204" pitchFamily="18" charset="0"/>
                          </a:rPr>
                        </m:ctrlPr>
                      </m:sSubPr>
                      <m:e>
                        <m:r>
                          <a:rPr lang="en-US" altLang="zh-CN" sz="2800" b="0" i="1" dirty="0" smtClean="0">
                            <a:solidFill>
                              <a:srgbClr val="000000"/>
                            </a:solidFill>
                            <a:latin typeface="Cambria Math" panose="02040503050406030204" pitchFamily="18" charset="0"/>
                          </a:rPr>
                          <m:t>𝑧</m:t>
                        </m:r>
                      </m:e>
                      <m:sub>
                        <m:r>
                          <a:rPr lang="en-US" altLang="zh-CN" sz="2800" i="1" dirty="0">
                            <a:solidFill>
                              <a:srgbClr val="000000"/>
                            </a:solidFill>
                            <a:latin typeface="Cambria Math" panose="02040503050406030204" pitchFamily="18" charset="0"/>
                          </a:rPr>
                          <m:t>𝑡</m:t>
                        </m:r>
                      </m:sub>
                    </m:sSub>
                    <m:r>
                      <a:rPr lang="en-US" altLang="zh-CN" sz="2800" i="1" dirty="0">
                        <a:solidFill>
                          <a:srgbClr val="000000"/>
                        </a:solidFill>
                        <a:latin typeface="Cambria Math" panose="02040503050406030204" pitchFamily="18" charset="0"/>
                        <a:ea typeface="Cambria Math" panose="02040503050406030204" pitchFamily="18" charset="0"/>
                      </a:rPr>
                      <m:t>−</m:t>
                    </m:r>
                    <m:f>
                      <m:fPr>
                        <m:ctrlPr>
                          <a:rPr lang="en-US" altLang="zh-CN" sz="2800" i="1" dirty="0">
                            <a:solidFill>
                              <a:srgbClr val="000000"/>
                            </a:solidFill>
                            <a:latin typeface="Cambria Math" panose="02040503050406030204" pitchFamily="18" charset="0"/>
                            <a:ea typeface="Cambria Math" panose="02040503050406030204" pitchFamily="18" charset="0"/>
                          </a:rPr>
                        </m:ctrlPr>
                      </m:fPr>
                      <m:num>
                        <m:r>
                          <a:rPr lang="en-US" altLang="zh-CN" sz="2800" b="0" i="1" dirty="0" smtClean="0">
                            <a:solidFill>
                              <a:srgbClr val="000000"/>
                            </a:solidFill>
                            <a:latin typeface="Cambria Math" panose="02040503050406030204" pitchFamily="18" charset="0"/>
                            <a:ea typeface="Cambria Math" panose="02040503050406030204" pitchFamily="18" charset="0"/>
                          </a:rPr>
                          <m:t>𝑓</m:t>
                        </m:r>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b="0" i="1" dirty="0" smtClean="0">
                                    <a:solidFill>
                                      <a:srgbClr val="000000"/>
                                    </a:solidFill>
                                    <a:latin typeface="Cambria Math" panose="02040503050406030204" pitchFamily="18" charset="0"/>
                                  </a:rPr>
                                  <m:t>𝑧</m:t>
                                </m:r>
                              </m:e>
                              <m:sub>
                                <m:r>
                                  <a:rPr lang="en-US" altLang="zh-CN" sz="2800" i="1" dirty="0">
                                    <a:solidFill>
                                      <a:srgbClr val="000000"/>
                                    </a:solidFill>
                                    <a:latin typeface="Cambria Math" panose="02040503050406030204" pitchFamily="18" charset="0"/>
                                  </a:rPr>
                                  <m:t>𝑡</m:t>
                                </m:r>
                              </m:sub>
                            </m:sSub>
                          </m:e>
                        </m:d>
                      </m:num>
                      <m:den>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b="0" i="1" dirty="0" smtClean="0">
                                    <a:solidFill>
                                      <a:srgbClr val="000000"/>
                                    </a:solidFill>
                                    <a:latin typeface="Cambria Math" panose="02040503050406030204" pitchFamily="18" charset="0"/>
                                  </a:rPr>
                                  <m:t>𝑧</m:t>
                                </m:r>
                              </m:e>
                              <m:sub>
                                <m:r>
                                  <a:rPr lang="en-US" altLang="zh-CN" sz="2800" i="1" dirty="0">
                                    <a:solidFill>
                                      <a:srgbClr val="000000"/>
                                    </a:solidFill>
                                    <a:latin typeface="Cambria Math" panose="02040503050406030204" pitchFamily="18" charset="0"/>
                                  </a:rPr>
                                  <m:t>𝑡</m:t>
                                </m:r>
                              </m:sub>
                            </m:sSub>
                          </m:e>
                        </m:d>
                      </m:den>
                    </m:f>
                  </m:oMath>
                </a14:m>
                <a:r>
                  <a:rPr lang="zh-CN" altLang="en-US" sz="2800" dirty="0"/>
                  <a:t> </a:t>
                </a:r>
              </a:p>
            </p:txBody>
          </p:sp>
        </mc:Choice>
        <mc:Fallback xmlns="">
          <p:sp>
            <p:nvSpPr>
              <p:cNvPr id="12" name="矩形 11"/>
              <p:cNvSpPr>
                <a:spLocks noRot="1" noChangeAspect="1" noMove="1" noResize="1" noEditPoints="1" noAdjustHandles="1" noChangeArrowheads="1" noChangeShapeType="1" noTextEdit="1"/>
              </p:cNvSpPr>
              <p:nvPr/>
            </p:nvSpPr>
            <p:spPr>
              <a:xfrm>
                <a:off x="4444367" y="2034978"/>
                <a:ext cx="2372316" cy="787588"/>
              </a:xfrm>
              <a:prstGeom prst="rect">
                <a:avLst/>
              </a:prstGeom>
              <a:blipFill rotWithShape="1">
                <a:blip r:embed="rId4"/>
                <a:stretch>
                  <a:fillRect t="-56" r="-457" b="79"/>
                </a:stretch>
              </a:blipFill>
            </p:spPr>
            <p:txBody>
              <a:bodyPr/>
              <a:lstStyle/>
              <a:p>
                <a:r>
                  <a:rPr lang="en-US" altLang="en-US">
                    <a:noFill/>
                  </a:rPr>
                  <a:t> </a:t>
                </a:r>
              </a:p>
            </p:txBody>
          </p:sp>
        </mc:Fallback>
      </mc:AlternateContent>
      <p:sp>
        <p:nvSpPr>
          <p:cNvPr id="4" name="AutoShape 3" descr="x:f(x)=0\,."/>
          <p:cNvSpPr>
            <a:spLocks noChangeAspect="1" noChangeArrowheads="1"/>
          </p:cNvSpPr>
          <p:nvPr/>
        </p:nvSpPr>
        <p:spPr bwMode="auto">
          <a:xfrm>
            <a:off x="288925" y="16033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mc:AlternateContent xmlns:mc="http://schemas.openxmlformats.org/markup-compatibility/2006" xmlns:a14="http://schemas.microsoft.com/office/drawing/2010/main">
        <mc:Choice Requires="a14">
          <p:sp>
            <p:nvSpPr>
              <p:cNvPr id="16" name="矩形 15"/>
              <p:cNvSpPr/>
              <p:nvPr/>
            </p:nvSpPr>
            <p:spPr>
              <a:xfrm>
                <a:off x="391956" y="5364592"/>
                <a:ext cx="11528196" cy="523220"/>
              </a:xfrm>
              <a:prstGeom prst="rect">
                <a:avLst/>
              </a:prstGeom>
            </p:spPr>
            <p:txBody>
              <a:bodyPr wrap="square">
                <a:spAutoFit/>
              </a:bodyPr>
              <a:lstStyle/>
              <a:p>
                <a:pPr marL="457200" indent="-457200" algn="just">
                  <a:buFont typeface="Arial" panose="020B0604020202090204" pitchFamily="34" charset="0"/>
                  <a:buChar char="•"/>
                </a:pPr>
                <a:r>
                  <a:rPr lang="en-US" sz="2800" dirty="0"/>
                  <a:t>In optimizatio</a:t>
                </a:r>
                <a:r>
                  <a:rPr lang="en-US" altLang="zh-CN" sz="2800" dirty="0"/>
                  <a:t>n</a:t>
                </a:r>
                <a:r>
                  <a:rPr lang="en-US" sz="2800" dirty="0"/>
                  <a:t>, we want to find the stationary point </a:t>
                </a:r>
                <a14:m>
                  <m:oMath xmlns:m="http://schemas.openxmlformats.org/officeDocument/2006/math">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b="0" i="1" dirty="0" smtClean="0">
                        <a:solidFill>
                          <a:srgbClr val="000000"/>
                        </a:solidFill>
                        <a:latin typeface="Cambria Math" panose="02040503050406030204" pitchFamily="18" charset="0"/>
                      </a:rPr>
                      <m:t>=0</m:t>
                    </m:r>
                  </m:oMath>
                </a14:m>
                <a:r>
                  <a:rPr lang="en-US" sz="2800" dirty="0"/>
                  <a:t>, i.e.,</a:t>
                </a:r>
                <a:endParaRPr lang="en-US" altLang="zh-CN" sz="2800" dirty="0"/>
              </a:p>
            </p:txBody>
          </p:sp>
        </mc:Choice>
        <mc:Fallback xmlns="">
          <p:sp>
            <p:nvSpPr>
              <p:cNvPr id="16" name="矩形 15"/>
              <p:cNvSpPr>
                <a:spLocks noRot="1" noChangeAspect="1" noMove="1" noResize="1" noEditPoints="1" noAdjustHandles="1" noChangeArrowheads="1" noChangeShapeType="1" noTextEdit="1"/>
              </p:cNvSpPr>
              <p:nvPr/>
            </p:nvSpPr>
            <p:spPr>
              <a:xfrm>
                <a:off x="391956" y="5364592"/>
                <a:ext cx="11528196" cy="523220"/>
              </a:xfrm>
              <a:prstGeom prst="rect">
                <a:avLst/>
              </a:prstGeom>
              <a:blipFill rotWithShape="1">
                <a:blip r:embed="rId5"/>
                <a:stretch>
                  <a:fillRect l="-1" t="-21" r="5" b="-423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576377" y="5930127"/>
                <a:ext cx="2531399" cy="817211"/>
              </a:xfrm>
              <a:prstGeom prst="rect">
                <a:avLst/>
              </a:prstGeom>
            </p:spPr>
            <p:txBody>
              <a:bodyPr wrap="none">
                <a:spAutoFit/>
              </a:bodyPr>
              <a:lstStyle/>
              <a:p>
                <a14:m>
                  <m:oMath xmlns:m="http://schemas.openxmlformats.org/officeDocument/2006/math">
                    <m:r>
                      <a:rPr lang="en-US" altLang="zh-CN" sz="2800" b="0" i="1" dirty="0" smtClean="0">
                        <a:solidFill>
                          <a:srgbClr val="000000"/>
                        </a:solidFill>
                        <a:latin typeface="Cambria Math" panose="02040503050406030204" pitchFamily="18" charset="0"/>
                      </a:rPr>
                      <m:t>𝑥</m:t>
                    </m:r>
                    <m:r>
                      <a:rPr lang="en-US" altLang="zh-CN" sz="2800" b="0" i="1" dirty="0" smtClean="0">
                        <a:solidFill>
                          <a:srgbClr val="000000"/>
                        </a:solidFill>
                        <a:latin typeface="Cambria Math" panose="02040503050406030204" pitchFamily="18" charset="0"/>
                      </a:rPr>
                      <m:t>=</m:t>
                    </m:r>
                    <m:sSub>
                      <m:sSubPr>
                        <m:ctrlPr>
                          <a:rPr lang="en-US" altLang="zh-CN" sz="2800" i="1" dirty="0" smtClean="0">
                            <a:solidFill>
                              <a:srgbClr val="000000"/>
                            </a:solidFill>
                            <a:latin typeface="Cambria Math" panose="02040503050406030204" pitchFamily="18" charset="0"/>
                          </a:rPr>
                        </m:ctrlPr>
                      </m:sSubPr>
                      <m:e>
                        <m:r>
                          <a:rPr lang="en-US" altLang="zh-CN" sz="2800" b="0" i="1" dirty="0">
                            <a:solidFill>
                              <a:srgbClr val="000000"/>
                            </a:solidFill>
                            <a:latin typeface="Cambria Math" panose="02040503050406030204" pitchFamily="18" charset="0"/>
                          </a:rPr>
                          <m:t>𝑥</m:t>
                        </m:r>
                      </m:e>
                      <m:sub>
                        <m:r>
                          <a:rPr lang="en-US" altLang="zh-CN" sz="2800" b="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ea typeface="Cambria Math" panose="02040503050406030204" pitchFamily="18" charset="0"/>
                      </a:rPr>
                      <m:t>−</m:t>
                    </m:r>
                    <m:f>
                      <m:fPr>
                        <m:ctrlPr>
                          <a:rPr lang="en-US" altLang="zh-CN" sz="2800" b="0" i="1" dirty="0" smtClean="0">
                            <a:solidFill>
                              <a:srgbClr val="000000"/>
                            </a:solidFill>
                            <a:latin typeface="Cambria Math" panose="02040503050406030204" pitchFamily="18" charset="0"/>
                            <a:ea typeface="Cambria Math" panose="02040503050406030204" pitchFamily="18" charset="0"/>
                          </a:rPr>
                        </m:ctrlPr>
                      </m:fPr>
                      <m:num>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num>
                      <m:den>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𝑓</m:t>
                            </m:r>
                          </m:e>
                          <m:sup>
                            <m:r>
                              <a:rPr lang="en-US" altLang="zh-CN" sz="2800" i="1" dirty="0">
                                <a:solidFill>
                                  <a:srgbClr val="000000"/>
                                </a:solidFill>
                                <a:latin typeface="Cambria Math" panose="02040503050406030204" pitchFamily="18" charset="0"/>
                                <a:ea typeface="Cambria Math" panose="02040503050406030204" pitchFamily="18" charset="0"/>
                              </a:rPr>
                              <m:t>′′</m:t>
                            </m:r>
                          </m:sup>
                        </m:sSup>
                        <m:d>
                          <m:dPr>
                            <m:ctrlPr>
                              <a:rPr lang="en-US" altLang="zh-CN" sz="2800" i="1" dirty="0">
                                <a:solidFill>
                                  <a:srgbClr val="000000"/>
                                </a:solidFill>
                                <a:latin typeface="Cambria Math" panose="02040503050406030204" pitchFamily="18" charset="0"/>
                                <a:ea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den>
                    </m:f>
                  </m:oMath>
                </a14:m>
                <a:r>
                  <a:rPr lang="zh-CN" altLang="en-US" sz="2800" dirty="0"/>
                  <a:t> </a:t>
                </a:r>
              </a:p>
            </p:txBody>
          </p:sp>
        </mc:Choice>
        <mc:Fallback xmlns="">
          <p:sp>
            <p:nvSpPr>
              <p:cNvPr id="17" name="矩形 16"/>
              <p:cNvSpPr>
                <a:spLocks noRot="1" noChangeAspect="1" noMove="1" noResize="1" noEditPoints="1" noAdjustHandles="1" noChangeArrowheads="1" noChangeShapeType="1" noTextEdit="1"/>
              </p:cNvSpPr>
              <p:nvPr/>
            </p:nvSpPr>
            <p:spPr>
              <a:xfrm>
                <a:off x="4576377" y="5930127"/>
                <a:ext cx="2531399" cy="817211"/>
              </a:xfrm>
              <a:prstGeom prst="rect">
                <a:avLst/>
              </a:prstGeom>
              <a:blipFill rotWithShape="1">
                <a:blip r:embed="rId6"/>
                <a:stretch>
                  <a:fillRect l="-22" t="-61" r="9" b="57"/>
                </a:stretch>
              </a:blipFill>
            </p:spPr>
            <p:txBody>
              <a:bodyPr/>
              <a:lstStyle/>
              <a:p>
                <a:r>
                  <a:rPr lang="en-US" altLang="en-US">
                    <a:noFill/>
                  </a:rPr>
                  <a:t> </a:t>
                </a:r>
              </a:p>
            </p:txBody>
          </p:sp>
        </mc:Fallback>
      </mc:AlternateContent>
      <p:pic>
        <p:nvPicPr>
          <p:cNvPr id="6" name="图片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0979" y="2938625"/>
            <a:ext cx="8630041" cy="238365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1956" y="237002"/>
            <a:ext cx="4350999" cy="707886"/>
          </a:xfrm>
          <a:prstGeom prst="rect">
            <a:avLst/>
          </a:prstGeom>
          <a:noFill/>
        </p:spPr>
        <p:txBody>
          <a:bodyPr wrap="none" rtlCol="0">
            <a:spAutoFit/>
          </a:bodyPr>
          <a:lstStyle/>
          <a:p>
            <a:r>
              <a:rPr lang="en-US" altLang="zh-CN" sz="4000" b="1" dirty="0"/>
              <a:t>Newton’s Methods</a:t>
            </a:r>
            <a:endParaRPr lang="en-US" altLang="zh-CN" sz="3200" dirty="0"/>
          </a:p>
        </p:txBody>
      </p:sp>
      <p:sp>
        <p:nvSpPr>
          <p:cNvPr id="9" name="矩形 8"/>
          <p:cNvSpPr/>
          <p:nvPr/>
        </p:nvSpPr>
        <p:spPr>
          <a:xfrm>
            <a:off x="391956" y="1435211"/>
            <a:ext cx="11290323" cy="3447098"/>
          </a:xfrm>
          <a:prstGeom prst="rect">
            <a:avLst/>
          </a:prstGeom>
        </p:spPr>
        <p:txBody>
          <a:bodyPr wrap="square">
            <a:spAutoFit/>
          </a:bodyPr>
          <a:lstStyle/>
          <a:p>
            <a:pPr marL="457200" indent="-457200" algn="just">
              <a:spcBef>
                <a:spcPts val="600"/>
              </a:spcBef>
              <a:spcAft>
                <a:spcPts val="600"/>
              </a:spcAft>
              <a:buFont typeface="Arial" panose="020B0604020202090204" pitchFamily="34" charset="0"/>
              <a:buChar char="•"/>
            </a:pPr>
            <a:r>
              <a:rPr lang="en-US" altLang="zh-CN" sz="2800" b="1" dirty="0">
                <a:solidFill>
                  <a:srgbClr val="FF0000"/>
                </a:solidFill>
              </a:rPr>
              <a:t>Advantage:</a:t>
            </a:r>
          </a:p>
          <a:p>
            <a:pPr marL="914400" lvl="1" indent="-457200" algn="just">
              <a:spcBef>
                <a:spcPts val="600"/>
              </a:spcBef>
              <a:spcAft>
                <a:spcPts val="600"/>
              </a:spcAft>
              <a:buFont typeface="Wingdings" panose="05000000000000000000" pitchFamily="2" charset="2"/>
              <a:buChar char="Ø"/>
            </a:pPr>
            <a:r>
              <a:rPr lang="en-US" altLang="zh-CN" sz="2800" dirty="0"/>
              <a:t>More </a:t>
            </a:r>
            <a:r>
              <a:rPr lang="en-US" altLang="zh-CN" sz="2800" dirty="0">
                <a:solidFill>
                  <a:srgbClr val="FF0000"/>
                </a:solidFill>
              </a:rPr>
              <a:t>accurate</a:t>
            </a:r>
            <a:r>
              <a:rPr lang="en-US" altLang="zh-CN" sz="2800" dirty="0"/>
              <a:t> local approximation of the objective, </a:t>
            </a:r>
          </a:p>
          <a:p>
            <a:pPr marL="914400" lvl="1" indent="-457200" algn="just">
              <a:spcBef>
                <a:spcPts val="600"/>
              </a:spcBef>
              <a:spcAft>
                <a:spcPts val="600"/>
              </a:spcAft>
              <a:buFont typeface="Wingdings" panose="05000000000000000000" pitchFamily="2" charset="2"/>
              <a:buChar char="Ø"/>
            </a:pPr>
            <a:r>
              <a:rPr lang="en-US" altLang="zh-CN" sz="2800" dirty="0"/>
              <a:t>The convergence is much </a:t>
            </a:r>
            <a:r>
              <a:rPr lang="en-US" altLang="zh-CN" sz="2800" dirty="0">
                <a:solidFill>
                  <a:srgbClr val="FF0000"/>
                </a:solidFill>
              </a:rPr>
              <a:t>faster</a:t>
            </a:r>
            <a:r>
              <a:rPr lang="en-US" altLang="zh-CN" sz="2800" dirty="0"/>
              <a:t>.</a:t>
            </a:r>
          </a:p>
          <a:p>
            <a:pPr marL="457200" indent="-457200" algn="just">
              <a:spcBef>
                <a:spcPts val="600"/>
              </a:spcBef>
              <a:spcAft>
                <a:spcPts val="600"/>
              </a:spcAft>
              <a:buFont typeface="Arial" panose="020B0604020202090204" pitchFamily="34" charset="0"/>
              <a:buChar char="•"/>
            </a:pPr>
            <a:r>
              <a:rPr lang="en-US" altLang="zh-CN" sz="2800" b="1" dirty="0">
                <a:solidFill>
                  <a:srgbClr val="FF0000"/>
                </a:solidFill>
              </a:rPr>
              <a:t>Disadvantage:</a:t>
            </a:r>
          </a:p>
          <a:p>
            <a:pPr marL="914400" lvl="1" indent="-457200" algn="just">
              <a:spcBef>
                <a:spcPts val="600"/>
              </a:spcBef>
              <a:spcAft>
                <a:spcPts val="600"/>
              </a:spcAft>
              <a:buFont typeface="Wingdings" panose="05000000000000000000" pitchFamily="2" charset="2"/>
              <a:buChar char="Ø"/>
            </a:pPr>
            <a:r>
              <a:rPr lang="en-US" altLang="zh-CN" sz="2800" dirty="0"/>
              <a:t>Need to compute the </a:t>
            </a:r>
            <a:r>
              <a:rPr lang="en-US" altLang="zh-CN" sz="2800" dirty="0">
                <a:solidFill>
                  <a:srgbClr val="FF0000"/>
                </a:solidFill>
              </a:rPr>
              <a:t>second derivatives</a:t>
            </a:r>
          </a:p>
          <a:p>
            <a:pPr marL="914400" lvl="1" indent="-457200" algn="just">
              <a:spcBef>
                <a:spcPts val="600"/>
              </a:spcBef>
              <a:spcAft>
                <a:spcPts val="600"/>
              </a:spcAft>
              <a:buFont typeface="Wingdings" panose="05000000000000000000" pitchFamily="2" charset="2"/>
              <a:buChar char="Ø"/>
            </a:pPr>
            <a:r>
              <a:rPr lang="en-US" altLang="zh-CN" sz="2800" dirty="0"/>
              <a:t>Need to compute the </a:t>
            </a:r>
            <a:r>
              <a:rPr lang="en-US" altLang="zh-CN" sz="2800" dirty="0">
                <a:solidFill>
                  <a:srgbClr val="FF0000"/>
                </a:solidFill>
              </a:rPr>
              <a:t>inverse</a:t>
            </a:r>
            <a:r>
              <a:rPr lang="en-US" altLang="zh-CN" sz="2800" dirty="0"/>
              <a:t> of Hessian (time/storage consuming)</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04998" y="2721114"/>
            <a:ext cx="6382004" cy="707886"/>
          </a:xfrm>
          <a:prstGeom prst="rect">
            <a:avLst/>
          </a:prstGeom>
          <a:noFill/>
        </p:spPr>
        <p:txBody>
          <a:bodyPr wrap="none" rtlCol="0">
            <a:spAutoFit/>
          </a:bodyPr>
          <a:lstStyle/>
          <a:p>
            <a:r>
              <a:rPr lang="en-US" altLang="zh-CN" sz="4000" b="1" dirty="0"/>
              <a:t>Go back to logistic regression</a:t>
            </a:r>
            <a:endParaRPr lang="en-US" altLang="zh-CN" sz="32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p:cNvSpPr/>
          <p:nvPr/>
        </p:nvSpPr>
        <p:spPr>
          <a:xfrm>
            <a:off x="591113" y="4183590"/>
            <a:ext cx="10938124" cy="2225448"/>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11" name="矩形: 圆角 10"/>
          <p:cNvSpPr/>
          <p:nvPr/>
        </p:nvSpPr>
        <p:spPr>
          <a:xfrm>
            <a:off x="591113" y="1103871"/>
            <a:ext cx="10938124" cy="2725498"/>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239110" y="1183675"/>
                <a:ext cx="9792361" cy="914225"/>
              </a:xfrm>
              <a:prstGeom prst="rect">
                <a:avLst/>
              </a:prstGeom>
            </p:spPr>
            <p:txBody>
              <a:bodyPr wrap="none">
                <a:spAutoFit/>
              </a:bodyPr>
              <a:lstStyle/>
              <a:p>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smtClean="0">
                            <a:solidFill>
                              <a:srgbClr val="C55A11"/>
                            </a:solidFill>
                            <a:latin typeface="Cambria Math" panose="02040503050406030204" pitchFamily="18" charset="0"/>
                          </a:rPr>
                          <m:t>𝒘</m:t>
                        </m:r>
                      </m:e>
                    </m:d>
                    <m:r>
                      <a:rPr lang="en-US" sz="2400" b="0" i="1" dirty="0" smtClean="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f>
                              <m:fPr>
                                <m:ctrlPr>
                                  <a:rPr lang="en-US" altLang="zh-CN" sz="2400" b="0" i="1" dirty="0"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dirty="0" smtClean="0">
                            <a:latin typeface="Cambria Math" panose="02040503050406030204" pitchFamily="18" charset="0"/>
                          </a:rPr>
                          <m:t>=</m:t>
                        </m:r>
                      </m:e>
                    </m:nary>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d>
                          <m:dPr>
                            <m:begChr m:val="["/>
                            <m:endChr m:val="]"/>
                            <m:ctrlPr>
                              <a:rPr lang="en-US" altLang="zh-CN" sz="2400" i="1" dirty="0">
                                <a:latin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r>
                      <a:rPr lang="en-US" altLang="zh-CN" sz="2400" i="1" dirty="0">
                        <a:latin typeface="Cambria Math" panose="02040503050406030204" pitchFamily="18" charset="0"/>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dirty="0" smtClean="0">
                        <a:solidFill>
                          <a:schemeClr val="tx1"/>
                        </a:solidFill>
                        <a:latin typeface="Cambria Math" panose="02040503050406030204" pitchFamily="18" charset="0"/>
                      </a:rPr>
                      <m:t>(</m:t>
                    </m:r>
                    <m:acc>
                      <m:accPr>
                        <m:chr m:val="̂"/>
                        <m:ctrlPr>
                          <a:rPr lang="en-US" altLang="zh-CN" sz="2400" b="1" i="1">
                            <a:solidFill>
                              <a:srgbClr val="7030A0"/>
                            </a:solidFill>
                            <a:latin typeface="Cambria Math" panose="02040503050406030204" pitchFamily="18" charset="0"/>
                          </a:rPr>
                        </m:ctrlPr>
                      </m:accPr>
                      <m:e>
                        <m:r>
                          <a:rPr lang="en-US" altLang="zh-CN" sz="2400" b="1" i="1">
                            <a:solidFill>
                              <a:srgbClr val="7030A0"/>
                            </a:solidFill>
                            <a:latin typeface="Cambria Math" panose="02040503050406030204" pitchFamily="18" charset="0"/>
                          </a:rPr>
                          <m:t>𝒚</m:t>
                        </m:r>
                      </m:e>
                    </m:acc>
                    <m:r>
                      <a:rPr lang="en-US" altLang="zh-CN" sz="2400" b="1" i="1" smtClean="0">
                        <a:solidFill>
                          <a:srgbClr val="7030A0"/>
                        </a:solidFill>
                        <a:latin typeface="Cambria Math" panose="02040503050406030204" pitchFamily="18" charset="0"/>
                      </a:rPr>
                      <m:t>−</m:t>
                    </m:r>
                    <m:r>
                      <a:rPr lang="en-US" altLang="zh-CN" sz="2400" b="1" i="1" smtClean="0">
                        <a:solidFill>
                          <a:srgbClr val="7030A0"/>
                        </a:solidFill>
                        <a:latin typeface="Cambria Math" panose="02040503050406030204" pitchFamily="18" charset="0"/>
                      </a:rPr>
                      <m:t>𝒚</m:t>
                    </m:r>
                    <m:r>
                      <a:rPr lang="en-US" altLang="zh-CN" sz="2400" b="1" i="1" dirty="0" smtClean="0">
                        <a:solidFill>
                          <a:schemeClr val="tx1"/>
                        </a:solidFill>
                        <a:latin typeface="Cambria Math" panose="02040503050406030204" pitchFamily="18" charset="0"/>
                      </a:rPr>
                      <m:t>)</m:t>
                    </m:r>
                  </m:oMath>
                </a14:m>
                <a:r>
                  <a:rPr lang="zh-CN" altLang="en-US" sz="2400" b="1" dirty="0"/>
                  <a:t> </a:t>
                </a:r>
              </a:p>
            </p:txBody>
          </p:sp>
        </mc:Choice>
        <mc:Fallback xmlns="">
          <p:sp>
            <p:nvSpPr>
              <p:cNvPr id="6" name="矩形 5"/>
              <p:cNvSpPr>
                <a:spLocks noRot="1" noChangeAspect="1" noMove="1" noResize="1" noEditPoints="1" noAdjustHandles="1" noChangeArrowheads="1" noChangeShapeType="1" noTextEdit="1"/>
              </p:cNvSpPr>
              <p:nvPr/>
            </p:nvSpPr>
            <p:spPr>
              <a:xfrm>
                <a:off x="1239110" y="1183675"/>
                <a:ext cx="9792361" cy="914225"/>
              </a:xfrm>
              <a:prstGeom prst="rect">
                <a:avLst/>
              </a:prstGeom>
              <a:blipFill rotWithShape="1">
                <a:blip r:embed="rId4"/>
                <a:stretch>
                  <a:fillRect l="-2" t="-4" r="3" b="54"/>
                </a:stretch>
              </a:blipFill>
            </p:spPr>
            <p:txBody>
              <a:bodyPr/>
              <a:lstStyle/>
              <a:p>
                <a:r>
                  <a:rPr lang="en-US" altLang="en-US">
                    <a:noFill/>
                  </a:rPr>
                  <a:t> </a:t>
                </a:r>
              </a:p>
            </p:txBody>
          </p:sp>
        </mc:Fallback>
      </mc:AlternateContent>
      <p:sp>
        <p:nvSpPr>
          <p:cNvPr id="13" name="矩形 12"/>
          <p:cNvSpPr/>
          <p:nvPr/>
        </p:nvSpPr>
        <p:spPr>
          <a:xfrm>
            <a:off x="691493" y="4183590"/>
            <a:ext cx="10440801" cy="461665"/>
          </a:xfrm>
          <a:prstGeom prst="rect">
            <a:avLst/>
          </a:prstGeom>
        </p:spPr>
        <p:txBody>
          <a:bodyPr wrap="square">
            <a:spAutoFit/>
          </a:bodyPr>
          <a:lstStyle/>
          <a:p>
            <a:pPr marL="457200" indent="-457200" algn="just">
              <a:buFont typeface="Arial" panose="020B0604020202090204" pitchFamily="34" charset="0"/>
              <a:buChar char="•"/>
            </a:pPr>
            <a:r>
              <a:rPr lang="en-US" altLang="zh-CN" sz="2400" dirty="0"/>
              <a:t>Apply the Newton’s method to the logistic regression, </a:t>
            </a:r>
            <a:endParaRPr lang="zh-CN" altLang="en-US" sz="2400" dirty="0"/>
          </a:p>
        </p:txBody>
      </p:sp>
      <mc:AlternateContent xmlns:mc="http://schemas.openxmlformats.org/markup-compatibility/2006" xmlns:a14="http://schemas.microsoft.com/office/drawing/2010/main">
        <mc:Choice Requires="a14">
          <p:sp>
            <p:nvSpPr>
              <p:cNvPr id="14" name="文本框 13"/>
              <p:cNvSpPr txBox="1"/>
              <p:nvPr/>
            </p:nvSpPr>
            <p:spPr>
              <a:xfrm>
                <a:off x="1798141" y="2148833"/>
                <a:ext cx="9285747" cy="1315040"/>
              </a:xfrm>
              <a:prstGeom prst="rect">
                <a:avLst/>
              </a:prstGeom>
              <a:noFill/>
            </p:spPr>
            <p:txBody>
              <a:bodyPr wrap="none" lIns="0" tIns="0" rIns="0" bIns="0" rtlCol="0">
                <a:spAutoFit/>
              </a:bodyPr>
              <a:lstStyle/>
              <a:p>
                <a14:m>
                  <m:oMath xmlns:m="http://schemas.openxmlformats.org/officeDocument/2006/math">
                    <m:r>
                      <a:rPr lang="en-US" b="1" i="1" smtClean="0">
                        <a:solidFill>
                          <a:srgbClr val="FF0000"/>
                        </a:solidFill>
                        <a:latin typeface="Cambria Math" panose="02040503050406030204" pitchFamily="18" charset="0"/>
                      </a:rPr>
                      <m:t>𝑿</m:t>
                    </m:r>
                    <m:r>
                      <a:rPr lang="en-US" b="0" i="1"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b="0" i="1" smtClean="0">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𝑑</m:t>
                                </m:r>
                              </m:sub>
                            </m:sSub>
                          </m:e>
                          <m:e>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𝑑</m:t>
                                </m:r>
                              </m:sub>
                            </m:sSub>
                          </m:e>
                          <m:e>
                            <m:r>
                              <a:rPr lang="en-US" b="0"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      ⋮       </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       ⋮  </m:t>
                            </m:r>
                          </m:e>
                          <m:e>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1</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𝑑</m:t>
                                </m:r>
                              </m:sub>
                            </m:sSub>
                          </m:e>
                        </m:eqArr>
                      </m:e>
                    </m:d>
                    <m:r>
                      <a:rPr lang="en-US" altLang="zh-CN" i="1">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a:solidFill>
                                  <a:srgbClr val="FF0000"/>
                                </a:solidFill>
                                <a:latin typeface="Cambria Math" panose="02040503050406030204" pitchFamily="18" charset="0"/>
                              </a:rPr>
                            </m:ctrlPr>
                          </m:eqArrPr>
                          <m:e>
                            <m:sSubSup>
                              <m:sSubSupPr>
                                <m:ctrlPr>
                                  <a:rPr lang="en-US" altLang="zh-CN" b="1" i="1" dirty="0">
                                    <a:solidFill>
                                      <a:srgbClr val="FF0000"/>
                                    </a:solidFill>
                                    <a:latin typeface="Cambria Math" panose="02040503050406030204" pitchFamily="18" charset="0"/>
                                  </a:rPr>
                                </m:ctrlPr>
                              </m:sSubSupPr>
                              <m:e>
                                <m:r>
                                  <a:rPr lang="en-US" altLang="zh-CN" b="1" i="1" dirty="0">
                                    <a:solidFill>
                                      <a:srgbClr val="FF0000"/>
                                    </a:solidFill>
                                    <a:latin typeface="Cambria Math" panose="02040503050406030204" pitchFamily="18" charset="0"/>
                                  </a:rPr>
                                  <m:t>𝒙</m:t>
                                </m:r>
                              </m:e>
                              <m:sub>
                                <m:r>
                                  <a:rPr lang="en-US" altLang="zh-CN" i="1" dirty="0">
                                    <a:solidFill>
                                      <a:srgbClr val="FF0000"/>
                                    </a:solidFill>
                                    <a:latin typeface="Cambria Math" panose="02040503050406030204" pitchFamily="18" charset="0"/>
                                  </a:rPr>
                                  <m:t>1</m:t>
                                </m:r>
                              </m:sub>
                              <m:sup>
                                <m:r>
                                  <a:rPr lang="en-US" altLang="zh-CN" b="1" i="1" dirty="0">
                                    <a:solidFill>
                                      <a:srgbClr val="FF0000"/>
                                    </a:solidFill>
                                    <a:latin typeface="Cambria Math" panose="02040503050406030204" pitchFamily="18" charset="0"/>
                                  </a:rPr>
                                  <m:t>𝑻</m:t>
                                </m:r>
                              </m:sup>
                            </m:sSubSup>
                          </m:e>
                          <m:e>
                            <m:sSubSup>
                              <m:sSubSupPr>
                                <m:ctrlPr>
                                  <a:rPr lang="en-US" altLang="zh-CN" b="1" i="1" dirty="0">
                                    <a:solidFill>
                                      <a:srgbClr val="FF0000"/>
                                    </a:solidFill>
                                    <a:latin typeface="Cambria Math" panose="02040503050406030204" pitchFamily="18" charset="0"/>
                                  </a:rPr>
                                </m:ctrlPr>
                              </m:sSubSupPr>
                              <m:e>
                                <m:r>
                                  <a:rPr lang="en-US" altLang="zh-CN" b="1" i="1" dirty="0">
                                    <a:solidFill>
                                      <a:srgbClr val="FF0000"/>
                                    </a:solidFill>
                                    <a:latin typeface="Cambria Math" panose="02040503050406030204" pitchFamily="18" charset="0"/>
                                  </a:rPr>
                                  <m:t>𝒙</m:t>
                                </m:r>
                              </m:e>
                              <m:sub>
                                <m:r>
                                  <a:rPr lang="en-US" altLang="zh-CN" i="1" dirty="0">
                                    <a:solidFill>
                                      <a:srgbClr val="FF0000"/>
                                    </a:solidFill>
                                    <a:latin typeface="Cambria Math" panose="02040503050406030204" pitchFamily="18" charset="0"/>
                                  </a:rPr>
                                  <m:t>2</m:t>
                                </m:r>
                              </m:sub>
                              <m:sup>
                                <m:r>
                                  <a:rPr lang="en-US" altLang="zh-CN" b="1" i="1" dirty="0">
                                    <a:solidFill>
                                      <a:srgbClr val="FF0000"/>
                                    </a:solidFill>
                                    <a:latin typeface="Cambria Math" panose="02040503050406030204" pitchFamily="18" charset="0"/>
                                  </a:rPr>
                                  <m:t>𝑻</m:t>
                                </m:r>
                              </m:sup>
                            </m:sSubSup>
                          </m:e>
                          <m:e>
                            <m:r>
                              <a:rPr lang="en-US" altLang="zh-CN" i="1">
                                <a:solidFill>
                                  <a:srgbClr val="FF0000"/>
                                </a:solidFill>
                                <a:latin typeface="Cambria Math" panose="02040503050406030204" pitchFamily="18" charset="0"/>
                              </a:rPr>
                              <m:t> ⋮</m:t>
                            </m:r>
                          </m:e>
                          <m:e>
                            <m:sSubSup>
                              <m:sSubSupPr>
                                <m:ctrlPr>
                                  <a:rPr lang="en-US" altLang="zh-CN" b="1" i="1" dirty="0">
                                    <a:solidFill>
                                      <a:srgbClr val="FF0000"/>
                                    </a:solidFill>
                                    <a:latin typeface="Cambria Math" panose="02040503050406030204" pitchFamily="18" charset="0"/>
                                  </a:rPr>
                                </m:ctrlPr>
                              </m:sSubSupPr>
                              <m:e>
                                <m:r>
                                  <a:rPr lang="en-US" altLang="zh-CN" b="1" i="1" dirty="0">
                                    <a:solidFill>
                                      <a:srgbClr val="FF0000"/>
                                    </a:solidFill>
                                    <a:latin typeface="Cambria Math" panose="02040503050406030204" pitchFamily="18" charset="0"/>
                                  </a:rPr>
                                  <m:t>𝒙</m:t>
                                </m:r>
                              </m:e>
                              <m:sub>
                                <m:r>
                                  <a:rPr lang="en-US" altLang="zh-CN" i="1" dirty="0">
                                    <a:solidFill>
                                      <a:srgbClr val="FF0000"/>
                                    </a:solidFill>
                                    <a:latin typeface="Cambria Math" panose="02040503050406030204" pitchFamily="18" charset="0"/>
                                  </a:rPr>
                                  <m:t>𝑚</m:t>
                                </m:r>
                              </m:sub>
                              <m:sup>
                                <m:r>
                                  <a:rPr lang="en-US" altLang="zh-CN" b="1" i="1" dirty="0">
                                    <a:solidFill>
                                      <a:srgbClr val="FF0000"/>
                                    </a:solidFill>
                                    <a:latin typeface="Cambria Math" panose="02040503050406030204" pitchFamily="18" charset="0"/>
                                  </a:rPr>
                                  <m:t>𝑻</m:t>
                                </m:r>
                              </m:sup>
                            </m:sSubSup>
                          </m:e>
                        </m:eqArr>
                      </m:e>
                    </m:d>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𝑑</m:t>
                        </m:r>
                        <m:r>
                          <a:rPr lang="en-US" altLang="zh-CN" b="0" i="1" dirty="0" smtClean="0">
                            <a:latin typeface="Cambria Math" panose="02040503050406030204" pitchFamily="18" charset="0"/>
                            <a:ea typeface="Cambria Math" panose="02040503050406030204" pitchFamily="18" charset="0"/>
                          </a:rPr>
                          <m:t>+1)</m:t>
                        </m:r>
                        <m:r>
                          <a:rPr lang="en-US" altLang="zh-CN" i="1" dirty="0" smtClean="0">
                            <a:latin typeface="Cambria Math" panose="02040503050406030204" pitchFamily="18" charset="0"/>
                            <a:ea typeface="Cambria Math" panose="02040503050406030204" pitchFamily="18" charset="0"/>
                          </a:rPr>
                          <m:t> </m:t>
                        </m:r>
                      </m:sup>
                    </m:sSup>
                  </m:oMath>
                </a14:m>
                <a:r>
                  <a:rPr lang="en-US" b="0" dirty="0"/>
                  <a:t>,</a:t>
                </a:r>
                <a:r>
                  <a:rPr lang="en-US" b="1" dirty="0"/>
                  <a:t> </a:t>
                </a:r>
                <a14:m>
                  <m:oMath xmlns:m="http://schemas.openxmlformats.org/officeDocument/2006/math">
                    <m:acc>
                      <m:accPr>
                        <m:chr m:val="̂"/>
                        <m:ctrlPr>
                          <a:rPr lang="en-US" altLang="zh-CN" b="1" i="1" smtClean="0">
                            <a:solidFill>
                              <a:srgbClr val="7030A0"/>
                            </a:solidFill>
                            <a:latin typeface="Cambria Math" panose="02040503050406030204" pitchFamily="18" charset="0"/>
                          </a:rPr>
                        </m:ctrlPr>
                      </m:accPr>
                      <m:e>
                        <m:r>
                          <a:rPr lang="en-US" altLang="zh-CN" b="1" i="1" smtClean="0">
                            <a:solidFill>
                              <a:srgbClr val="7030A0"/>
                            </a:solidFill>
                            <a:latin typeface="Cambria Math" panose="02040503050406030204" pitchFamily="18" charset="0"/>
                          </a:rPr>
                          <m:t>𝒚</m:t>
                        </m:r>
                      </m:e>
                    </m:acc>
                    <m:r>
                      <a:rPr lang="en-US" b="1" i="1" smtClean="0">
                        <a:solidFill>
                          <a:schemeClr val="tx1"/>
                        </a:solidFill>
                        <a:latin typeface="Cambria Math" panose="02040503050406030204" pitchFamily="18" charset="0"/>
                      </a:rPr>
                      <m:t>=</m:t>
                    </m:r>
                    <m:d>
                      <m:dPr>
                        <m:ctrlPr>
                          <a:rPr lang="en-US" i="1">
                            <a:latin typeface="Cambria Math" panose="02040503050406030204" pitchFamily="18" charset="0"/>
                          </a:rPr>
                        </m:ctrlPr>
                      </m:dPr>
                      <m:e>
                        <m:eqArr>
                          <m:eqArrPr>
                            <m:ctrlPr>
                              <a:rPr lang="en-US" i="1" smtClean="0">
                                <a:solidFill>
                                  <a:srgbClr val="4440FB"/>
                                </a:solidFill>
                                <a:latin typeface="Cambria Math" panose="02040503050406030204" pitchFamily="18" charset="0"/>
                              </a:rPr>
                            </m:ctrlPr>
                          </m:eqArrPr>
                          <m:e>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0" i="1" dirty="0" smtClean="0">
                                        <a:latin typeface="Cambria Math" panose="02040503050406030204" pitchFamily="18" charset="0"/>
                                      </a:rPr>
                                      <m:t>1</m:t>
                                    </m:r>
                                  </m:sub>
                                </m:sSub>
                              </m:e>
                            </m:d>
                          </m:e>
                          <m:e>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0" i="1" dirty="0" smtClean="0">
                                        <a:latin typeface="Cambria Math" panose="02040503050406030204" pitchFamily="18" charset="0"/>
                                      </a:rPr>
                                      <m:t>2</m:t>
                                    </m:r>
                                  </m:sub>
                                </m:sSub>
                              </m:e>
                            </m:d>
                          </m:e>
                          <m:e>
                            <m:r>
                              <a:rPr lang="en-US" i="1">
                                <a:solidFill>
                                  <a:srgbClr val="4440FB"/>
                                </a:solidFill>
                                <a:latin typeface="Cambria Math" panose="02040503050406030204" pitchFamily="18" charset="0"/>
                              </a:rPr>
                              <m:t> </m:t>
                            </m:r>
                            <m:r>
                              <a:rPr lang="en-US" i="1" smtClean="0">
                                <a:solidFill>
                                  <a:srgbClr val="7030A0"/>
                                </a:solidFill>
                                <a:latin typeface="Cambria Math" panose="02040503050406030204" pitchFamily="18" charset="0"/>
                              </a:rPr>
                              <m:t>⋮</m:t>
                            </m:r>
                          </m:e>
                          <m:e>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0" i="1" dirty="0" smtClean="0">
                                        <a:latin typeface="Cambria Math" panose="02040503050406030204" pitchFamily="18" charset="0"/>
                                      </a:rPr>
                                      <m:t>𝑚</m:t>
                                    </m:r>
                                  </m:sub>
                                </m:sSub>
                              </m:e>
                            </m:d>
                          </m:e>
                        </m:eqArr>
                      </m:e>
                    </m:d>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ea typeface="Cambria Math" panose="02040503050406030204" pitchFamily="18" charset="0"/>
                          </a:rPr>
                          <m:t>𝑚</m:t>
                        </m:r>
                        <m:r>
                          <a:rPr lang="en-US" altLang="zh-CN" b="0" i="1" dirty="0" smtClean="0">
                            <a:latin typeface="Cambria Math" panose="02040503050406030204" pitchFamily="18" charset="0"/>
                            <a:ea typeface="Cambria Math" panose="02040503050406030204" pitchFamily="18" charset="0"/>
                          </a:rPr>
                          <m:t> </m:t>
                        </m:r>
                      </m:sup>
                    </m:sSup>
                    <m:r>
                      <a:rPr lang="en-US" altLang="zh-CN" b="1" i="1" dirty="0" smtClean="0">
                        <a:latin typeface="Cambria Math" panose="02040503050406030204" pitchFamily="18" charset="0"/>
                        <a:ea typeface="Cambria Math" panose="02040503050406030204" pitchFamily="18" charset="0"/>
                      </a:rPr>
                      <m:t>, </m:t>
                    </m:r>
                    <m:r>
                      <a:rPr lang="en-US" b="1" i="1" smtClean="0">
                        <a:solidFill>
                          <a:srgbClr val="7030A0"/>
                        </a:solidFill>
                        <a:latin typeface="Cambria Math" panose="02040503050406030204" pitchFamily="18" charset="0"/>
                      </a:rPr>
                      <m:t>𝒚</m:t>
                    </m:r>
                    <m:r>
                      <a:rPr lang="en-US" i="1">
                        <a:latin typeface="Cambria Math" panose="02040503050406030204" pitchFamily="18" charset="0"/>
                      </a:rPr>
                      <m:t>=</m:t>
                    </m:r>
                    <m:d>
                      <m:dPr>
                        <m:ctrlPr>
                          <a:rPr lang="en-US" i="1" smtClean="0">
                            <a:latin typeface="Cambria Math" panose="02040503050406030204" pitchFamily="18" charset="0"/>
                          </a:rPr>
                        </m:ctrlPr>
                      </m:dPr>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 </m:t>
                            </m:r>
                          </m:e>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 </m:t>
                            </m:r>
                          </m:e>
                          <m:e>
                            <m:r>
                              <a:rPr lang="en-US" i="1">
                                <a:solidFill>
                                  <a:srgbClr val="7030A0"/>
                                </a:solidFill>
                                <a:latin typeface="Cambria Math" panose="02040503050406030204" pitchFamily="18" charset="0"/>
                              </a:rPr>
                              <m:t> ⋮</m:t>
                            </m:r>
                          </m:e>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𝑚</m:t>
                                </m:r>
                              </m:sub>
                            </m:sSub>
                          </m:e>
                        </m:eqArr>
                      </m:e>
                    </m:d>
                  </m:oMath>
                </a14:m>
                <a:r>
                  <a:rPr lang="en-US" altLang="zh-CN" b="1" dirty="0">
                    <a:ea typeface="Cambria Math" panose="02040503050406030204" pitchFamily="18" charset="0"/>
                  </a:rPr>
                  <a:t> </a:t>
                </a:r>
                <a14:m>
                  <m:oMath xmlns:m="http://schemas.openxmlformats.org/officeDocument/2006/math">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 </m:t>
                        </m:r>
                      </m:sup>
                    </m:sSup>
                  </m:oMath>
                </a14:m>
                <a:endParaRPr lang="en-US" b="0" dirty="0"/>
              </a:p>
            </p:txBody>
          </p:sp>
        </mc:Choice>
        <mc:Fallback xmlns="">
          <p:sp>
            <p:nvSpPr>
              <p:cNvPr id="14" name="文本框 13"/>
              <p:cNvSpPr txBox="1">
                <a:spLocks noRot="1" noChangeAspect="1" noMove="1" noResize="1" noEditPoints="1" noAdjustHandles="1" noChangeArrowheads="1" noChangeShapeType="1" noTextEdit="1"/>
              </p:cNvSpPr>
              <p:nvPr/>
            </p:nvSpPr>
            <p:spPr>
              <a:xfrm>
                <a:off x="1798141" y="2148833"/>
                <a:ext cx="9285747" cy="1315040"/>
              </a:xfrm>
              <a:prstGeom prst="rect">
                <a:avLst/>
              </a:prstGeom>
              <a:blipFill rotWithShape="1">
                <a:blip r:embed="rId5"/>
                <a:stretch>
                  <a:fillRect l="-5" t="-48" r="6" b="44"/>
                </a:stretch>
              </a:blipFill>
            </p:spPr>
            <p:txBody>
              <a:bodyPr/>
              <a:lstStyle/>
              <a:p>
                <a:r>
                  <a:rPr lang="en-US" altLang="en-US">
                    <a:noFill/>
                  </a:rPr>
                  <a:t> </a:t>
                </a:r>
              </a:p>
            </p:txBody>
          </p:sp>
        </mc:Fallback>
      </mc:AlternateContent>
      <p:grpSp>
        <p:nvGrpSpPr>
          <p:cNvPr id="7" name="组合 6"/>
          <p:cNvGrpSpPr/>
          <p:nvPr/>
        </p:nvGrpSpPr>
        <p:grpSpPr>
          <a:xfrm>
            <a:off x="700940" y="5296314"/>
            <a:ext cx="10440801" cy="901543"/>
            <a:chOff x="700940" y="5296314"/>
            <a:chExt cx="10440801" cy="901543"/>
          </a:xfrm>
        </p:grpSpPr>
        <mc:AlternateContent xmlns:mc="http://schemas.openxmlformats.org/markup-compatibility/2006" xmlns:a14="http://schemas.microsoft.com/office/drawing/2010/main">
          <mc:Choice Requires="a14">
            <p:sp>
              <p:nvSpPr>
                <p:cNvPr id="2" name="矩形 1"/>
                <p:cNvSpPr/>
                <p:nvPr/>
              </p:nvSpPr>
              <p:spPr>
                <a:xfrm>
                  <a:off x="4081030" y="5388918"/>
                  <a:ext cx="3680623" cy="8089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chemeClr val="tx1"/>
                            </a:solidFill>
                            <a:latin typeface="Cambria Math" panose="02040503050406030204" pitchFamily="18" charset="0"/>
                          </a:rPr>
                          <m:t>=</m:t>
                        </m:r>
                        <m:f>
                          <m:fPr>
                            <m:ctrlPr>
                              <a:rPr lang="en-US" altLang="zh-CN" sz="2400" b="1" i="1" dirty="0" smtClean="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𝐸</m:t>
                            </m:r>
                            <m:d>
                              <m:dPr>
                                <m:ctrlPr>
                                  <a:rPr lang="en-US" altLang="zh-CN" sz="2400" i="1" dirty="0">
                                    <a:solidFill>
                                      <a:schemeClr val="tx1"/>
                                    </a:solidFill>
                                    <a:latin typeface="Cambria Math" panose="02040503050406030204" pitchFamily="18" charset="0"/>
                                  </a:rPr>
                                </m:ctrlPr>
                              </m:dPr>
                              <m:e>
                                <m:r>
                                  <a:rPr lang="en-US" altLang="zh-CN" sz="2400" b="1" i="1" dirty="0" smtClean="0">
                                    <a:solidFill>
                                      <a:srgbClr val="C55A11"/>
                                    </a:solidFill>
                                    <a:latin typeface="Cambria Math" panose="02040503050406030204" pitchFamily="18" charset="0"/>
                                  </a:rPr>
                                  <m:t>𝒘</m:t>
                                </m:r>
                              </m:e>
                            </m:d>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chemeClr val="tx1"/>
                            </a:solidFill>
                            <a:latin typeface="Cambria Math" panose="02040503050406030204" pitchFamily="18" charset="0"/>
                          </a:rPr>
                          <m:t>=</m:t>
                        </m:r>
                        <m:r>
                          <a:rPr lang="en-US" altLang="zh-CN" sz="2400" b="1" i="1" dirty="0" smtClean="0">
                            <a:solidFill>
                              <a:srgbClr val="FF0000"/>
                            </a:solidFill>
                            <a:latin typeface="Cambria Math" panose="02040503050406030204" pitchFamily="18" charset="0"/>
                          </a:rPr>
                          <m:t>?</m:t>
                        </m:r>
                      </m:oMath>
                    </m:oMathPara>
                  </a14:m>
                  <a:endParaRPr lang="zh-CN" alt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4081030" y="5388918"/>
                  <a:ext cx="3680623" cy="808939"/>
                </a:xfrm>
                <a:prstGeom prst="rect">
                  <a:avLst/>
                </a:prstGeom>
                <a:blipFill rotWithShape="1">
                  <a:blip r:embed="rId6"/>
                </a:blipFill>
              </p:spPr>
              <p:txBody>
                <a:bodyPr/>
                <a:lstStyle/>
                <a:p>
                  <a:r>
                    <a:rPr lang="en-US" altLang="en-US">
                      <a:noFill/>
                    </a:rPr>
                    <a:t> </a:t>
                  </a:r>
                </a:p>
              </p:txBody>
            </p:sp>
          </mc:Fallback>
        </mc:AlternateContent>
        <p:sp>
          <p:nvSpPr>
            <p:cNvPr id="18" name="矩形 17"/>
            <p:cNvSpPr/>
            <p:nvPr/>
          </p:nvSpPr>
          <p:spPr>
            <a:xfrm>
              <a:off x="700940" y="5296314"/>
              <a:ext cx="10440801" cy="461665"/>
            </a:xfrm>
            <a:prstGeom prst="rect">
              <a:avLst/>
            </a:prstGeom>
          </p:spPr>
          <p:txBody>
            <a:bodyPr wrap="square">
              <a:spAutoFit/>
            </a:bodyPr>
            <a:lstStyle/>
            <a:p>
              <a:pPr marL="457200" indent="-457200" algn="just">
                <a:buFont typeface="Arial" panose="020B0604020202090204" pitchFamily="34" charset="0"/>
                <a:buChar char="•"/>
              </a:pPr>
              <a:r>
                <a:rPr lang="en-US" altLang="zh-CN" sz="2400" dirty="0"/>
                <a:t>Need to solve,</a:t>
              </a:r>
              <a:endParaRPr lang="zh-CN" altLang="en-US" sz="2400" dirty="0"/>
            </a:p>
          </p:txBody>
        </p:sp>
      </p:grpSp>
      <mc:AlternateContent xmlns:mc="http://schemas.openxmlformats.org/markup-compatibility/2006" xmlns:a14="http://schemas.microsoft.com/office/drawing/2010/main">
        <mc:Choice Requires="a14">
          <p:sp>
            <p:nvSpPr>
              <p:cNvPr id="15" name="矩形 14"/>
              <p:cNvSpPr/>
              <p:nvPr/>
            </p:nvSpPr>
            <p:spPr>
              <a:xfrm>
                <a:off x="1059706" y="4645255"/>
                <a:ext cx="45995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1" i="1" dirty="0" smtClean="0">
                          <a:solidFill>
                            <a:srgbClr val="000000"/>
                          </a:solidFill>
                          <a:latin typeface="Cambria Math" panose="02040503050406030204" pitchFamily="18" charset="0"/>
                        </a:rPr>
                        <m:t>𝒙</m:t>
                      </m:r>
                      <m:r>
                        <a:rPr lang="en-US" altLang="zh-CN" sz="2800" b="0" i="1" dirty="0" smtClean="0">
                          <a:solidFill>
                            <a:srgbClr val="000000"/>
                          </a:solidFill>
                          <a:latin typeface="Cambria Math" panose="02040503050406030204" pitchFamily="18" charset="0"/>
                        </a:rPr>
                        <m:t>=</m:t>
                      </m:r>
                      <m:sSub>
                        <m:sSubPr>
                          <m:ctrlPr>
                            <a:rPr lang="en-US" altLang="zh-CN" sz="2800" i="1" dirty="0" smtClean="0">
                              <a:solidFill>
                                <a:srgbClr val="000000"/>
                              </a:solidFill>
                              <a:latin typeface="Cambria Math" panose="02040503050406030204" pitchFamily="18" charset="0"/>
                            </a:rPr>
                          </m:ctrlPr>
                        </m:sSubPr>
                        <m:e>
                          <m:r>
                            <a:rPr lang="en-US" altLang="zh-CN" sz="2800" b="1" i="1" dirty="0">
                              <a:solidFill>
                                <a:srgbClr val="000000"/>
                              </a:solidFill>
                              <a:latin typeface="Cambria Math" panose="02040503050406030204" pitchFamily="18" charset="0"/>
                            </a:rPr>
                            <m:t>𝒙</m:t>
                          </m:r>
                        </m:e>
                        <m:sub>
                          <m:r>
                            <a:rPr lang="en-US" altLang="zh-CN" sz="2800" i="1" dirty="0">
                              <a:solidFill>
                                <a:srgbClr val="000000"/>
                              </a:solidFill>
                              <a:latin typeface="Cambria Math" panose="02040503050406030204" pitchFamily="18" charset="0"/>
                            </a:rPr>
                            <m:t>𝑡</m:t>
                          </m:r>
                        </m:sub>
                      </m:sSub>
                      <m:r>
                        <a:rPr lang="en-US" altLang="zh-CN" sz="2800" b="0" i="1" dirty="0" smtClean="0">
                          <a:solidFill>
                            <a:srgbClr val="000000"/>
                          </a:solidFill>
                          <a:latin typeface="Cambria Math" panose="02040503050406030204" pitchFamily="18" charset="0"/>
                          <a:ea typeface="Cambria Math" panose="02040503050406030204" pitchFamily="18" charset="0"/>
                        </a:rPr>
                        <m:t>−</m:t>
                      </m:r>
                      <m:sSup>
                        <m:sSupPr>
                          <m:ctrlPr>
                            <a:rPr lang="en-US" altLang="zh-CN" sz="2800" i="1" dirty="0">
                              <a:solidFill>
                                <a:srgbClr val="000000"/>
                              </a:solidFill>
                              <a:latin typeface="Cambria Math" panose="02040503050406030204" pitchFamily="18" charset="0"/>
                            </a:rPr>
                          </m:ctrlPr>
                        </m:sSupPr>
                        <m:e>
                          <m:r>
                            <a:rPr lang="en-US" altLang="zh-CN" sz="2800" i="1" dirty="0">
                              <a:solidFill>
                                <a:srgbClr val="000000"/>
                              </a:solidFill>
                              <a:latin typeface="Cambria Math" panose="02040503050406030204" pitchFamily="18" charset="0"/>
                            </a:rPr>
                            <m:t>[</m:t>
                          </m:r>
                          <m:sSup>
                            <m:sSupPr>
                              <m:ctrlPr>
                                <a:rPr lang="en-US" altLang="zh-CN" sz="2800" i="1" dirty="0">
                                  <a:solidFill>
                                    <a:srgbClr val="000000"/>
                                  </a:solidFill>
                                  <a:latin typeface="Cambria Math" panose="02040503050406030204" pitchFamily="18" charset="0"/>
                                  <a:ea typeface="Cambria Math" panose="02040503050406030204" pitchFamily="18" charset="0"/>
                                </a:rPr>
                              </m:ctrlPr>
                            </m:sSupPr>
                            <m:e>
                              <m:r>
                                <a:rPr lang="en-US" altLang="zh-CN" sz="2800" i="1" dirty="0">
                                  <a:solidFill>
                                    <a:srgbClr val="000000"/>
                                  </a:solidFill>
                                  <a:latin typeface="Cambria Math" panose="02040503050406030204" pitchFamily="18" charset="0"/>
                                  <a:ea typeface="Cambria Math" panose="02040503050406030204" pitchFamily="18" charset="0"/>
                                </a:rPr>
                                <m:t>𝛻</m:t>
                              </m:r>
                            </m:e>
                            <m:sup>
                              <m:r>
                                <a:rPr lang="en-US" altLang="zh-CN" sz="2800" i="1" dirty="0">
                                  <a:solidFill>
                                    <a:srgbClr val="000000"/>
                                  </a:solidFill>
                                  <a:latin typeface="Cambria Math" panose="02040503050406030204" pitchFamily="18" charset="0"/>
                                  <a:ea typeface="Cambria Math" panose="02040503050406030204" pitchFamily="18" charset="0"/>
                                </a:rPr>
                                <m:t>2</m:t>
                              </m:r>
                            </m:sup>
                          </m:sSup>
                          <m:r>
                            <a:rPr lang="en-US" altLang="zh-CN" sz="2800" i="1" dirty="0">
                              <a:solidFill>
                                <a:srgbClr val="000000"/>
                              </a:solidFill>
                              <a:latin typeface="Cambria Math" panose="02040503050406030204" pitchFamily="18" charset="0"/>
                              <a:ea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r>
                            <a:rPr lang="en-US" altLang="zh-CN" sz="2800" i="1" dirty="0">
                              <a:solidFill>
                                <a:srgbClr val="000000"/>
                              </a:solidFill>
                              <a:latin typeface="Cambria Math" panose="02040503050406030204" pitchFamily="18" charset="0"/>
                            </a:rPr>
                            <m:t>]</m:t>
                          </m:r>
                        </m:e>
                        <m:sup>
                          <m:r>
                            <a:rPr lang="en-US" altLang="zh-CN" sz="2800" i="1" dirty="0">
                              <a:solidFill>
                                <a:srgbClr val="000000"/>
                              </a:solidFill>
                              <a:latin typeface="Cambria Math" panose="02040503050406030204" pitchFamily="18" charset="0"/>
                            </a:rPr>
                            <m:t>−1</m:t>
                          </m:r>
                        </m:sup>
                      </m:sSup>
                      <m:r>
                        <a:rPr lang="en-US" altLang="zh-CN" sz="2800" i="1" dirty="0">
                          <a:solidFill>
                            <a:srgbClr val="000000"/>
                          </a:solidFill>
                          <a:latin typeface="Cambria Math" panose="02040503050406030204" pitchFamily="18" charset="0"/>
                          <a:ea typeface="Cambria Math" panose="02040503050406030204" pitchFamily="18" charset="0"/>
                        </a:rPr>
                        <m:t>𝛻</m:t>
                      </m:r>
                      <m:r>
                        <a:rPr lang="en-US" altLang="zh-CN" sz="2800" i="1" dirty="0">
                          <a:solidFill>
                            <a:srgbClr val="000000"/>
                          </a:solidFill>
                          <a:latin typeface="Cambria Math" panose="02040503050406030204" pitchFamily="18" charset="0"/>
                        </a:rPr>
                        <m:t>𝑓</m:t>
                      </m:r>
                      <m:d>
                        <m:dPr>
                          <m:ctrlPr>
                            <a:rPr lang="en-US" altLang="zh-CN" sz="2800" i="1" dirty="0">
                              <a:solidFill>
                                <a:srgbClr val="000000"/>
                              </a:solidFill>
                              <a:latin typeface="Cambria Math" panose="02040503050406030204" pitchFamily="18" charset="0"/>
                            </a:rPr>
                          </m:ctrlPr>
                        </m:dPr>
                        <m:e>
                          <m:sSub>
                            <m:sSubPr>
                              <m:ctrlPr>
                                <a:rPr lang="en-US" altLang="zh-CN" sz="2800" i="1" dirty="0">
                                  <a:solidFill>
                                    <a:srgbClr val="000000"/>
                                  </a:solidFill>
                                  <a:latin typeface="Cambria Math" panose="02040503050406030204" pitchFamily="18" charset="0"/>
                                </a:rPr>
                              </m:ctrlPr>
                            </m:sSubPr>
                            <m:e>
                              <m:r>
                                <a:rPr lang="en-US" altLang="zh-CN" sz="2800" i="1" dirty="0">
                                  <a:solidFill>
                                    <a:srgbClr val="000000"/>
                                  </a:solidFill>
                                  <a:latin typeface="Cambria Math" panose="02040503050406030204" pitchFamily="18" charset="0"/>
                                </a:rPr>
                                <m:t>𝑥</m:t>
                              </m:r>
                            </m:e>
                            <m:sub>
                              <m:r>
                                <a:rPr lang="en-US" altLang="zh-CN" sz="2800" i="1" dirty="0">
                                  <a:solidFill>
                                    <a:srgbClr val="000000"/>
                                  </a:solidFill>
                                  <a:latin typeface="Cambria Math" panose="02040503050406030204" pitchFamily="18" charset="0"/>
                                </a:rPr>
                                <m:t>𝑡</m:t>
                              </m:r>
                            </m:sub>
                          </m:sSub>
                        </m:e>
                      </m:d>
                    </m:oMath>
                  </m:oMathPara>
                </a14:m>
                <a:endParaRPr lang="zh-CN" altLang="en-US" sz="2800" b="1" dirty="0"/>
              </a:p>
            </p:txBody>
          </p:sp>
        </mc:Choice>
        <mc:Fallback xmlns="">
          <p:sp>
            <p:nvSpPr>
              <p:cNvPr id="15" name="矩形 14"/>
              <p:cNvSpPr>
                <a:spLocks noRot="1" noChangeAspect="1" noMove="1" noResize="1" noEditPoints="1" noAdjustHandles="1" noChangeArrowheads="1" noChangeShapeType="1" noTextEdit="1"/>
              </p:cNvSpPr>
              <p:nvPr/>
            </p:nvSpPr>
            <p:spPr>
              <a:xfrm>
                <a:off x="1059706" y="4645255"/>
                <a:ext cx="4599529" cy="523220"/>
              </a:xfrm>
              <a:prstGeom prst="rect">
                <a:avLst/>
              </a:prstGeom>
              <a:blipFill rotWithShape="1">
                <a:blip r:embed="rId7"/>
                <a:stretch>
                  <a:fillRect l="-11" t="-44" r="3" b="-4208"/>
                </a:stretch>
              </a:blipFill>
            </p:spPr>
            <p:txBody>
              <a:bodyPr/>
              <a:lstStyle/>
              <a:p>
                <a:r>
                  <a:rPr lang="en-US" altLang="en-US">
                    <a:noFill/>
                  </a:rPr>
                  <a:t> </a:t>
                </a:r>
              </a:p>
            </p:txBody>
          </p:sp>
        </mc:Fallback>
      </mc:AlternateContent>
      <p:grpSp>
        <p:nvGrpSpPr>
          <p:cNvPr id="4" name="组合 3"/>
          <p:cNvGrpSpPr/>
          <p:nvPr/>
        </p:nvGrpSpPr>
        <p:grpSpPr>
          <a:xfrm>
            <a:off x="5838068" y="4676033"/>
            <a:ext cx="4654284" cy="461665"/>
            <a:chOff x="5838068" y="4676033"/>
            <a:chExt cx="4654284" cy="461665"/>
          </a:xfrm>
        </p:grpSpPr>
        <mc:AlternateContent xmlns:mc="http://schemas.openxmlformats.org/markup-compatibility/2006" xmlns:a14="http://schemas.microsoft.com/office/drawing/2010/main">
          <mc:Choice Requires="a14">
            <p:sp>
              <p:nvSpPr>
                <p:cNvPr id="17" name="矩形 16"/>
                <p:cNvSpPr/>
                <p:nvPr/>
              </p:nvSpPr>
              <p:spPr>
                <a:xfrm>
                  <a:off x="6696120" y="4676033"/>
                  <a:ext cx="37962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000000"/>
                            </a:solidFill>
                            <a:latin typeface="Cambria Math" panose="02040503050406030204" pitchFamily="18" charset="0"/>
                          </a:rPr>
                          <m:t>𝒘</m:t>
                        </m:r>
                        <m:r>
                          <a:rPr lang="en-US" altLang="zh-CN" sz="2400" b="0" i="1" dirty="0" smtClean="0">
                            <a:solidFill>
                              <a:srgbClr val="000000"/>
                            </a:solidFill>
                            <a:latin typeface="Cambria Math" panose="02040503050406030204" pitchFamily="18" charset="0"/>
                          </a:rPr>
                          <m:t>=</m:t>
                        </m:r>
                        <m:sSub>
                          <m:sSubPr>
                            <m:ctrlPr>
                              <a:rPr lang="en-US" altLang="zh-CN" sz="2400" i="1" dirty="0" smtClean="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r>
                          <a:rPr lang="en-US" altLang="zh-CN" sz="2400" b="0" i="1" dirty="0" smtClean="0">
                            <a:solidFill>
                              <a:srgbClr val="000000"/>
                            </a:solidFill>
                            <a:latin typeface="Cambria Math" panose="02040503050406030204" pitchFamily="18" charset="0"/>
                            <a:ea typeface="Cambria Math" panose="02040503050406030204" pitchFamily="18" charset="0"/>
                          </a:rPr>
                          <m:t>−</m:t>
                        </m:r>
                        <m:sSup>
                          <m:sSupPr>
                            <m:ctrlPr>
                              <a:rPr lang="en-US" altLang="zh-CN" sz="2400" i="1" dirty="0">
                                <a:solidFill>
                                  <a:srgbClr val="000000"/>
                                </a:solidFill>
                                <a:latin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𝑯</m:t>
                            </m:r>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i="1" dirty="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r>
                              <a:rPr lang="en-US" altLang="zh-CN" sz="2400" b="1" i="1" dirty="0" smtClean="0">
                                <a:latin typeface="Cambria Math" panose="02040503050406030204" pitchFamily="18" charset="0"/>
                                <a:ea typeface="Cambria Math" panose="02040503050406030204" pitchFamily="18" charset="0"/>
                              </a:rPr>
                              <m:t>)</m:t>
                            </m:r>
                          </m:e>
                          <m:sup>
                            <m:r>
                              <a:rPr lang="en-US" altLang="zh-CN" sz="2400" i="1" dirty="0">
                                <a:solidFill>
                                  <a:srgbClr val="000000"/>
                                </a:solidFill>
                                <a:latin typeface="Cambria Math" panose="02040503050406030204" pitchFamily="18" charset="0"/>
                              </a:rPr>
                              <m:t>−1</m:t>
                            </m:r>
                          </m:sup>
                        </m:sSup>
                        <m:r>
                          <a:rPr lang="en-US" altLang="zh-CN" sz="2400" i="1" dirty="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𝐸</m:t>
                        </m:r>
                        <m:d>
                          <m:dPr>
                            <m:ctrlPr>
                              <a:rPr lang="en-US" altLang="zh-CN" sz="2400" i="1" dirty="0">
                                <a:solidFill>
                                  <a:srgbClr val="000000"/>
                                </a:solidFill>
                                <a:latin typeface="Cambria Math" panose="02040503050406030204" pitchFamily="18" charset="0"/>
                              </a:rPr>
                            </m:ctrlPr>
                          </m:dPr>
                          <m:e>
                            <m:sSub>
                              <m:sSubPr>
                                <m:ctrlPr>
                                  <a:rPr lang="en-US" altLang="zh-CN" sz="2400" i="1" dirty="0">
                                    <a:solidFill>
                                      <a:srgbClr val="000000"/>
                                    </a:solidFill>
                                    <a:latin typeface="Cambria Math" panose="02040503050406030204" pitchFamily="18" charset="0"/>
                                  </a:rPr>
                                </m:ctrlPr>
                              </m:sSubPr>
                              <m:e>
                                <m:r>
                                  <a:rPr lang="en-US" altLang="zh-CN" sz="2400" b="1" i="1" dirty="0" smtClean="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e>
                        </m:d>
                      </m:oMath>
                    </m:oMathPara>
                  </a14:m>
                  <a:endParaRPr lang="zh-CN" altLang="en-US" sz="2400" b="1" dirty="0"/>
                </a:p>
              </p:txBody>
            </p:sp>
          </mc:Choice>
          <mc:Fallback xmlns="">
            <p:sp>
              <p:nvSpPr>
                <p:cNvPr id="17" name="矩形 16"/>
                <p:cNvSpPr>
                  <a:spLocks noRot="1" noChangeAspect="1" noMove="1" noResize="1" noEditPoints="1" noAdjustHandles="1" noChangeArrowheads="1" noChangeShapeType="1" noTextEdit="1"/>
                </p:cNvSpPr>
                <p:nvPr/>
              </p:nvSpPr>
              <p:spPr>
                <a:xfrm>
                  <a:off x="6696120" y="4676033"/>
                  <a:ext cx="3796232" cy="461665"/>
                </a:xfrm>
                <a:prstGeom prst="rect">
                  <a:avLst/>
                </a:prstGeom>
                <a:blipFill rotWithShape="1">
                  <a:blip r:embed="rId8"/>
                </a:blipFill>
              </p:spPr>
              <p:txBody>
                <a:bodyPr/>
                <a:lstStyle/>
                <a:p>
                  <a:r>
                    <a:rPr lang="en-US" altLang="en-US">
                      <a:noFill/>
                    </a:rPr>
                    <a:t> </a:t>
                  </a:r>
                </a:p>
              </p:txBody>
            </p:sp>
          </mc:Fallback>
        </mc:AlternateContent>
        <p:sp>
          <p:nvSpPr>
            <p:cNvPr id="3" name="箭头: 右 2"/>
            <p:cNvSpPr/>
            <p:nvPr/>
          </p:nvSpPr>
          <p:spPr>
            <a:xfrm>
              <a:off x="5838068" y="4722335"/>
              <a:ext cx="679220" cy="3690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591113" y="1239725"/>
            <a:ext cx="10699187" cy="1127693"/>
          </a:xfrm>
          <a:prstGeom prst="roundRect">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8" name="矩形: 圆角 7"/>
          <p:cNvSpPr/>
          <p:nvPr/>
        </p:nvSpPr>
        <p:spPr>
          <a:xfrm>
            <a:off x="591113" y="2632359"/>
            <a:ext cx="10699187" cy="1858224"/>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5" name="文本框 4"/>
          <p:cNvSpPr txBox="1"/>
          <p:nvPr/>
        </p:nvSpPr>
        <p:spPr>
          <a:xfrm>
            <a:off x="591113" y="245239"/>
            <a:ext cx="3919214" cy="707886"/>
          </a:xfrm>
          <a:prstGeom prst="rect">
            <a:avLst/>
          </a:prstGeom>
          <a:noFill/>
        </p:spPr>
        <p:txBody>
          <a:bodyPr wrap="none" rtlCol="0">
            <a:spAutoFit/>
          </a:bodyPr>
          <a:lstStyle/>
          <a:p>
            <a:r>
              <a:rPr lang="en-US" altLang="zh-CN" sz="4000" b="1" dirty="0"/>
              <a:t>Linear Regression</a:t>
            </a:r>
            <a:endParaRPr lang="zh-CN" altLang="en-US" sz="4000" b="1" dirty="0"/>
          </a:p>
        </p:txBody>
      </p:sp>
      <mc:AlternateContent xmlns:mc="http://schemas.openxmlformats.org/markup-compatibility/2006" xmlns:a14="http://schemas.microsoft.com/office/drawing/2010/main">
        <mc:Choice Requires="a14">
          <p:sp>
            <p:nvSpPr>
              <p:cNvPr id="18" name="文本框 17"/>
              <p:cNvSpPr txBox="1"/>
              <p:nvPr/>
            </p:nvSpPr>
            <p:spPr>
              <a:xfrm>
                <a:off x="711002" y="1259277"/>
                <a:ext cx="10188225" cy="954107"/>
              </a:xfrm>
              <a:prstGeom prst="rect">
                <a:avLst/>
              </a:prstGeom>
              <a:noFill/>
            </p:spPr>
            <p:txBody>
              <a:bodyPr wrap="square" rtlCol="0">
                <a:spAutoFit/>
              </a:bodyPr>
              <a:lstStyle/>
              <a:p>
                <a:r>
                  <a:rPr lang="en-US" sz="2800" dirty="0"/>
                  <a:t>Popular/historical error measure:</a:t>
                </a:r>
              </a:p>
              <a:p>
                <a:r>
                  <a:rPr lang="en-US" altLang="zh-CN" sz="2800" dirty="0"/>
                  <a:t>		squared error </a:t>
                </a:r>
                <a14:m>
                  <m:oMath xmlns:m="http://schemas.openxmlformats.org/officeDocument/2006/math">
                    <m:r>
                      <a:rPr lang="en-US" altLang="zh-CN" sz="2800" i="1">
                        <a:latin typeface="Cambria Math" panose="02040503050406030204" pitchFamily="18" charset="0"/>
                      </a:rPr>
                      <m:t>𝐿</m:t>
                    </m:r>
                    <m:d>
                      <m:dPr>
                        <m:ctrlPr>
                          <a:rPr lang="en-US" altLang="zh-CN" sz="2800" i="1">
                            <a:latin typeface="Cambria Math" panose="02040503050406030204" pitchFamily="18" charset="0"/>
                          </a:rPr>
                        </m:ctrlPr>
                      </m:dPr>
                      <m:e>
                        <m:r>
                          <a:rPr lang="en-US" altLang="zh-CN" sz="2800" i="1">
                            <a:latin typeface="Cambria Math" panose="02040503050406030204" pitchFamily="18" charset="0"/>
                          </a:rPr>
                          <m:t>h</m:t>
                        </m:r>
                        <m:d>
                          <m:dPr>
                            <m:ctrlPr>
                              <a:rPr lang="en-US" altLang="zh-CN" sz="2800" i="1">
                                <a:latin typeface="Cambria Math" panose="02040503050406030204" pitchFamily="18" charset="0"/>
                              </a:rPr>
                            </m:ctrlPr>
                          </m:dPr>
                          <m:e>
                            <m:r>
                              <a:rPr lang="en-US" altLang="zh-CN" sz="2800" b="1" i="1">
                                <a:latin typeface="Cambria Math" panose="02040503050406030204" pitchFamily="18" charset="0"/>
                              </a:rPr>
                              <m:t>𝒙</m:t>
                            </m:r>
                          </m:e>
                        </m:d>
                        <m:r>
                          <a:rPr lang="en-US" altLang="zh-CN" sz="2800" i="1">
                            <a:latin typeface="Cambria Math" panose="02040503050406030204" pitchFamily="18" charset="0"/>
                          </a:rPr>
                          <m:t>,</m:t>
                        </m:r>
                        <m:r>
                          <a:rPr lang="en-US" altLang="zh-CN" sz="2800" i="1">
                            <a:latin typeface="Cambria Math" panose="02040503050406030204" pitchFamily="18" charset="0"/>
                          </a:rPr>
                          <m:t>𝑦</m:t>
                        </m:r>
                      </m:e>
                    </m:d>
                    <m:r>
                      <a:rPr lang="en-US" altLang="zh-CN" sz="2800">
                        <a:latin typeface="Cambria Math" panose="02040503050406030204" pitchFamily="18" charset="0"/>
                      </a:rPr>
                      <m:t>=</m:t>
                    </m:r>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m:t>
                        </m:r>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𝑦</m:t>
                            </m:r>
                          </m:e>
                        </m:acc>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rPr>
                          <m:t>)</m:t>
                        </m:r>
                      </m:e>
                      <m:sup>
                        <m:r>
                          <a:rPr lang="en-US" altLang="zh-CN" sz="2800" i="1">
                            <a:latin typeface="Cambria Math" panose="02040503050406030204" pitchFamily="18" charset="0"/>
                          </a:rPr>
                          <m:t>2</m:t>
                        </m:r>
                      </m:sup>
                    </m:sSup>
                  </m:oMath>
                </a14:m>
                <a:endParaRPr lang="zh-CN" altLang="en-US" sz="2800" i="1" dirty="0"/>
              </a:p>
            </p:txBody>
          </p:sp>
        </mc:Choice>
        <mc:Fallback xmlns="">
          <p:sp>
            <p:nvSpPr>
              <p:cNvPr id="18" name="文本框 17"/>
              <p:cNvSpPr txBox="1">
                <a:spLocks noRot="1" noChangeAspect="1" noMove="1" noResize="1" noEditPoints="1" noAdjustHandles="1" noChangeArrowheads="1" noChangeShapeType="1" noTextEdit="1"/>
              </p:cNvSpPr>
              <p:nvPr/>
            </p:nvSpPr>
            <p:spPr>
              <a:xfrm>
                <a:off x="711002" y="1259277"/>
                <a:ext cx="10188225" cy="954107"/>
              </a:xfrm>
              <a:prstGeom prst="rect">
                <a:avLst/>
              </a:prstGeom>
              <a:blipFill rotWithShape="1">
                <a:blip r:embed="rId3"/>
                <a:stretch>
                  <a:fillRect l="-4" t="-8" r="1" b="-188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924198" y="2760324"/>
                <a:ext cx="9417183" cy="1268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800" i="1" dirty="0" smtClean="0">
                          <a:latin typeface="Cambria Math" panose="02040503050406030204" pitchFamily="18" charset="0"/>
                        </a:rPr>
                        <m:t>𝐸</m:t>
                      </m:r>
                      <m:d>
                        <m:dPr>
                          <m:ctrlPr>
                            <a:rPr lang="en-US" sz="2800" i="1" dirty="0">
                              <a:latin typeface="Cambria Math" panose="02040503050406030204" pitchFamily="18" charset="0"/>
                            </a:rPr>
                          </m:ctrlPr>
                        </m:dPr>
                        <m:e>
                          <m:r>
                            <a:rPr lang="en-US" sz="2800" b="1" i="1" dirty="0">
                              <a:solidFill>
                                <a:srgbClr val="4440FB"/>
                              </a:solidFill>
                              <a:latin typeface="Cambria Math" panose="02040503050406030204" pitchFamily="18" charset="0"/>
                            </a:rPr>
                            <m:t>𝒘</m:t>
                          </m:r>
                        </m:e>
                      </m:d>
                      <m:r>
                        <a:rPr lang="es-ES" sz="2800" i="1" dirty="0">
                          <a:latin typeface="Cambria Math" panose="02040503050406030204" pitchFamily="18" charset="0"/>
                        </a:rPr>
                        <m:t>=</m:t>
                      </m:r>
                      <m:nary>
                        <m:naryPr>
                          <m:chr m:val="∑"/>
                          <m:ctrlPr>
                            <a:rPr lang="es-ES" sz="2800" i="1" dirty="0">
                              <a:latin typeface="Cambria Math" panose="02040503050406030204" pitchFamily="18" charset="0"/>
                            </a:rPr>
                          </m:ctrlPr>
                        </m:naryPr>
                        <m:sub>
                          <m:r>
                            <m:rPr>
                              <m:brk m:alnAt="23"/>
                            </m:rPr>
                            <a:rPr lang="en-US" sz="2800" i="1" dirty="0">
                              <a:latin typeface="Cambria Math" panose="02040503050406030204" pitchFamily="18" charset="0"/>
                            </a:rPr>
                            <m:t>𝑖</m:t>
                          </m:r>
                          <m:r>
                            <a:rPr lang="en-US" sz="2800" i="1" dirty="0">
                              <a:latin typeface="Cambria Math" panose="02040503050406030204" pitchFamily="18" charset="0"/>
                            </a:rPr>
                            <m:t>=1</m:t>
                          </m:r>
                        </m:sub>
                        <m:sup>
                          <m:r>
                            <a:rPr lang="en-US" sz="2800" i="1" dirty="0">
                              <a:latin typeface="Cambria Math" panose="02040503050406030204" pitchFamily="18" charset="0"/>
                            </a:rPr>
                            <m:t>𝑚</m:t>
                          </m:r>
                        </m:sup>
                        <m:e>
                          <m:sSup>
                            <m:sSupPr>
                              <m:ctrlPr>
                                <a:rPr lang="es-ES" sz="2800" i="1" dirty="0">
                                  <a:latin typeface="Cambria Math" panose="02040503050406030204" pitchFamily="18" charset="0"/>
                                </a:rPr>
                              </m:ctrlPr>
                            </m:sSupPr>
                            <m:e>
                              <m:d>
                                <m:dPr>
                                  <m:ctrlPr>
                                    <a:rPr lang="en-US" sz="2800" i="1" dirty="0">
                                      <a:latin typeface="Cambria Math" panose="02040503050406030204" pitchFamily="18" charset="0"/>
                                    </a:rPr>
                                  </m:ctrlPr>
                                </m:dPr>
                                <m:e>
                                  <m:r>
                                    <a:rPr lang="en-US" sz="2800" b="0" i="1" dirty="0" smtClean="0">
                                      <a:latin typeface="Cambria Math" panose="02040503050406030204" pitchFamily="18" charset="0"/>
                                    </a:rPr>
                                    <m:t>h</m:t>
                                  </m:r>
                                  <m:d>
                                    <m:dPr>
                                      <m:ctrlPr>
                                        <a:rPr lang="en-US" sz="2800" i="1" dirty="0">
                                          <a:latin typeface="Cambria Math" panose="02040503050406030204" pitchFamily="18" charset="0"/>
                                        </a:rPr>
                                      </m:ctrlPr>
                                    </m:dPr>
                                    <m:e>
                                      <m:sSub>
                                        <m:sSubPr>
                                          <m:ctrlPr>
                                            <a:rPr lang="en-US" sz="2800" b="1" i="1" dirty="0">
                                              <a:latin typeface="Cambria Math" panose="02040503050406030204" pitchFamily="18" charset="0"/>
                                            </a:rPr>
                                          </m:ctrlPr>
                                        </m:sSubPr>
                                        <m:e>
                                          <m:r>
                                            <a:rPr lang="en-US" sz="2800" b="1" i="1" dirty="0">
                                              <a:latin typeface="Cambria Math" panose="02040503050406030204" pitchFamily="18" charset="0"/>
                                            </a:rPr>
                                            <m:t>𝒙</m:t>
                                          </m:r>
                                        </m:e>
                                        <m:sub>
                                          <m:r>
                                            <a:rPr lang="en-US" sz="2800" b="1" i="1" dirty="0">
                                              <a:latin typeface="Cambria Math" panose="02040503050406030204" pitchFamily="18" charset="0"/>
                                            </a:rPr>
                                            <m:t>𝒊</m:t>
                                          </m:r>
                                        </m:sub>
                                      </m:sSub>
                                    </m:e>
                                  </m:d>
                                  <m:r>
                                    <a:rPr lang="en-US" sz="2800" i="1" dirty="0">
                                      <a:latin typeface="Cambria Math" panose="02040503050406030204" pitchFamily="18" charset="0"/>
                                    </a:rPr>
                                    <m:t>−</m:t>
                                  </m:r>
                                  <m:sSub>
                                    <m:sSubPr>
                                      <m:ctrlPr>
                                        <a:rPr lang="en-US" sz="2800" i="1" dirty="0">
                                          <a:latin typeface="Cambria Math" panose="02040503050406030204" pitchFamily="18" charset="0"/>
                                        </a:rPr>
                                      </m:ctrlPr>
                                    </m:sSubPr>
                                    <m:e>
                                      <m:r>
                                        <a:rPr lang="en-US" sz="2800" i="1" dirty="0">
                                          <a:latin typeface="Cambria Math" panose="02040503050406030204" pitchFamily="18" charset="0"/>
                                        </a:rPr>
                                        <m:t>𝑦</m:t>
                                      </m:r>
                                    </m:e>
                                    <m:sub>
                                      <m:r>
                                        <a:rPr lang="en-US" sz="2800" i="1" dirty="0">
                                          <a:latin typeface="Cambria Math" panose="02040503050406030204" pitchFamily="18" charset="0"/>
                                        </a:rPr>
                                        <m:t>𝑖</m:t>
                                      </m:r>
                                    </m:sub>
                                  </m:sSub>
                                </m:e>
                              </m:d>
                            </m:e>
                            <m:sup>
                              <m:r>
                                <a:rPr lang="en-US" sz="2800" i="1" dirty="0">
                                  <a:latin typeface="Cambria Math" panose="02040503050406030204" pitchFamily="18" charset="0"/>
                                </a:rPr>
                                <m:t>2</m:t>
                              </m:r>
                            </m:sup>
                          </m:sSup>
                        </m:e>
                      </m:nary>
                    </m:oMath>
                  </m:oMathPara>
                </a14:m>
                <a:endParaRPr lang="en-US" sz="2800" dirty="0">
                  <a:solidFill>
                    <a:srgbClr val="FF000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924198" y="2760324"/>
                <a:ext cx="9417183" cy="1268552"/>
              </a:xfrm>
              <a:prstGeom prst="rect">
                <a:avLst/>
              </a:prstGeom>
              <a:blipFill rotWithShape="1">
                <a:blip r:embed="rId4"/>
                <a:stretch>
                  <a:fillRect l="-3" t="-48" r="4" b="3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5572010" y="3763418"/>
                <a:ext cx="1047979" cy="53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1" i="1" dirty="0">
                              <a:solidFill>
                                <a:srgbClr val="4440FB"/>
                              </a:solidFill>
                              <a:latin typeface="Cambria Math" panose="02040503050406030204" pitchFamily="18" charset="0"/>
                              <a:ea typeface="Cambria Math" panose="02040503050406030204" pitchFamily="18" charset="0"/>
                            </a:rPr>
                          </m:ctrlPr>
                        </m:sSupPr>
                        <m:e>
                          <m:r>
                            <a:rPr lang="en-US" altLang="zh-CN" sz="2800" b="1" i="1" dirty="0">
                              <a:solidFill>
                                <a:srgbClr val="4440FB"/>
                              </a:solidFill>
                              <a:latin typeface="Cambria Math" panose="02040503050406030204" pitchFamily="18" charset="0"/>
                              <a:ea typeface="Cambria Math" panose="02040503050406030204" pitchFamily="18" charset="0"/>
                            </a:rPr>
                            <m:t>𝒘</m:t>
                          </m:r>
                        </m:e>
                        <m:sup>
                          <m:r>
                            <a:rPr lang="en-US" altLang="zh-CN" sz="2800" b="1" i="1" dirty="0">
                              <a:solidFill>
                                <a:srgbClr val="4440FB"/>
                              </a:solidFill>
                              <a:latin typeface="Cambria Math" panose="02040503050406030204" pitchFamily="18" charset="0"/>
                              <a:ea typeface="Cambria Math" panose="02040503050406030204" pitchFamily="18" charset="0"/>
                            </a:rPr>
                            <m:t>𝑻</m:t>
                          </m:r>
                        </m:sup>
                      </m:sSup>
                      <m:sSub>
                        <m:sSubPr>
                          <m:ctrlPr>
                            <a:rPr lang="en-US" sz="2800" b="1" i="1" dirty="0">
                              <a:solidFill>
                                <a:srgbClr val="FF0000"/>
                              </a:solidFill>
                              <a:latin typeface="Cambria Math" panose="02040503050406030204" pitchFamily="18" charset="0"/>
                            </a:rPr>
                          </m:ctrlPr>
                        </m:sSubPr>
                        <m:e>
                          <m:r>
                            <a:rPr lang="en-US" sz="2800" b="1" i="1" dirty="0">
                              <a:solidFill>
                                <a:srgbClr val="FF0000"/>
                              </a:solidFill>
                              <a:latin typeface="Cambria Math" panose="02040503050406030204" pitchFamily="18" charset="0"/>
                            </a:rPr>
                            <m:t>𝒙</m:t>
                          </m:r>
                        </m:e>
                        <m:sub>
                          <m:r>
                            <a:rPr lang="en-US" sz="2800" b="1" i="1" dirty="0">
                              <a:solidFill>
                                <a:srgbClr val="FF0000"/>
                              </a:solidFill>
                              <a:latin typeface="Cambria Math" panose="02040503050406030204" pitchFamily="18" charset="0"/>
                            </a:rPr>
                            <m:t>𝒊</m:t>
                          </m:r>
                        </m:sub>
                      </m:sSub>
                    </m:oMath>
                  </m:oMathPara>
                </a14:m>
                <a:endParaRPr 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5572010" y="3763418"/>
                <a:ext cx="1047979" cy="530915"/>
              </a:xfrm>
              <a:prstGeom prst="rect">
                <a:avLst/>
              </a:prstGeom>
              <a:blipFill rotWithShape="1">
                <a:blip r:embed="rId5"/>
                <a:stretch>
                  <a:fillRect l="-50" t="-77" r="11" b="-2664"/>
                </a:stretch>
              </a:blipFill>
            </p:spPr>
            <p:txBody>
              <a:bodyPr/>
              <a:lstStyle/>
              <a:p>
                <a:r>
                  <a:rPr lang="en-US" altLang="en-US">
                    <a:noFill/>
                  </a:rPr>
                  <a:t> </a:t>
                </a:r>
              </a:p>
            </p:txBody>
          </p:sp>
        </mc:Fallback>
      </mc:AlternateContent>
      <p:cxnSp>
        <p:nvCxnSpPr>
          <p:cNvPr id="12" name="直接连接符 11"/>
          <p:cNvCxnSpPr/>
          <p:nvPr/>
        </p:nvCxnSpPr>
        <p:spPr>
          <a:xfrm>
            <a:off x="5572010" y="3670776"/>
            <a:ext cx="944404" cy="0"/>
          </a:xfrm>
          <a:prstGeom prst="line">
            <a:avLst/>
          </a:prstGeom>
          <a:ln w="28575">
            <a:solidFill>
              <a:srgbClr val="7030A0"/>
            </a:solidFill>
          </a:ln>
        </p:spPr>
        <p:style>
          <a:lnRef idx="1">
            <a:schemeClr val="accent1"/>
          </a:lnRef>
          <a:fillRef idx="0">
            <a:schemeClr val="accent1"/>
          </a:fillRef>
          <a:effectRef idx="0">
            <a:schemeClr val="accent1"/>
          </a:effectRef>
          <a:fontRef idx="minor">
            <a:schemeClr val="tx1"/>
          </a:fontRef>
        </p:style>
      </p:cxnSp>
      <p:sp>
        <p:nvSpPr>
          <p:cNvPr id="14" name="矩形: 圆角 13"/>
          <p:cNvSpPr/>
          <p:nvPr/>
        </p:nvSpPr>
        <p:spPr>
          <a:xfrm>
            <a:off x="591113" y="4756174"/>
            <a:ext cx="10699187" cy="862101"/>
          </a:xfrm>
          <a:prstGeom prst="roundRect">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15" name="文本框 14"/>
              <p:cNvSpPr txBox="1"/>
              <p:nvPr/>
            </p:nvSpPr>
            <p:spPr>
              <a:xfrm>
                <a:off x="711002" y="4931385"/>
                <a:ext cx="10188225" cy="523220"/>
              </a:xfrm>
              <a:prstGeom prst="rect">
                <a:avLst/>
              </a:prstGeom>
              <a:noFill/>
            </p:spPr>
            <p:txBody>
              <a:bodyPr wrap="square" rtlCol="0">
                <a:spAutoFit/>
              </a:bodyPr>
              <a:lstStyle/>
              <a:p>
                <a:pPr algn="ctr"/>
                <a:r>
                  <a:rPr lang="en-US" sz="2800" dirty="0"/>
                  <a:t>Next: How to minimize </a:t>
                </a:r>
                <a14:m>
                  <m:oMath xmlns:m="http://schemas.openxmlformats.org/officeDocument/2006/math">
                    <m:r>
                      <a:rPr lang="en-US" sz="2800" i="1" dirty="0">
                        <a:latin typeface="Cambria Math" panose="02040503050406030204" pitchFamily="18" charset="0"/>
                      </a:rPr>
                      <m:t>𝐸</m:t>
                    </m:r>
                    <m:d>
                      <m:dPr>
                        <m:ctrlPr>
                          <a:rPr lang="en-US" sz="2800" i="1" dirty="0">
                            <a:latin typeface="Cambria Math" panose="02040503050406030204" pitchFamily="18" charset="0"/>
                          </a:rPr>
                        </m:ctrlPr>
                      </m:dPr>
                      <m:e>
                        <m:r>
                          <a:rPr lang="en-US" sz="2800" b="1" i="1" dirty="0">
                            <a:solidFill>
                              <a:srgbClr val="4440FB"/>
                            </a:solidFill>
                            <a:latin typeface="Cambria Math" panose="02040503050406030204" pitchFamily="18" charset="0"/>
                          </a:rPr>
                          <m:t>𝒘</m:t>
                        </m:r>
                      </m:e>
                    </m:d>
                  </m:oMath>
                </a14:m>
                <a:r>
                  <a:rPr lang="en-US" sz="2800" dirty="0"/>
                  <a:t>?</a:t>
                </a:r>
              </a:p>
            </p:txBody>
          </p:sp>
        </mc:Choice>
        <mc:Fallback xmlns="">
          <p:sp>
            <p:nvSpPr>
              <p:cNvPr id="15" name="文本框 14"/>
              <p:cNvSpPr txBox="1">
                <a:spLocks noRot="1" noChangeAspect="1" noMove="1" noResize="1" noEditPoints="1" noAdjustHandles="1" noChangeArrowheads="1" noChangeShapeType="1" noTextEdit="1"/>
              </p:cNvSpPr>
              <p:nvPr/>
            </p:nvSpPr>
            <p:spPr>
              <a:xfrm>
                <a:off x="711002" y="4931385"/>
                <a:ext cx="10188225" cy="523220"/>
              </a:xfrm>
              <a:prstGeom prst="rect">
                <a:avLst/>
              </a:prstGeom>
              <a:blipFill rotWithShape="1">
                <a:blip r:embed="rId6"/>
                <a:stretch>
                  <a:fillRect l="-4" t="-117" r="1" b="-413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ppt_x"/>
                                          </p:val>
                                        </p:tav>
                                        <p:tav tm="100000">
                                          <p:val>
                                            <p:strVal val="#ppt_x"/>
                                          </p:val>
                                        </p:tav>
                                      </p:tavLst>
                                    </p:anim>
                                    <p:anim calcmode="lin" valueType="num">
                                      <p:cBhvr additive="base">
                                        <p:cTn id="2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4" grpId="0"/>
      <p:bldP spid="14" grpId="0" animBg="1"/>
      <p:bldP spid="1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48" y="354689"/>
            <a:ext cx="5525271" cy="6296904"/>
          </a:xfrm>
          <a:prstGeom prst="rect">
            <a:avLst/>
          </a:prstGeom>
        </p:spPr>
      </p:pic>
      <mc:AlternateContent xmlns:mc="http://schemas.openxmlformats.org/markup-compatibility/2006" xmlns:a14="http://schemas.microsoft.com/office/drawing/2010/main">
        <mc:Choice Requires="a14">
          <p:sp>
            <p:nvSpPr>
              <p:cNvPr id="19" name="矩形 18"/>
              <p:cNvSpPr/>
              <p:nvPr/>
            </p:nvSpPr>
            <p:spPr>
              <a:xfrm>
                <a:off x="591113" y="1971319"/>
                <a:ext cx="3069238" cy="642868"/>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rgbClr val="C55A11"/>
                        </a:solidFill>
                        <a:latin typeface="Cambria Math" panose="02040503050406030204" pitchFamily="18" charset="0"/>
                      </a:rPr>
                      <m:t>=</m:t>
                    </m:r>
                    <m:f>
                      <m:fPr>
                        <m:ctrlPr>
                          <a:rPr lang="en-US" altLang="zh-CN" sz="2400" b="1" i="1" dirty="0" smtClean="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𝐸</m:t>
                        </m:r>
                        <m:d>
                          <m:dPr>
                            <m:ctrlPr>
                              <a:rPr lang="en-US" altLang="zh-CN" sz="2400" i="1" dirty="0">
                                <a:solidFill>
                                  <a:schemeClr val="tx1"/>
                                </a:solidFill>
                                <a:latin typeface="Cambria Math" panose="02040503050406030204" pitchFamily="18" charset="0"/>
                              </a:rPr>
                            </m:ctrlPr>
                          </m:dPr>
                          <m:e>
                            <m:r>
                              <a:rPr lang="en-US" altLang="zh-CN" sz="2400" b="1" i="1" dirty="0" smtClean="0">
                                <a:solidFill>
                                  <a:srgbClr val="C55A11"/>
                                </a:solidFill>
                                <a:latin typeface="Cambria Math" panose="02040503050406030204" pitchFamily="18" charset="0"/>
                              </a:rPr>
                              <m:t>𝒘</m:t>
                            </m:r>
                          </m:e>
                        </m:d>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rgbClr val="FF0000"/>
                        </a:solidFill>
                        <a:latin typeface="Cambria Math" panose="02040503050406030204" pitchFamily="18" charset="0"/>
                      </a:rPr>
                      <m:t> </m:t>
                    </m:r>
                  </m:oMath>
                </a14:m>
                <a:r>
                  <a:rPr lang="zh-CN" altLang="en-US" sz="2400" dirty="0"/>
                  <a:t> </a:t>
                </a:r>
              </a:p>
            </p:txBody>
          </p:sp>
        </mc:Choice>
        <mc:Fallback xmlns="">
          <p:sp>
            <p:nvSpPr>
              <p:cNvPr id="19" name="矩形 18"/>
              <p:cNvSpPr>
                <a:spLocks noRot="1" noChangeAspect="1" noMove="1" noResize="1" noEditPoints="1" noAdjustHandles="1" noChangeArrowheads="1" noChangeShapeType="1" noTextEdit="1"/>
              </p:cNvSpPr>
              <p:nvPr/>
            </p:nvSpPr>
            <p:spPr>
              <a:xfrm>
                <a:off x="591113" y="1971319"/>
                <a:ext cx="3069238" cy="642868"/>
              </a:xfrm>
              <a:prstGeom prst="rect">
                <a:avLst/>
              </a:prstGeom>
              <a:blipFill rotWithShape="1">
                <a:blip r:embed="rId5"/>
                <a:stretch>
                  <a:fillRect l="-18" t="-43" r="7" b="8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1113" y="1119024"/>
                <a:ext cx="4279633" cy="509178"/>
              </a:xfrm>
              <a:prstGeom prst="rect">
                <a:avLst/>
              </a:prstGeom>
            </p:spPr>
            <p:txBody>
              <a:bodyPr wrap="none">
                <a:spAutoFit/>
              </a:bodyPr>
              <a:lstStyle/>
              <a:p>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chemeClr val="tx1"/>
                        </a:solidFill>
                        <a:latin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d>
                          <m:dPr>
                            <m:begChr m:val="["/>
                            <m:endChr m:val="]"/>
                            <m:ctrlPr>
                              <a:rPr lang="en-US" altLang="zh-CN" sz="2400" i="1" dirty="0">
                                <a:latin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oMath>
                </a14:m>
                <a:r>
                  <a:rPr lang="zh-CN" altLang="en-US" sz="2400" dirty="0"/>
                  <a:t> </a:t>
                </a:r>
              </a:p>
            </p:txBody>
          </p:sp>
        </mc:Choice>
        <mc:Fallback xmlns="">
          <p:sp>
            <p:nvSpPr>
              <p:cNvPr id="20" name="矩形 19"/>
              <p:cNvSpPr>
                <a:spLocks noRot="1" noChangeAspect="1" noMove="1" noResize="1" noEditPoints="1" noAdjustHandles="1" noChangeArrowheads="1" noChangeShapeType="1" noTextEdit="1"/>
              </p:cNvSpPr>
              <p:nvPr/>
            </p:nvSpPr>
            <p:spPr>
              <a:xfrm>
                <a:off x="591113" y="1119024"/>
                <a:ext cx="4279633" cy="509178"/>
              </a:xfrm>
              <a:prstGeom prst="rect">
                <a:avLst/>
              </a:prstGeom>
              <a:blipFill rotWithShape="1">
                <a:blip r:embed="rId6"/>
                <a:stretch>
                  <a:fillRect l="-13" t="-30" r="7" b="-33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91113" y="2957304"/>
                <a:ext cx="2894254" cy="689163"/>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f>
                          <m:fPr>
                            <m:ctrlPr>
                              <a:rPr lang="en-US" altLang="zh-CN" sz="2400" b="1" i="1" dirty="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e>
                    </m:nary>
                  </m:oMath>
                </a14:m>
                <a:r>
                  <a:rPr lang="zh-CN" altLang="en-US" sz="2400" dirty="0"/>
                  <a:t> </a:t>
                </a:r>
              </a:p>
            </p:txBody>
          </p:sp>
        </mc:Choice>
        <mc:Fallback xmlns="">
          <p:sp>
            <p:nvSpPr>
              <p:cNvPr id="21" name="矩形 20"/>
              <p:cNvSpPr>
                <a:spLocks noRot="1" noChangeAspect="1" noMove="1" noResize="1" noEditPoints="1" noAdjustHandles="1" noChangeArrowheads="1" noChangeShapeType="1" noTextEdit="1"/>
              </p:cNvSpPr>
              <p:nvPr/>
            </p:nvSpPr>
            <p:spPr>
              <a:xfrm>
                <a:off x="591113" y="2957304"/>
                <a:ext cx="2894254" cy="689163"/>
              </a:xfrm>
              <a:prstGeom prst="rect">
                <a:avLst/>
              </a:prstGeom>
              <a:blipFill rotWithShape="1">
                <a:blip r:embed="rId7"/>
                <a:stretch>
                  <a:fillRect l="-19" t="-16" r="17" b="43"/>
                </a:stretch>
              </a:blipFill>
            </p:spPr>
            <p:txBody>
              <a:bodyPr/>
              <a:lstStyle/>
              <a:p>
                <a:r>
                  <a:rPr lang="en-US" altLang="en-US">
                    <a:noFill/>
                  </a:rPr>
                  <a:t> </a:t>
                </a:r>
              </a:p>
            </p:txBody>
          </p:sp>
        </mc:Fallback>
      </mc:AlternateContent>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48" y="354689"/>
            <a:ext cx="5525271" cy="6296904"/>
          </a:xfrm>
          <a:prstGeom prst="rect">
            <a:avLst/>
          </a:prstGeom>
        </p:spPr>
      </p:pic>
      <p:sp>
        <p:nvSpPr>
          <p:cNvPr id="2" name="矩形 1"/>
          <p:cNvSpPr/>
          <p:nvPr/>
        </p:nvSpPr>
        <p:spPr>
          <a:xfrm>
            <a:off x="5681148" y="3921210"/>
            <a:ext cx="5525271" cy="584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2" name="矩形 11"/>
              <p:cNvSpPr/>
              <p:nvPr/>
            </p:nvSpPr>
            <p:spPr>
              <a:xfrm>
                <a:off x="4226159" y="2880719"/>
                <a:ext cx="134729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𝒊</m:t>
                              </m:r>
                            </m:sub>
                          </m:sSub>
                        </m:e>
                      </m:d>
                    </m:oMath>
                  </m:oMathPara>
                </a14:m>
                <a:endParaRPr lang="en-US" altLang="zh-CN" b="1" dirty="0"/>
              </a:p>
            </p:txBody>
          </p:sp>
        </mc:Choice>
        <mc:Fallback xmlns="">
          <p:sp>
            <p:nvSpPr>
              <p:cNvPr id="12" name="矩形 11"/>
              <p:cNvSpPr>
                <a:spLocks noRot="1" noChangeAspect="1" noMove="1" noResize="1" noEditPoints="1" noAdjustHandles="1" noChangeArrowheads="1" noChangeShapeType="1" noTextEdit="1"/>
              </p:cNvSpPr>
              <p:nvPr/>
            </p:nvSpPr>
            <p:spPr>
              <a:xfrm>
                <a:off x="4226159" y="2880719"/>
                <a:ext cx="1347292" cy="404983"/>
              </a:xfrm>
              <a:prstGeom prst="rect">
                <a:avLst/>
              </a:prstGeom>
              <a:blipFill rotWithShape="1">
                <a:blip r:embed="rId5"/>
                <a:stretch>
                  <a:fillRect l="-17" t="-89" r="4" b="5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226159" y="3285702"/>
                <a:ext cx="10646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𝒖</m:t>
                      </m:r>
                      <m:r>
                        <a:rPr lang="en-US" altLang="zh-CN" b="0" i="1" smtClean="0">
                          <a:latin typeface="Cambria Math" panose="02040503050406030204" pitchFamily="18" charset="0"/>
                          <a:ea typeface="Cambria Math" panose="02040503050406030204" pitchFamily="18" charset="0"/>
                        </a:rPr>
                        <m:t>(</m:t>
                      </m:r>
                      <m:r>
                        <a:rPr lang="en-US" altLang="zh-CN" b="1" i="1" dirty="0">
                          <a:solidFill>
                            <a:srgbClr val="C55A11"/>
                          </a:solidFill>
                          <a:latin typeface="Cambria Math" panose="02040503050406030204" pitchFamily="18" charset="0"/>
                        </a:rPr>
                        <m:t>𝒘</m:t>
                      </m:r>
                      <m:r>
                        <a:rPr lang="en-US" altLang="zh-CN" b="0" i="1" smtClean="0">
                          <a:latin typeface="Cambria Math" panose="02040503050406030204" pitchFamily="18" charset="0"/>
                          <a:ea typeface="Cambria Math" panose="02040503050406030204" pitchFamily="18" charset="0"/>
                        </a:rPr>
                        <m:t>):</m:t>
                      </m:r>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𝒊</m:t>
                          </m:r>
                        </m:sub>
                      </m:sSub>
                    </m:oMath>
                  </m:oMathPara>
                </a14:m>
                <a:endParaRPr lang="en-US" altLang="zh-CN" b="1" dirty="0"/>
              </a:p>
            </p:txBody>
          </p:sp>
        </mc:Choice>
        <mc:Fallback xmlns="">
          <p:sp>
            <p:nvSpPr>
              <p:cNvPr id="13" name="矩形 12"/>
              <p:cNvSpPr>
                <a:spLocks noRot="1" noChangeAspect="1" noMove="1" noResize="1" noEditPoints="1" noAdjustHandles="1" noChangeArrowheads="1" noChangeShapeType="1" noTextEdit="1"/>
              </p:cNvSpPr>
              <p:nvPr/>
            </p:nvSpPr>
            <p:spPr>
              <a:xfrm>
                <a:off x="4226159" y="3285702"/>
                <a:ext cx="1064650" cy="369332"/>
              </a:xfrm>
              <a:prstGeom prst="rect">
                <a:avLst/>
              </a:prstGeom>
              <a:blipFill rotWithShape="1">
                <a:blip r:embed="rId6"/>
                <a:stretch>
                  <a:fillRect l="-22" t="-57" r="59" b="165"/>
                </a:stretch>
              </a:blipFill>
            </p:spPr>
            <p:txBody>
              <a:bodyPr/>
              <a:lstStyle/>
              <a:p>
                <a:r>
                  <a:rPr lang="en-US" altLang="en-US">
                    <a:noFill/>
                  </a:rPr>
                  <a:t> </a:t>
                </a:r>
              </a:p>
            </p:txBody>
          </p:sp>
        </mc:Fallback>
      </mc:AlternateContent>
      <p:cxnSp>
        <p:nvCxnSpPr>
          <p:cNvPr id="15" name="直接箭头连接符 14"/>
          <p:cNvCxnSpPr/>
          <p:nvPr/>
        </p:nvCxnSpPr>
        <p:spPr>
          <a:xfrm>
            <a:off x="5198076" y="3285702"/>
            <a:ext cx="955589" cy="783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p:cNvSpPr/>
              <p:nvPr/>
            </p:nvSpPr>
            <p:spPr>
              <a:xfrm>
                <a:off x="591113" y="1971319"/>
                <a:ext cx="3069238" cy="642868"/>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rgbClr val="C55A11"/>
                        </a:solidFill>
                        <a:latin typeface="Cambria Math" panose="02040503050406030204" pitchFamily="18" charset="0"/>
                      </a:rPr>
                      <m:t>=</m:t>
                    </m:r>
                    <m:f>
                      <m:fPr>
                        <m:ctrlPr>
                          <a:rPr lang="en-US" altLang="zh-CN" sz="2400" b="1" i="1" dirty="0" smtClean="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𝐸</m:t>
                        </m:r>
                        <m:d>
                          <m:dPr>
                            <m:ctrlPr>
                              <a:rPr lang="en-US" altLang="zh-CN" sz="2400" i="1" dirty="0">
                                <a:solidFill>
                                  <a:schemeClr val="tx1"/>
                                </a:solidFill>
                                <a:latin typeface="Cambria Math" panose="02040503050406030204" pitchFamily="18" charset="0"/>
                              </a:rPr>
                            </m:ctrlPr>
                          </m:dPr>
                          <m:e>
                            <m:r>
                              <a:rPr lang="en-US" altLang="zh-CN" sz="2400" b="1" i="1" dirty="0" smtClean="0">
                                <a:solidFill>
                                  <a:srgbClr val="C55A11"/>
                                </a:solidFill>
                                <a:latin typeface="Cambria Math" panose="02040503050406030204" pitchFamily="18" charset="0"/>
                              </a:rPr>
                              <m:t>𝒘</m:t>
                            </m:r>
                          </m:e>
                        </m:d>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rgbClr val="FF0000"/>
                        </a:solidFill>
                        <a:latin typeface="Cambria Math" panose="02040503050406030204" pitchFamily="18" charset="0"/>
                      </a:rPr>
                      <m:t> </m:t>
                    </m:r>
                  </m:oMath>
                </a14:m>
                <a:r>
                  <a:rPr lang="zh-CN" altLang="en-US" sz="2400" dirty="0"/>
                  <a:t> </a:t>
                </a:r>
              </a:p>
            </p:txBody>
          </p:sp>
        </mc:Choice>
        <mc:Fallback xmlns="">
          <p:sp>
            <p:nvSpPr>
              <p:cNvPr id="17" name="矩形 16"/>
              <p:cNvSpPr>
                <a:spLocks noRot="1" noChangeAspect="1" noMove="1" noResize="1" noEditPoints="1" noAdjustHandles="1" noChangeArrowheads="1" noChangeShapeType="1" noTextEdit="1"/>
              </p:cNvSpPr>
              <p:nvPr/>
            </p:nvSpPr>
            <p:spPr>
              <a:xfrm>
                <a:off x="591113" y="1971319"/>
                <a:ext cx="3069238" cy="642868"/>
              </a:xfrm>
              <a:prstGeom prst="rect">
                <a:avLst/>
              </a:prstGeom>
              <a:blipFill rotWithShape="1">
                <a:blip r:embed="rId7"/>
                <a:stretch>
                  <a:fillRect l="-18" t="-43" r="7" b="8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91113" y="1119024"/>
                <a:ext cx="4279633" cy="509178"/>
              </a:xfrm>
              <a:prstGeom prst="rect">
                <a:avLst/>
              </a:prstGeom>
            </p:spPr>
            <p:txBody>
              <a:bodyPr wrap="none">
                <a:spAutoFit/>
              </a:bodyPr>
              <a:lstStyle/>
              <a:p>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chemeClr val="tx1"/>
                        </a:solidFill>
                        <a:latin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d>
                          <m:dPr>
                            <m:begChr m:val="["/>
                            <m:endChr m:val="]"/>
                            <m:ctrlPr>
                              <a:rPr lang="en-US" altLang="zh-CN" sz="2400" i="1" dirty="0">
                                <a:latin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oMath>
                </a14:m>
                <a:r>
                  <a:rPr lang="zh-CN" altLang="en-US" sz="2400" dirty="0"/>
                  <a:t> </a:t>
                </a:r>
              </a:p>
            </p:txBody>
          </p:sp>
        </mc:Choice>
        <mc:Fallback xmlns="">
          <p:sp>
            <p:nvSpPr>
              <p:cNvPr id="18" name="矩形 17"/>
              <p:cNvSpPr>
                <a:spLocks noRot="1" noChangeAspect="1" noMove="1" noResize="1" noEditPoints="1" noAdjustHandles="1" noChangeArrowheads="1" noChangeShapeType="1" noTextEdit="1"/>
              </p:cNvSpPr>
              <p:nvPr/>
            </p:nvSpPr>
            <p:spPr>
              <a:xfrm>
                <a:off x="591113" y="1119024"/>
                <a:ext cx="4279633" cy="509178"/>
              </a:xfrm>
              <a:prstGeom prst="rect">
                <a:avLst/>
              </a:prstGeom>
              <a:blipFill rotWithShape="1">
                <a:blip r:embed="rId8"/>
                <a:stretch>
                  <a:fillRect l="-13" t="-30" r="7" b="-33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91113" y="2957304"/>
                <a:ext cx="2894254" cy="689163"/>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f>
                          <m:fPr>
                            <m:ctrlPr>
                              <a:rPr lang="en-US" altLang="zh-CN" sz="2400" b="1" i="1" dirty="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e>
                    </m:nary>
                  </m:oMath>
                </a14:m>
                <a:r>
                  <a:rPr lang="zh-CN" altLang="en-US" sz="2400" dirty="0"/>
                  <a:t> </a:t>
                </a:r>
              </a:p>
            </p:txBody>
          </p:sp>
        </mc:Choice>
        <mc:Fallback xmlns="">
          <p:sp>
            <p:nvSpPr>
              <p:cNvPr id="19" name="矩形 18"/>
              <p:cNvSpPr>
                <a:spLocks noRot="1" noChangeAspect="1" noMove="1" noResize="1" noEditPoints="1" noAdjustHandles="1" noChangeArrowheads="1" noChangeShapeType="1" noTextEdit="1"/>
              </p:cNvSpPr>
              <p:nvPr/>
            </p:nvSpPr>
            <p:spPr>
              <a:xfrm>
                <a:off x="591113" y="2957304"/>
                <a:ext cx="2894254" cy="689163"/>
              </a:xfrm>
              <a:prstGeom prst="rect">
                <a:avLst/>
              </a:prstGeom>
              <a:blipFill rotWithShape="1">
                <a:blip r:embed="rId9"/>
                <a:stretch>
                  <a:fillRect l="-19" t="-16" r="17" b="4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91113" y="3989583"/>
                <a:ext cx="5245731" cy="689163"/>
              </a:xfrm>
              <a:prstGeom prst="rect">
                <a:avLst/>
              </a:prstGeom>
            </p:spPr>
            <p:txBody>
              <a:bodyPr wrap="none">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rgbClr val="C55A11"/>
                        </a:solidFill>
                        <a:latin typeface="Cambria Math" panose="02040503050406030204" pitchFamily="18" charset="0"/>
                      </a:rPr>
                      <m:t> </m:t>
                    </m:r>
                  </m:oMath>
                </a14:m>
                <a:r>
                  <a:rPr lang="zh-CN" altLang="en-US" sz="2400" dirty="0"/>
                  <a:t> </a:t>
                </a:r>
                <a:r>
                  <a:rPr lang="en-US" altLang="zh-CN" sz="2400" dirty="0"/>
                  <a:t>is a scalar –by-vector problem.</a:t>
                </a:r>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91113" y="3989583"/>
                <a:ext cx="5245731" cy="689163"/>
              </a:xfrm>
              <a:prstGeom prst="rect">
                <a:avLst/>
              </a:prstGeom>
              <a:blipFill rotWithShape="1">
                <a:blip r:embed="rId10"/>
                <a:stretch>
                  <a:fillRect l="-11" t="-74" r="-2822" b="10"/>
                </a:stretch>
              </a:blipFill>
            </p:spPr>
            <p:txBody>
              <a:bodyPr/>
              <a:lstStyle/>
              <a:p>
                <a:r>
                  <a:rPr lang="en-US" altLang="en-US">
                    <a:noFill/>
                  </a:rPr>
                  <a:t> </a:t>
                </a:r>
              </a:p>
            </p:txBody>
          </p:sp>
        </mc:Fallback>
      </mc:AlternateContent>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18" y="1697752"/>
            <a:ext cx="10488757" cy="4643359"/>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4"/>
                <a:stretch>
                  <a:fillRect l="-15" t="-18" r="-8339"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73491" y="1093658"/>
                <a:ext cx="5170390" cy="689163"/>
              </a:xfrm>
              <a:prstGeom prst="rect">
                <a:avLst/>
              </a:prstGeom>
            </p:spPr>
            <p:txBody>
              <a:bodyPr wrap="none">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oMath>
                </a14:m>
                <a:r>
                  <a:rPr lang="zh-CN" altLang="en-US" sz="2400" dirty="0"/>
                  <a:t>  </a:t>
                </a:r>
                <a:r>
                  <a:rPr lang="en-US" altLang="zh-CN" sz="2400" dirty="0"/>
                  <a:t>is a scalar –by-vector problem</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673491" y="1093658"/>
                <a:ext cx="5170390" cy="689163"/>
              </a:xfrm>
              <a:prstGeom prst="rect">
                <a:avLst/>
              </a:prstGeom>
              <a:blipFill rotWithShape="1">
                <a:blip r:embed="rId5"/>
                <a:stretch>
                  <a:fillRect l="-8" t="-27" r="-2027" b="55"/>
                </a:stretch>
              </a:blipFill>
            </p:spPr>
            <p:txBody>
              <a:bodyPr/>
              <a:lstStyle/>
              <a:p>
                <a:r>
                  <a:rPr lang="en-US" altLang="en-US">
                    <a:noFill/>
                  </a:rPr>
                  <a:t> </a:t>
                </a:r>
              </a:p>
            </p:txBody>
          </p:sp>
        </mc:Fallback>
      </mc:AlternateContent>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718" y="1697752"/>
            <a:ext cx="10488757" cy="4643359"/>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4"/>
                <a:stretch>
                  <a:fillRect l="-15" t="-18" r="-8339"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73491" y="1093658"/>
                <a:ext cx="5170390" cy="689163"/>
              </a:xfrm>
              <a:prstGeom prst="rect">
                <a:avLst/>
              </a:prstGeom>
            </p:spPr>
            <p:txBody>
              <a:bodyPr wrap="none">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oMath>
                </a14:m>
                <a:r>
                  <a:rPr lang="zh-CN" altLang="en-US" sz="2400" dirty="0"/>
                  <a:t>  </a:t>
                </a:r>
                <a:r>
                  <a:rPr lang="en-US" altLang="zh-CN" sz="2400" dirty="0"/>
                  <a:t>is a scalar –by-vector problem</a:t>
                </a:r>
                <a:endParaRPr lang="zh-CN" alt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673491" y="1093658"/>
                <a:ext cx="5170390" cy="689163"/>
              </a:xfrm>
              <a:prstGeom prst="rect">
                <a:avLst/>
              </a:prstGeom>
              <a:blipFill rotWithShape="1">
                <a:blip r:embed="rId5"/>
                <a:stretch>
                  <a:fillRect l="-8" t="-27" r="-2027" b="55"/>
                </a:stretch>
              </a:blipFill>
            </p:spPr>
            <p:txBody>
              <a:bodyPr/>
              <a:lstStyle/>
              <a:p>
                <a:r>
                  <a:rPr lang="en-US" altLang="en-US">
                    <a:noFill/>
                  </a:rPr>
                  <a:t> </a:t>
                </a:r>
              </a:p>
            </p:txBody>
          </p:sp>
        </mc:Fallback>
      </mc:AlternateContent>
      <p:sp>
        <p:nvSpPr>
          <p:cNvPr id="17" name="矩形 16"/>
          <p:cNvSpPr/>
          <p:nvPr/>
        </p:nvSpPr>
        <p:spPr>
          <a:xfrm>
            <a:off x="673491" y="4431957"/>
            <a:ext cx="10571158" cy="54369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p:cNvSpPr/>
              <p:nvPr/>
            </p:nvSpPr>
            <p:spPr>
              <a:xfrm>
                <a:off x="5859211" y="1256951"/>
                <a:ext cx="1063176" cy="405624"/>
              </a:xfrm>
              <a:prstGeom prst="rect">
                <a:avLst/>
              </a:prstGeom>
            </p:spPr>
            <p:txBody>
              <a:bodyPr wrap="none">
                <a:spAutoFit/>
              </a:bodyPr>
              <a:lstStyle/>
              <a:p>
                <a14:m>
                  <m:oMath xmlns:m="http://schemas.openxmlformats.org/officeDocument/2006/math">
                    <m:r>
                      <a:rPr lang="en-US" altLang="zh-CN" sz="2000" b="0" i="1" dirty="0" smtClean="0">
                        <a:latin typeface="Cambria Math" panose="02040503050406030204" pitchFamily="18" charset="0"/>
                      </a:rPr>
                      <m:t>𝑢</m:t>
                    </m:r>
                    <m:r>
                      <a:rPr lang="en-US" altLang="zh-CN" sz="2000" b="0" i="1" dirty="0" smtClean="0">
                        <a:latin typeface="Cambria Math" panose="02040503050406030204" pitchFamily="18" charset="0"/>
                      </a:rPr>
                      <m:t>:</m:t>
                    </m:r>
                    <m:sSup>
                      <m:sSupPr>
                        <m:ctrlPr>
                          <a:rPr lang="en-US" altLang="zh-CN" sz="2000" b="1" i="1" dirty="0">
                            <a:solidFill>
                              <a:schemeClr val="accent2">
                                <a:lumMod val="75000"/>
                              </a:schemeClr>
                            </a:solidFill>
                            <a:latin typeface="Cambria Math" panose="02040503050406030204" pitchFamily="18" charset="0"/>
                          </a:rPr>
                        </m:ctrlPr>
                      </m:sSupPr>
                      <m:e>
                        <m:r>
                          <a:rPr lang="en-US" altLang="zh-CN" sz="2000" b="1" i="1" dirty="0">
                            <a:solidFill>
                              <a:schemeClr val="accent2">
                                <a:lumMod val="75000"/>
                              </a:schemeClr>
                            </a:solidFill>
                            <a:latin typeface="Cambria Math" panose="02040503050406030204" pitchFamily="18" charset="0"/>
                          </a:rPr>
                          <m:t>𝒘</m:t>
                        </m:r>
                      </m:e>
                      <m:sup>
                        <m:r>
                          <a:rPr lang="en-US" altLang="zh-CN" sz="2000" b="1" i="1" dirty="0">
                            <a:solidFill>
                              <a:schemeClr val="accent2">
                                <a:lumMod val="75000"/>
                              </a:schemeClr>
                            </a:solidFill>
                            <a:latin typeface="Cambria Math" panose="02040503050406030204" pitchFamily="18" charset="0"/>
                          </a:rPr>
                          <m:t>𝑻</m:t>
                        </m:r>
                      </m:sup>
                    </m:sSup>
                    <m:sSub>
                      <m:sSubPr>
                        <m:ctrlPr>
                          <a:rPr lang="zh-CN" altLang="en-US" sz="2000" b="1"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b="1" i="1" dirty="0">
                            <a:latin typeface="Cambria Math" panose="02040503050406030204" pitchFamily="18" charset="0"/>
                          </a:rPr>
                          <m:t>𝒊</m:t>
                        </m:r>
                      </m:sub>
                    </m:sSub>
                  </m:oMath>
                </a14:m>
                <a:r>
                  <a:rPr lang="en-US" altLang="zh-CN" sz="2000" b="1" dirty="0"/>
                  <a:t> </a:t>
                </a:r>
              </a:p>
            </p:txBody>
          </p:sp>
        </mc:Choice>
        <mc:Fallback xmlns="">
          <p:sp>
            <p:nvSpPr>
              <p:cNvPr id="8" name="矩形 7"/>
              <p:cNvSpPr>
                <a:spLocks noRot="1" noChangeAspect="1" noMove="1" noResize="1" noEditPoints="1" noAdjustHandles="1" noChangeArrowheads="1" noChangeShapeType="1" noTextEdit="1"/>
              </p:cNvSpPr>
              <p:nvPr/>
            </p:nvSpPr>
            <p:spPr>
              <a:xfrm>
                <a:off x="5859211" y="1256951"/>
                <a:ext cx="1063176" cy="405624"/>
              </a:xfrm>
              <a:prstGeom prst="rect">
                <a:avLst/>
              </a:prstGeom>
              <a:blipFill rotWithShape="1">
                <a:blip r:embed="rId6"/>
                <a:stretch>
                  <a:fillRect l="-6" t="-71" r="24" b="3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6922387" y="1283204"/>
                <a:ext cx="641714" cy="400110"/>
              </a:xfrm>
              <a:prstGeom prst="rect">
                <a:avLst/>
              </a:prstGeom>
            </p:spPr>
            <p:txBody>
              <a:bodyPr wrap="none">
                <a:spAutoFit/>
              </a:bodyPr>
              <a:lstStyle/>
              <a:p>
                <a:r>
                  <a:rPr lang="en-US" altLang="zh-CN" sz="2000" dirty="0"/>
                  <a:t> </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𝑧</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𝑔</m:t>
                    </m:r>
                  </m:oMath>
                </a14:m>
                <a:endParaRPr lang="zh-CN" altLang="en-US" sz="2000" dirty="0"/>
              </a:p>
            </p:txBody>
          </p:sp>
        </mc:Choice>
        <mc:Fallback xmlns="">
          <p:sp>
            <p:nvSpPr>
              <p:cNvPr id="2" name="矩形 1"/>
              <p:cNvSpPr>
                <a:spLocks noRot="1" noChangeAspect="1" noMove="1" noResize="1" noEditPoints="1" noAdjustHandles="1" noChangeArrowheads="1" noChangeShapeType="1" noTextEdit="1"/>
              </p:cNvSpPr>
              <p:nvPr/>
            </p:nvSpPr>
            <p:spPr>
              <a:xfrm>
                <a:off x="6922387" y="1283204"/>
                <a:ext cx="641714" cy="400110"/>
              </a:xfrm>
              <a:prstGeom prst="rect">
                <a:avLst/>
              </a:prstGeom>
              <a:blipFill rotWithShape="1">
                <a:blip r:embed="rId7"/>
                <a:stretch>
                  <a:fillRect l="-39" t="-126" r="96" b="-49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7779702" y="1093657"/>
                <a:ext cx="4330929" cy="689163"/>
              </a:xfrm>
              <a:prstGeom prst="rect">
                <a:avLst/>
              </a:prstGeom>
            </p:spPr>
            <p:txBody>
              <a:bodyPr wrap="none">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rgbClr val="C55A11"/>
                        </a:solidFill>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m:t>
                        </m:r>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oMath>
                </a14:m>
                <a:r>
                  <a:rPr lang="zh-CN" altLang="en-US" sz="2400" dirty="0"/>
                  <a:t> </a:t>
                </a:r>
              </a:p>
            </p:txBody>
          </p:sp>
        </mc:Choice>
        <mc:Fallback xmlns="">
          <p:sp>
            <p:nvSpPr>
              <p:cNvPr id="10" name="矩形 9"/>
              <p:cNvSpPr>
                <a:spLocks noRot="1" noChangeAspect="1" noMove="1" noResize="1" noEditPoints="1" noAdjustHandles="1" noChangeArrowheads="1" noChangeShapeType="1" noTextEdit="1"/>
              </p:cNvSpPr>
              <p:nvPr/>
            </p:nvSpPr>
            <p:spPr>
              <a:xfrm>
                <a:off x="7779702" y="1093657"/>
                <a:ext cx="4330929" cy="689163"/>
              </a:xfrm>
              <a:prstGeom prst="rect">
                <a:avLst/>
              </a:prstGeom>
              <a:blipFill rotWithShape="1">
                <a:blip r:embed="rId8"/>
                <a:stretch>
                  <a:fillRect l="-7" t="-27" r="13" b="54"/>
                </a:stretch>
              </a:blipFill>
            </p:spPr>
            <p:txBody>
              <a:bodyPr/>
              <a:lstStyle/>
              <a:p>
                <a:r>
                  <a:rPr lang="en-US" altLang="en-US">
                    <a:noFill/>
                  </a:rPr>
                  <a:t> </a:t>
                </a:r>
              </a:p>
            </p:txBody>
          </p:sp>
        </mc:Fallback>
      </mc:AlternateContent>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p:pic>
        <p:nvPicPr>
          <p:cNvPr id="4" name="图片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1148" y="354689"/>
            <a:ext cx="5525271" cy="6296904"/>
          </a:xfrm>
          <a:prstGeom prst="rect">
            <a:avLst/>
          </a:prstGeom>
        </p:spPr>
      </p:pic>
      <p:sp>
        <p:nvSpPr>
          <p:cNvPr id="2" name="矩形 1"/>
          <p:cNvSpPr/>
          <p:nvPr/>
        </p:nvSpPr>
        <p:spPr>
          <a:xfrm>
            <a:off x="5681148" y="3921210"/>
            <a:ext cx="5525271" cy="58488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 name="矩形 7"/>
              <p:cNvSpPr/>
              <p:nvPr/>
            </p:nvSpPr>
            <p:spPr>
              <a:xfrm>
                <a:off x="591113" y="1971319"/>
                <a:ext cx="3069238" cy="642868"/>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rgbClr val="C55A11"/>
                        </a:solidFill>
                        <a:latin typeface="Cambria Math" panose="02040503050406030204" pitchFamily="18" charset="0"/>
                      </a:rPr>
                      <m:t>=</m:t>
                    </m:r>
                    <m:f>
                      <m:fPr>
                        <m:ctrlPr>
                          <a:rPr lang="en-US" altLang="zh-CN" sz="2400" b="1" i="1" dirty="0" smtClean="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𝐸</m:t>
                        </m:r>
                        <m:d>
                          <m:dPr>
                            <m:ctrlPr>
                              <a:rPr lang="en-US" altLang="zh-CN" sz="2400" i="1" dirty="0">
                                <a:solidFill>
                                  <a:schemeClr val="tx1"/>
                                </a:solidFill>
                                <a:latin typeface="Cambria Math" panose="02040503050406030204" pitchFamily="18" charset="0"/>
                              </a:rPr>
                            </m:ctrlPr>
                          </m:dPr>
                          <m:e>
                            <m:r>
                              <a:rPr lang="en-US" altLang="zh-CN" sz="2400" b="1" i="1" dirty="0" smtClean="0">
                                <a:solidFill>
                                  <a:srgbClr val="C55A11"/>
                                </a:solidFill>
                                <a:latin typeface="Cambria Math" panose="02040503050406030204" pitchFamily="18" charset="0"/>
                              </a:rPr>
                              <m:t>𝒘</m:t>
                            </m:r>
                          </m:e>
                        </m:d>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rgbClr val="FF0000"/>
                        </a:solidFill>
                        <a:latin typeface="Cambria Math" panose="02040503050406030204" pitchFamily="18" charset="0"/>
                      </a:rPr>
                      <m:t> </m:t>
                    </m:r>
                  </m:oMath>
                </a14:m>
                <a:r>
                  <a:rPr lang="zh-CN" altLang="en-US" sz="2400" dirty="0"/>
                  <a:t> </a:t>
                </a:r>
              </a:p>
            </p:txBody>
          </p:sp>
        </mc:Choice>
        <mc:Fallback xmlns="">
          <p:sp>
            <p:nvSpPr>
              <p:cNvPr id="8" name="矩形 7"/>
              <p:cNvSpPr>
                <a:spLocks noRot="1" noChangeAspect="1" noMove="1" noResize="1" noEditPoints="1" noAdjustHandles="1" noChangeArrowheads="1" noChangeShapeType="1" noTextEdit="1"/>
              </p:cNvSpPr>
              <p:nvPr/>
            </p:nvSpPr>
            <p:spPr>
              <a:xfrm>
                <a:off x="591113" y="1971319"/>
                <a:ext cx="3069238" cy="642868"/>
              </a:xfrm>
              <a:prstGeom prst="rect">
                <a:avLst/>
              </a:prstGeom>
              <a:blipFill rotWithShape="1">
                <a:blip r:embed="rId5"/>
                <a:stretch>
                  <a:fillRect l="-18" t="-43" r="7" b="8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91113" y="1119024"/>
                <a:ext cx="4279633" cy="509178"/>
              </a:xfrm>
              <a:prstGeom prst="rect">
                <a:avLst/>
              </a:prstGeom>
            </p:spPr>
            <p:txBody>
              <a:bodyPr wrap="none">
                <a:spAutoFit/>
              </a:bodyPr>
              <a:lstStyle/>
              <a:p>
                <a14:m>
                  <m:oMath xmlns:m="http://schemas.openxmlformats.org/officeDocument/2006/math">
                    <m:r>
                      <a:rPr lang="en-US" altLang="zh-CN" sz="2400" i="1" dirty="0" smtClean="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chemeClr val="tx1"/>
                        </a:solidFill>
                        <a:latin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d>
                          <m:dPr>
                            <m:begChr m:val="["/>
                            <m:endChr m:val="]"/>
                            <m:ctrlPr>
                              <a:rPr lang="en-US" altLang="zh-CN" sz="2400" i="1" dirty="0">
                                <a:latin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oMath>
                </a14:m>
                <a:r>
                  <a:rPr lang="zh-CN" altLang="en-US" sz="2400" dirty="0"/>
                  <a:t> </a:t>
                </a:r>
              </a:p>
            </p:txBody>
          </p:sp>
        </mc:Choice>
        <mc:Fallback xmlns="">
          <p:sp>
            <p:nvSpPr>
              <p:cNvPr id="9" name="矩形 8"/>
              <p:cNvSpPr>
                <a:spLocks noRot="1" noChangeAspect="1" noMove="1" noResize="1" noEditPoints="1" noAdjustHandles="1" noChangeArrowheads="1" noChangeShapeType="1" noTextEdit="1"/>
              </p:cNvSpPr>
              <p:nvPr/>
            </p:nvSpPr>
            <p:spPr>
              <a:xfrm>
                <a:off x="591113" y="1119024"/>
                <a:ext cx="4279633" cy="509178"/>
              </a:xfrm>
              <a:prstGeom prst="rect">
                <a:avLst/>
              </a:prstGeom>
              <a:blipFill rotWithShape="1">
                <a:blip r:embed="rId6"/>
                <a:stretch>
                  <a:fillRect l="-13" t="-30" r="7" b="-335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91113" y="2957304"/>
                <a:ext cx="2894254" cy="689163"/>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f>
                          <m:fPr>
                            <m:ctrlPr>
                              <a:rPr lang="en-US" altLang="zh-CN" sz="2400" b="1" i="1" dirty="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1" i="1" dirty="0">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1" i="1" dirty="0">
                                <a:latin typeface="Cambria Math" panose="02040503050406030204" pitchFamily="18" charset="0"/>
                              </a:rPr>
                              <m:t>}</m:t>
                            </m:r>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e>
                    </m:nary>
                  </m:oMath>
                </a14:m>
                <a:r>
                  <a:rPr lang="zh-CN" altLang="en-US" sz="2400" dirty="0"/>
                  <a:t> </a:t>
                </a:r>
              </a:p>
            </p:txBody>
          </p:sp>
        </mc:Choice>
        <mc:Fallback xmlns="">
          <p:sp>
            <p:nvSpPr>
              <p:cNvPr id="10" name="矩形 9"/>
              <p:cNvSpPr>
                <a:spLocks noRot="1" noChangeAspect="1" noMove="1" noResize="1" noEditPoints="1" noAdjustHandles="1" noChangeArrowheads="1" noChangeShapeType="1" noTextEdit="1"/>
              </p:cNvSpPr>
              <p:nvPr/>
            </p:nvSpPr>
            <p:spPr>
              <a:xfrm>
                <a:off x="591113" y="2957304"/>
                <a:ext cx="2894254" cy="689163"/>
              </a:xfrm>
              <a:prstGeom prst="rect">
                <a:avLst/>
              </a:prstGeom>
              <a:blipFill rotWithShape="1">
                <a:blip r:embed="rId7"/>
                <a:stretch>
                  <a:fillRect l="-19" t="-16" r="17" b="4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226159" y="2880719"/>
                <a:ext cx="1347292" cy="4049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𝑎</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𝒊</m:t>
                              </m:r>
                            </m:sub>
                          </m:sSub>
                        </m:e>
                      </m:d>
                    </m:oMath>
                  </m:oMathPara>
                </a14:m>
                <a:endParaRPr lang="en-US" altLang="zh-CN" b="1" dirty="0"/>
              </a:p>
            </p:txBody>
          </p:sp>
        </mc:Choice>
        <mc:Fallback xmlns="">
          <p:sp>
            <p:nvSpPr>
              <p:cNvPr id="12" name="矩形 11"/>
              <p:cNvSpPr>
                <a:spLocks noRot="1" noChangeAspect="1" noMove="1" noResize="1" noEditPoints="1" noAdjustHandles="1" noChangeArrowheads="1" noChangeShapeType="1" noTextEdit="1"/>
              </p:cNvSpPr>
              <p:nvPr/>
            </p:nvSpPr>
            <p:spPr>
              <a:xfrm>
                <a:off x="4226159" y="2880719"/>
                <a:ext cx="1347292" cy="404983"/>
              </a:xfrm>
              <a:prstGeom prst="rect">
                <a:avLst/>
              </a:prstGeom>
              <a:blipFill rotWithShape="1">
                <a:blip r:embed="rId8"/>
                <a:stretch>
                  <a:fillRect l="-17" t="-89" r="4" b="5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226159" y="3285702"/>
                <a:ext cx="106465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ea typeface="Cambria Math" panose="02040503050406030204" pitchFamily="18" charset="0"/>
                        </a:rPr>
                        <m:t>𝒖</m:t>
                      </m:r>
                      <m:r>
                        <a:rPr lang="en-US" altLang="zh-CN" b="0" i="1" smtClean="0">
                          <a:latin typeface="Cambria Math" panose="02040503050406030204" pitchFamily="18" charset="0"/>
                          <a:ea typeface="Cambria Math" panose="02040503050406030204" pitchFamily="18" charset="0"/>
                        </a:rPr>
                        <m:t>(</m:t>
                      </m:r>
                      <m:r>
                        <a:rPr lang="en-US" altLang="zh-CN" b="1" i="1" dirty="0">
                          <a:solidFill>
                            <a:srgbClr val="C55A11"/>
                          </a:solidFill>
                          <a:latin typeface="Cambria Math" panose="02040503050406030204" pitchFamily="18" charset="0"/>
                        </a:rPr>
                        <m:t>𝒘</m:t>
                      </m:r>
                      <m:r>
                        <a:rPr lang="en-US" altLang="zh-CN" b="0" i="1" smtClean="0">
                          <a:latin typeface="Cambria Math" panose="02040503050406030204" pitchFamily="18" charset="0"/>
                          <a:ea typeface="Cambria Math" panose="02040503050406030204" pitchFamily="18" charset="0"/>
                        </a:rPr>
                        <m:t>):</m:t>
                      </m:r>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1" i="1" dirty="0">
                              <a:latin typeface="Cambria Math" panose="02040503050406030204" pitchFamily="18" charset="0"/>
                            </a:rPr>
                            <m:t>𝒊</m:t>
                          </m:r>
                        </m:sub>
                      </m:sSub>
                    </m:oMath>
                  </m:oMathPara>
                </a14:m>
                <a:endParaRPr lang="en-US" altLang="zh-CN" b="1" dirty="0"/>
              </a:p>
            </p:txBody>
          </p:sp>
        </mc:Choice>
        <mc:Fallback xmlns="">
          <p:sp>
            <p:nvSpPr>
              <p:cNvPr id="13" name="矩形 12"/>
              <p:cNvSpPr>
                <a:spLocks noRot="1" noChangeAspect="1" noMove="1" noResize="1" noEditPoints="1" noAdjustHandles="1" noChangeArrowheads="1" noChangeShapeType="1" noTextEdit="1"/>
              </p:cNvSpPr>
              <p:nvPr/>
            </p:nvSpPr>
            <p:spPr>
              <a:xfrm>
                <a:off x="4226159" y="3285702"/>
                <a:ext cx="1064650" cy="369332"/>
              </a:xfrm>
              <a:prstGeom prst="rect">
                <a:avLst/>
              </a:prstGeom>
              <a:blipFill rotWithShape="1">
                <a:blip r:embed="rId9"/>
                <a:stretch>
                  <a:fillRect l="-22" t="-57" r="59" b="165"/>
                </a:stretch>
              </a:blipFill>
            </p:spPr>
            <p:txBody>
              <a:bodyPr/>
              <a:lstStyle/>
              <a:p>
                <a:r>
                  <a:rPr lang="en-US" altLang="en-US">
                    <a:noFill/>
                  </a:rPr>
                  <a:t> </a:t>
                </a:r>
              </a:p>
            </p:txBody>
          </p:sp>
        </mc:Fallback>
      </mc:AlternateContent>
      <p:cxnSp>
        <p:nvCxnSpPr>
          <p:cNvPr id="15" name="直接箭头连接符 14"/>
          <p:cNvCxnSpPr/>
          <p:nvPr/>
        </p:nvCxnSpPr>
        <p:spPr>
          <a:xfrm>
            <a:off x="5198076" y="3285702"/>
            <a:ext cx="955589" cy="78379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矩形 13"/>
              <p:cNvSpPr/>
              <p:nvPr/>
            </p:nvSpPr>
            <p:spPr>
              <a:xfrm>
                <a:off x="591113" y="3989583"/>
                <a:ext cx="4501425" cy="689163"/>
              </a:xfrm>
              <a:prstGeom prst="rect">
                <a:avLst/>
              </a:prstGeom>
            </p:spPr>
            <p:txBody>
              <a:bodyPr wrap="none">
                <a:spAutoFit/>
              </a:bodyPr>
              <a:lstStyle/>
              <a:p>
                <a14:m>
                  <m:oMath xmlns:m="http://schemas.openxmlformats.org/officeDocument/2006/math">
                    <m:f>
                      <m:fPr>
                        <m:ctrlPr>
                          <a:rPr lang="en-US" altLang="zh-CN" sz="2400" b="1" i="1" dirty="0" smtClean="0">
                            <a:latin typeface="Cambria Math" panose="02040503050406030204" pitchFamily="18" charset="0"/>
                          </a:rPr>
                        </m:ctrlPr>
                      </m:fPr>
                      <m:num>
                        <m:r>
                          <a:rPr lang="en-US" altLang="zh-CN" sz="2400" i="1" dirty="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num>
                      <m:den>
                        <m:r>
                          <a:rPr lang="en-US" altLang="zh-CN" sz="2400" i="1" dirty="0">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1" i="1" dirty="0" smtClean="0">
                        <a:solidFill>
                          <a:srgbClr val="C55A11"/>
                        </a:solidFill>
                        <a:latin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m:t>
                        </m:r>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oMath>
                </a14:m>
                <a:r>
                  <a:rPr lang="zh-CN" altLang="en-US" sz="2400" dirty="0"/>
                  <a:t> </a:t>
                </a:r>
              </a:p>
            </p:txBody>
          </p:sp>
        </mc:Choice>
        <mc:Fallback xmlns="">
          <p:sp>
            <p:nvSpPr>
              <p:cNvPr id="14" name="矩形 13"/>
              <p:cNvSpPr>
                <a:spLocks noRot="1" noChangeAspect="1" noMove="1" noResize="1" noEditPoints="1" noAdjustHandles="1" noChangeArrowheads="1" noChangeShapeType="1" noTextEdit="1"/>
              </p:cNvSpPr>
              <p:nvPr/>
            </p:nvSpPr>
            <p:spPr>
              <a:xfrm>
                <a:off x="591113" y="3989583"/>
                <a:ext cx="4501425" cy="689163"/>
              </a:xfrm>
              <a:prstGeom prst="rect">
                <a:avLst/>
              </a:prstGeom>
              <a:blipFill rotWithShape="1">
                <a:blip r:embed="rId10"/>
                <a:stretch>
                  <a:fillRect l="-13" t="-74" r="11" b="1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80017" y="5021862"/>
                <a:ext cx="4562403" cy="510140"/>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r>
                              <a:rPr lang="en-US" altLang="zh-CN" sz="2400" b="1" i="1" smtClean="0">
                                <a:latin typeface="Cambria Math" panose="02040503050406030204" pitchFamily="18" charset="0"/>
                              </a:rPr>
                              <m:t>−</m:t>
                            </m:r>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Sup>
                          <m:sSubSupPr>
                            <m:ctrlPr>
                              <a:rPr lang="en-US" altLang="zh-CN" sz="2400" b="1" i="1" dirty="0">
                                <a:latin typeface="Cambria Math" panose="02040503050406030204" pitchFamily="18" charset="0"/>
                              </a:rPr>
                            </m:ctrlPr>
                          </m:sSubSupPr>
                          <m:e>
                            <m:r>
                              <a:rPr lang="en-US" altLang="zh-CN" sz="2400" b="1" i="1" dirty="0">
                                <a:latin typeface="Cambria Math" panose="02040503050406030204" pitchFamily="18" charset="0"/>
                              </a:rPr>
                              <m:t>𝒙</m:t>
                            </m:r>
                          </m:e>
                          <m:sub>
                            <m:r>
                              <a:rPr lang="en-US" altLang="zh-CN" sz="2400" i="1" dirty="0">
                                <a:latin typeface="Cambria Math" panose="02040503050406030204" pitchFamily="18" charset="0"/>
                              </a:rPr>
                              <m:t>𝑖</m:t>
                            </m:r>
                          </m:sub>
                          <m:sup>
                            <m:r>
                              <a:rPr lang="en-US" altLang="zh-CN" sz="2400" b="1" i="1" dirty="0">
                                <a:latin typeface="Cambria Math" panose="02040503050406030204" pitchFamily="18" charset="0"/>
                              </a:rPr>
                              <m:t>𝑻</m:t>
                            </m:r>
                          </m:sup>
                        </m:sSubSup>
                      </m:e>
                    </m:nary>
                  </m:oMath>
                </a14:m>
                <a:r>
                  <a:rPr lang="zh-CN" altLang="en-US" sz="2400" dirty="0"/>
                  <a:t> </a:t>
                </a:r>
              </a:p>
            </p:txBody>
          </p:sp>
        </mc:Choice>
        <mc:Fallback xmlns="">
          <p:sp>
            <p:nvSpPr>
              <p:cNvPr id="17" name="矩形 16"/>
              <p:cNvSpPr>
                <a:spLocks noRot="1" noChangeAspect="1" noMove="1" noResize="1" noEditPoints="1" noAdjustHandles="1" noChangeArrowheads="1" noChangeShapeType="1" noTextEdit="1"/>
              </p:cNvSpPr>
              <p:nvPr/>
            </p:nvSpPr>
            <p:spPr>
              <a:xfrm>
                <a:off x="580017" y="5021862"/>
                <a:ext cx="4562403" cy="510140"/>
              </a:xfrm>
              <a:prstGeom prst="rect">
                <a:avLst/>
              </a:prstGeom>
              <a:blipFill rotWithShape="1">
                <a:blip r:embed="rId11"/>
                <a:stretch>
                  <a:fillRect l="-6" t="-55" r="4" b="-4629"/>
                </a:stretch>
              </a:blipFill>
            </p:spPr>
            <p:txBody>
              <a:bodyPr/>
              <a:lstStyle/>
              <a:p>
                <a:r>
                  <a:rPr lang="en-US" altLang="en-US">
                    <a:noFill/>
                  </a:rPr>
                  <a:t> </a:t>
                </a:r>
              </a:p>
            </p:txBody>
          </p:sp>
        </mc:Fallback>
      </mc:AlternateContent>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p:cNvSpPr txBox="1"/>
              <p:nvPr/>
            </p:nvSpPr>
            <p:spPr>
              <a:xfrm>
                <a:off x="591113" y="245239"/>
                <a:ext cx="3857916" cy="707886"/>
              </a:xfrm>
              <a:prstGeom prst="rect">
                <a:avLst/>
              </a:prstGeom>
              <a:noFill/>
            </p:spPr>
            <p:txBody>
              <a:bodyPr wrap="none" rtlCol="0">
                <a:spAutoFit/>
              </a:bodyPr>
              <a:lstStyle/>
              <a:p>
                <a:r>
                  <a:rPr lang="en-US" altLang="zh-CN" sz="4000" b="1" dirty="0"/>
                  <a:t>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latin typeface="Cambria Math" panose="02040503050406030204" pitchFamily="18" charset="0"/>
                          </a:rPr>
                          <m:t>𝑤</m:t>
                        </m:r>
                      </m:e>
                    </m:d>
                  </m:oMath>
                </a14:m>
                <a:r>
                  <a:rPr lang="en-US" altLang="zh-CN" sz="4000" b="1" dirty="0"/>
                  <a:t>  </a:t>
                </a:r>
                <a:endParaRPr lang="zh-CN" altLang="en-US" sz="4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3857916" cy="707886"/>
              </a:xfrm>
              <a:prstGeom prst="rect">
                <a:avLst/>
              </a:prstGeom>
              <a:blipFill rotWithShape="1">
                <a:blip r:embed="rId3"/>
                <a:stretch>
                  <a:fillRect l="-15" t="-18" r="-8339" b="-7357"/>
                </a:stretch>
              </a:blipFill>
            </p:spPr>
            <p:txBody>
              <a:bodyPr/>
              <a:lstStyle/>
              <a:p>
                <a:r>
                  <a:rPr lang="en-US" altLang="en-US">
                    <a:noFill/>
                  </a:rPr>
                  <a:t> </a:t>
                </a:r>
              </a:p>
            </p:txBody>
          </p:sp>
        </mc:Fallback>
      </mc:AlternateContent>
      <p:sp>
        <p:nvSpPr>
          <p:cNvPr id="11" name="矩形: 圆角 10"/>
          <p:cNvSpPr/>
          <p:nvPr/>
        </p:nvSpPr>
        <p:spPr>
          <a:xfrm>
            <a:off x="591113" y="3651834"/>
            <a:ext cx="10938124" cy="1432853"/>
          </a:xfrm>
          <a:prstGeom prst="roundRect">
            <a:avLst>
              <a:gd name="adj" fmla="val 3573"/>
            </a:avLst>
          </a:prstGeom>
          <a:solidFill>
            <a:srgbClr val="F9E6E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13" name="矩形: 圆角 12"/>
          <p:cNvSpPr/>
          <p:nvPr/>
        </p:nvSpPr>
        <p:spPr>
          <a:xfrm>
            <a:off x="591113" y="1103870"/>
            <a:ext cx="10938124" cy="2397220"/>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14" name="矩形 13"/>
              <p:cNvSpPr/>
              <p:nvPr/>
            </p:nvSpPr>
            <p:spPr>
              <a:xfrm>
                <a:off x="1239110" y="1183675"/>
                <a:ext cx="9792361" cy="914225"/>
              </a:xfrm>
              <a:prstGeom prst="rect">
                <a:avLst/>
              </a:prstGeom>
            </p:spPr>
            <p:txBody>
              <a:bodyPr wrap="none">
                <a:spAutoFit/>
              </a:bodyPr>
              <a:lstStyle/>
              <a:p>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smtClean="0">
                            <a:solidFill>
                              <a:srgbClr val="C55A11"/>
                            </a:solidFill>
                            <a:latin typeface="Cambria Math" panose="02040503050406030204" pitchFamily="18" charset="0"/>
                          </a:rPr>
                          <m:t>𝒘</m:t>
                        </m:r>
                      </m:e>
                    </m:d>
                    <m:r>
                      <a:rPr lang="en-US" sz="2400" b="0" i="1" dirty="0" smtClean="0">
                        <a:latin typeface="Cambria Math" panose="02040503050406030204" pitchFamily="18" charset="0"/>
                      </a:rPr>
                      <m:t>=</m:t>
                    </m:r>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d>
                          <m:dPr>
                            <m:begChr m:val="["/>
                            <m:endChr m:val="]"/>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i="1" dirty="0">
                                <a:latin typeface="Cambria Math" panose="02040503050406030204" pitchFamily="18" charset="0"/>
                              </a:rPr>
                              <m:t>+</m:t>
                            </m:r>
                            <m:f>
                              <m:fPr>
                                <m:ctrlPr>
                                  <a:rPr lang="en-US" altLang="zh-CN" sz="2400" b="0" i="1" dirty="0" smtClean="0">
                                    <a:latin typeface="Cambria Math" panose="02040503050406030204" pitchFamily="18" charset="0"/>
                                  </a:rPr>
                                </m:ctrlPr>
                              </m:fPr>
                              <m:num>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dirty="0" smtClean="0">
                            <a:latin typeface="Cambria Math" panose="02040503050406030204" pitchFamily="18" charset="0"/>
                          </a:rPr>
                          <m:t>=</m:t>
                        </m:r>
                      </m:e>
                    </m:nary>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d>
                          <m:dPr>
                            <m:begChr m:val="["/>
                            <m:endChr m:val="]"/>
                            <m:ctrlPr>
                              <a:rPr lang="en-US" altLang="zh-CN" sz="2400" i="1" dirty="0">
                                <a:latin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m:t>
                                </m:r>
                                <m:r>
                                  <a:rPr lang="en-US" altLang="zh-CN" sz="2400" i="1" dirty="0">
                                    <a:latin typeface="Cambria Math" panose="02040503050406030204" pitchFamily="18" charset="0"/>
                                  </a:rPr>
                                  <m:t>𝑦</m:t>
                                </m:r>
                              </m:e>
                              <m:sub>
                                <m:r>
                                  <a:rPr lang="en-US" altLang="zh-CN" sz="2400" i="1" dirty="0">
                                    <a:latin typeface="Cambria Math" panose="02040503050406030204" pitchFamily="18" charset="0"/>
                                  </a:rPr>
                                  <m:t>𝑖</m:t>
                                </m:r>
                              </m:sub>
                            </m:sSub>
                          </m:e>
                        </m:d>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nary>
                    <m:r>
                      <a:rPr lang="en-US" altLang="zh-CN" sz="2400" i="1" dirty="0">
                        <a:latin typeface="Cambria Math" panose="02040503050406030204" pitchFamily="18" charset="0"/>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dirty="0" smtClean="0">
                        <a:solidFill>
                          <a:schemeClr val="tx1"/>
                        </a:solidFill>
                        <a:latin typeface="Cambria Math" panose="02040503050406030204" pitchFamily="18" charset="0"/>
                      </a:rPr>
                      <m:t>(</m:t>
                    </m:r>
                    <m:acc>
                      <m:accPr>
                        <m:chr m:val="̂"/>
                        <m:ctrlPr>
                          <a:rPr lang="en-US" altLang="zh-CN" sz="2400" b="1" i="1">
                            <a:solidFill>
                              <a:srgbClr val="7030A0"/>
                            </a:solidFill>
                            <a:latin typeface="Cambria Math" panose="02040503050406030204" pitchFamily="18" charset="0"/>
                          </a:rPr>
                        </m:ctrlPr>
                      </m:accPr>
                      <m:e>
                        <m:r>
                          <a:rPr lang="en-US" altLang="zh-CN" sz="2400" b="1" i="1">
                            <a:solidFill>
                              <a:srgbClr val="7030A0"/>
                            </a:solidFill>
                            <a:latin typeface="Cambria Math" panose="02040503050406030204" pitchFamily="18" charset="0"/>
                          </a:rPr>
                          <m:t>𝒚</m:t>
                        </m:r>
                      </m:e>
                    </m:acc>
                    <m:r>
                      <a:rPr lang="en-US" altLang="zh-CN" sz="2400" b="1" i="1" smtClean="0">
                        <a:solidFill>
                          <a:srgbClr val="7030A0"/>
                        </a:solidFill>
                        <a:latin typeface="Cambria Math" panose="02040503050406030204" pitchFamily="18" charset="0"/>
                      </a:rPr>
                      <m:t>−</m:t>
                    </m:r>
                    <m:r>
                      <a:rPr lang="en-US" altLang="zh-CN" sz="2400" b="1" i="1" smtClean="0">
                        <a:solidFill>
                          <a:srgbClr val="7030A0"/>
                        </a:solidFill>
                        <a:latin typeface="Cambria Math" panose="02040503050406030204" pitchFamily="18" charset="0"/>
                      </a:rPr>
                      <m:t>𝒚</m:t>
                    </m:r>
                    <m:r>
                      <a:rPr lang="en-US" altLang="zh-CN" sz="2400" b="1" i="1" dirty="0" smtClean="0">
                        <a:solidFill>
                          <a:schemeClr val="tx1"/>
                        </a:solidFill>
                        <a:latin typeface="Cambria Math" panose="02040503050406030204" pitchFamily="18" charset="0"/>
                      </a:rPr>
                      <m:t>)</m:t>
                    </m:r>
                  </m:oMath>
                </a14:m>
                <a:r>
                  <a:rPr lang="zh-CN" altLang="en-US" sz="2400" b="1" dirty="0"/>
                  <a:t> </a:t>
                </a:r>
              </a:p>
            </p:txBody>
          </p:sp>
        </mc:Choice>
        <mc:Fallback xmlns="">
          <p:sp>
            <p:nvSpPr>
              <p:cNvPr id="14" name="矩形 13"/>
              <p:cNvSpPr>
                <a:spLocks noRot="1" noChangeAspect="1" noMove="1" noResize="1" noEditPoints="1" noAdjustHandles="1" noChangeArrowheads="1" noChangeShapeType="1" noTextEdit="1"/>
              </p:cNvSpPr>
              <p:nvPr/>
            </p:nvSpPr>
            <p:spPr>
              <a:xfrm>
                <a:off x="1239110" y="1183675"/>
                <a:ext cx="9792361" cy="914225"/>
              </a:xfrm>
              <a:prstGeom prst="rect">
                <a:avLst/>
              </a:prstGeom>
              <a:blipFill rotWithShape="1">
                <a:blip r:embed="rId4"/>
                <a:stretch>
                  <a:fillRect l="-2" t="-4" r="3" b="5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239110" y="4343457"/>
                <a:ext cx="10440801" cy="461665"/>
              </a:xfrm>
              <a:prstGeom prst="rect">
                <a:avLst/>
              </a:prstGeom>
            </p:spPr>
            <p:txBody>
              <a:bodyPr wrap="square">
                <a:spAutoFit/>
              </a:bodyPr>
              <a:lstStyle/>
              <a:p>
                <a:pPr algn="just"/>
                <a14:m>
                  <m:oMath xmlns:m="http://schemas.openxmlformats.org/officeDocument/2006/math">
                    <m:r>
                      <a:rPr lang="en-US" altLang="zh-CN" sz="2000" b="1" i="1" dirty="0" smtClean="0">
                        <a:solidFill>
                          <a:srgbClr val="4440FB"/>
                        </a:solidFill>
                        <a:latin typeface="Cambria Math" panose="02040503050406030204" pitchFamily="18" charset="0"/>
                      </a:rPr>
                      <m:t>𝑹</m:t>
                    </m:r>
                    <m:r>
                      <a:rPr lang="en-US" altLang="zh-CN" sz="2000" b="1" i="1" dirty="0">
                        <a:latin typeface="Cambria Math" panose="02040503050406030204" pitchFamily="18" charset="0"/>
                        <a:ea typeface="Cambria Math" panose="02040503050406030204" pitchFamily="18" charset="0"/>
                      </a:rPr>
                      <m:t>∈</m:t>
                    </m:r>
                    <m:sSup>
                      <m:sSupPr>
                        <m:ctrlPr>
                          <a:rPr lang="en-US" altLang="zh-CN" sz="2000" b="1" i="1" dirty="0">
                            <a:latin typeface="Cambria Math" panose="02040503050406030204" pitchFamily="18" charset="0"/>
                            <a:ea typeface="Cambria Math" panose="02040503050406030204" pitchFamily="18" charset="0"/>
                          </a:rPr>
                        </m:ctrlPr>
                      </m:sSupPr>
                      <m:e>
                        <m:r>
                          <a:rPr lang="en-US" altLang="zh-CN" sz="2000" i="1" dirty="0">
                            <a:latin typeface="Cambria Math" panose="02040503050406030204" pitchFamily="18" charset="0"/>
                            <a:ea typeface="Cambria Math" panose="02040503050406030204" pitchFamily="18" charset="0"/>
                          </a:rPr>
                          <m:t>ℝ</m:t>
                        </m:r>
                      </m:e>
                      <m:sup>
                        <m:r>
                          <a:rPr lang="en-US" altLang="zh-CN" sz="2000" i="1" dirty="0">
                            <a:latin typeface="Cambria Math" panose="02040503050406030204" pitchFamily="18" charset="0"/>
                            <a:ea typeface="Cambria Math" panose="02040503050406030204" pitchFamily="18" charset="0"/>
                          </a:rPr>
                          <m:t>𝑚</m:t>
                        </m:r>
                        <m:r>
                          <a:rPr lang="en-US" altLang="zh-CN" sz="2000" i="1" dirty="0">
                            <a:latin typeface="Cambria Math" panose="02040503050406030204" pitchFamily="18" charset="0"/>
                            <a:ea typeface="Cambria Math" panose="02040503050406030204" pitchFamily="18" charset="0"/>
                          </a:rPr>
                          <m:t>×</m:t>
                        </m:r>
                        <m:r>
                          <a:rPr lang="en-US" altLang="zh-CN" sz="2000" b="0" i="1" dirty="0" smtClean="0">
                            <a:latin typeface="Cambria Math" panose="02040503050406030204" pitchFamily="18" charset="0"/>
                            <a:ea typeface="Cambria Math" panose="02040503050406030204" pitchFamily="18" charset="0"/>
                          </a:rPr>
                          <m:t>𝑚</m:t>
                        </m:r>
                      </m:sup>
                    </m:sSup>
                  </m:oMath>
                </a14:m>
                <a:r>
                  <a:rPr lang="en-US" altLang="zh-CN" sz="2400" dirty="0"/>
                  <a:t> is a diagonal matrix with elements </a:t>
                </a:r>
                <a14:m>
                  <m:oMath xmlns:m="http://schemas.openxmlformats.org/officeDocument/2006/math">
                    <m:sSub>
                      <m:sSubPr>
                        <m:ctrlPr>
                          <a:rPr lang="zh-CN" altLang="en-US" sz="2000" i="1" dirty="0" smtClean="0">
                            <a:solidFill>
                              <a:srgbClr val="4440FB"/>
                            </a:solidFill>
                            <a:latin typeface="Cambria Math" panose="02040503050406030204" pitchFamily="18" charset="0"/>
                          </a:rPr>
                        </m:ctrlPr>
                      </m:sSubPr>
                      <m:e>
                        <m:r>
                          <a:rPr lang="en-US" altLang="zh-CN" sz="2000" b="0" i="1" dirty="0" smtClean="0">
                            <a:solidFill>
                              <a:srgbClr val="4440FB"/>
                            </a:solidFill>
                            <a:latin typeface="Cambria Math" panose="02040503050406030204" pitchFamily="18" charset="0"/>
                          </a:rPr>
                          <m:t>𝑅</m:t>
                        </m:r>
                      </m:e>
                      <m:sub>
                        <m:r>
                          <a:rPr lang="en-US" altLang="zh-CN" sz="2000" b="0" i="1" dirty="0">
                            <a:solidFill>
                              <a:srgbClr val="4440FB"/>
                            </a:solidFill>
                            <a:latin typeface="Cambria Math" panose="02040503050406030204" pitchFamily="18" charset="0"/>
                          </a:rPr>
                          <m:t>𝑖</m:t>
                        </m:r>
                        <m:r>
                          <a:rPr lang="en-US" altLang="zh-CN" sz="2000" b="0" i="1" dirty="0" smtClean="0">
                            <a:solidFill>
                              <a:srgbClr val="4440FB"/>
                            </a:solidFill>
                            <a:latin typeface="Cambria Math" panose="02040503050406030204" pitchFamily="18" charset="0"/>
                          </a:rPr>
                          <m:t>𝑖</m:t>
                        </m:r>
                      </m:sub>
                    </m:sSub>
                    <m:r>
                      <a:rPr lang="en-US" altLang="zh-CN" sz="2000" b="1" i="1" dirty="0" smtClean="0">
                        <a:latin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𝑧</m:t>
                    </m:r>
                    <m:d>
                      <m:dPr>
                        <m:ctrlPr>
                          <a:rPr lang="en-US" altLang="zh-CN" sz="2000" i="1">
                            <a:latin typeface="Cambria Math" panose="02040503050406030204" pitchFamily="18" charset="0"/>
                          </a:rPr>
                        </m:ctrlPr>
                      </m:dPr>
                      <m:e>
                        <m:sSup>
                          <m:sSupPr>
                            <m:ctrlPr>
                              <a:rPr lang="en-US" altLang="zh-CN" sz="2000" b="1" i="1" dirty="0">
                                <a:solidFill>
                                  <a:schemeClr val="accent2">
                                    <a:lumMod val="75000"/>
                                  </a:schemeClr>
                                </a:solidFill>
                                <a:latin typeface="Cambria Math" panose="02040503050406030204" pitchFamily="18" charset="0"/>
                              </a:rPr>
                            </m:ctrlPr>
                          </m:sSupPr>
                          <m:e>
                            <m:r>
                              <a:rPr lang="en-US" altLang="zh-CN" sz="2000" b="1" i="1" dirty="0">
                                <a:solidFill>
                                  <a:schemeClr val="accent2">
                                    <a:lumMod val="75000"/>
                                  </a:schemeClr>
                                </a:solidFill>
                                <a:latin typeface="Cambria Math" panose="02040503050406030204" pitchFamily="18" charset="0"/>
                              </a:rPr>
                              <m:t>𝒘</m:t>
                            </m:r>
                          </m:e>
                          <m:sup>
                            <m:r>
                              <a:rPr lang="en-US" altLang="zh-CN" sz="2000" b="1" i="1" dirty="0">
                                <a:solidFill>
                                  <a:schemeClr val="accent2">
                                    <a:lumMod val="75000"/>
                                  </a:schemeClr>
                                </a:solidFill>
                                <a:latin typeface="Cambria Math" panose="02040503050406030204" pitchFamily="18" charset="0"/>
                              </a:rPr>
                              <m:t>𝑻</m:t>
                            </m:r>
                          </m:sup>
                        </m:sSup>
                        <m:sSub>
                          <m:sSubPr>
                            <m:ctrlPr>
                              <a:rPr lang="zh-CN" altLang="en-US" sz="2000" b="1"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b="1" i="1" dirty="0">
                                <a:latin typeface="Cambria Math" panose="02040503050406030204" pitchFamily="18" charset="0"/>
                              </a:rPr>
                              <m:t>𝒊</m:t>
                            </m:r>
                          </m:sub>
                        </m:sSub>
                      </m:e>
                    </m:d>
                    <m:r>
                      <a:rPr lang="en-US" altLang="zh-CN" sz="2000" b="0" i="1" smtClean="0">
                        <a:latin typeface="Cambria Math" panose="02040503050406030204" pitchFamily="18" charset="0"/>
                        <a:ea typeface="Cambria Math" panose="02040503050406030204" pitchFamily="18" charset="0"/>
                      </a:rPr>
                      <m:t>𝑧</m:t>
                    </m:r>
                    <m:d>
                      <m:dPr>
                        <m:ctrlPr>
                          <a:rPr lang="en-US" altLang="zh-CN" sz="2000" i="1">
                            <a:latin typeface="Cambria Math" panose="02040503050406030204" pitchFamily="18" charset="0"/>
                          </a:rPr>
                        </m:ctrlPr>
                      </m:dPr>
                      <m:e>
                        <m:r>
                          <a:rPr lang="en-US" altLang="zh-CN" sz="2000" b="1" i="1">
                            <a:latin typeface="Cambria Math" panose="02040503050406030204" pitchFamily="18" charset="0"/>
                          </a:rPr>
                          <m:t>−</m:t>
                        </m:r>
                        <m:sSup>
                          <m:sSupPr>
                            <m:ctrlPr>
                              <a:rPr lang="en-US" altLang="zh-CN" sz="2000" b="1" i="1" dirty="0">
                                <a:solidFill>
                                  <a:schemeClr val="accent2">
                                    <a:lumMod val="75000"/>
                                  </a:schemeClr>
                                </a:solidFill>
                                <a:latin typeface="Cambria Math" panose="02040503050406030204" pitchFamily="18" charset="0"/>
                              </a:rPr>
                            </m:ctrlPr>
                          </m:sSupPr>
                          <m:e>
                            <m:r>
                              <a:rPr lang="en-US" altLang="zh-CN" sz="2000" b="1" i="1" dirty="0">
                                <a:solidFill>
                                  <a:schemeClr val="accent2">
                                    <a:lumMod val="75000"/>
                                  </a:schemeClr>
                                </a:solidFill>
                                <a:latin typeface="Cambria Math" panose="02040503050406030204" pitchFamily="18" charset="0"/>
                              </a:rPr>
                              <m:t>𝒘</m:t>
                            </m:r>
                          </m:e>
                          <m:sup>
                            <m:r>
                              <a:rPr lang="en-US" altLang="zh-CN" sz="2000" b="1" i="1" dirty="0">
                                <a:solidFill>
                                  <a:schemeClr val="accent2">
                                    <a:lumMod val="75000"/>
                                  </a:schemeClr>
                                </a:solidFill>
                                <a:latin typeface="Cambria Math" panose="02040503050406030204" pitchFamily="18" charset="0"/>
                              </a:rPr>
                              <m:t>𝑻</m:t>
                            </m:r>
                          </m:sup>
                        </m:sSup>
                        <m:sSub>
                          <m:sSubPr>
                            <m:ctrlPr>
                              <a:rPr lang="zh-CN" altLang="en-US" sz="2000" b="1" i="1" dirty="0">
                                <a:latin typeface="Cambria Math" panose="02040503050406030204" pitchFamily="18" charset="0"/>
                              </a:rPr>
                            </m:ctrlPr>
                          </m:sSubPr>
                          <m:e>
                            <m:r>
                              <a:rPr lang="en-US" altLang="zh-CN" sz="2000" b="1" i="1" dirty="0">
                                <a:latin typeface="Cambria Math" panose="02040503050406030204" pitchFamily="18" charset="0"/>
                              </a:rPr>
                              <m:t>𝒙</m:t>
                            </m:r>
                          </m:e>
                          <m:sub>
                            <m:r>
                              <a:rPr lang="en-US" altLang="zh-CN" sz="2000" b="1" i="1" dirty="0">
                                <a:latin typeface="Cambria Math" panose="02040503050406030204" pitchFamily="18" charset="0"/>
                              </a:rPr>
                              <m:t>𝒊</m:t>
                            </m:r>
                          </m:sub>
                        </m:sSub>
                      </m:e>
                    </m:d>
                  </m:oMath>
                </a14:m>
                <a:r>
                  <a:rPr lang="zh-CN" altLang="en-US" sz="2000" dirty="0"/>
                  <a:t> </a:t>
                </a:r>
                <a:endParaRPr lang="zh-CN" alt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1239110" y="4343457"/>
                <a:ext cx="10440801" cy="461665"/>
              </a:xfrm>
              <a:prstGeom prst="rect">
                <a:avLst/>
              </a:prstGeom>
              <a:blipFill rotWithShape="1">
                <a:blip r:embed="rId5"/>
                <a:stretch>
                  <a:fillRect l="-2" t="-12" r="3" b="1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1954660" y="2160126"/>
                <a:ext cx="9353971" cy="1315040"/>
              </a:xfrm>
              <a:prstGeom prst="rect">
                <a:avLst/>
              </a:prstGeom>
              <a:noFill/>
            </p:spPr>
            <p:txBody>
              <a:bodyPr wrap="none" lIns="0" tIns="0" rIns="0" bIns="0" rtlCol="0">
                <a:spAutoFit/>
              </a:bodyPr>
              <a:lstStyle/>
              <a:p>
                <a14:m>
                  <m:oMath xmlns:m="http://schemas.openxmlformats.org/officeDocument/2006/math">
                    <m:r>
                      <a:rPr lang="en-US" b="1" i="1" smtClean="0">
                        <a:solidFill>
                          <a:srgbClr val="FF0000"/>
                        </a:solidFill>
                        <a:latin typeface="Cambria Math" panose="02040503050406030204" pitchFamily="18" charset="0"/>
                      </a:rPr>
                      <m:t>𝑿</m:t>
                    </m:r>
                    <m:r>
                      <a:rPr lang="en-US" b="0" i="1" smtClean="0">
                        <a:latin typeface="Cambria Math" panose="02040503050406030204" pitchFamily="18" charset="0"/>
                      </a:rPr>
                      <m:t>=</m:t>
                    </m:r>
                    <m:d>
                      <m:dPr>
                        <m:ctrlPr>
                          <a:rPr lang="en-US" b="0" i="1" smtClean="0">
                            <a:latin typeface="Cambria Math" panose="02040503050406030204" pitchFamily="18" charset="0"/>
                          </a:rPr>
                        </m:ctrlPr>
                      </m:dPr>
                      <m:e>
                        <m:eqArr>
                          <m:eqArrPr>
                            <m:ctrlPr>
                              <a:rPr lang="en-US" b="0" i="1" smtClean="0">
                                <a:solidFill>
                                  <a:srgbClr val="FF0000"/>
                                </a:solidFill>
                                <a:latin typeface="Cambria Math" panose="02040503050406030204" pitchFamily="18" charset="0"/>
                              </a:rPr>
                            </m:ctrlPr>
                          </m:eqArrPr>
                          <m:e>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1</m:t>
                                </m:r>
                              </m:sub>
                            </m:sSub>
                            <m:r>
                              <a:rPr lang="en-US" i="1">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r>
                                  <a:rPr lang="en-US" i="1">
                                    <a:solidFill>
                                      <a:srgbClr val="FF0000"/>
                                    </a:solidFill>
                                    <a:latin typeface="Cambria Math" panose="02040503050406030204" pitchFamily="18" charset="0"/>
                                  </a:rPr>
                                  <m:t>𝑑</m:t>
                                </m:r>
                              </m:sub>
                            </m:sSub>
                          </m:e>
                          <m:e>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r>
                                  <a:rPr lang="en-US" i="1">
                                    <a:solidFill>
                                      <a:srgbClr val="FF0000"/>
                                    </a:solidFill>
                                    <a:latin typeface="Cambria Math" panose="02040503050406030204" pitchFamily="18" charset="0"/>
                                  </a:rPr>
                                  <m:t>𝑑</m:t>
                                </m:r>
                              </m:sub>
                            </m:sSub>
                          </m:e>
                          <m:e>
                            <m:r>
                              <a:rPr lang="en-US" b="0" i="1" smtClean="0">
                                <a:solidFill>
                                  <a:srgbClr val="FF0000"/>
                                </a:solidFill>
                                <a:latin typeface="Cambria Math" panose="02040503050406030204" pitchFamily="18" charset="0"/>
                              </a:rPr>
                              <m:t>  </m:t>
                            </m:r>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      ⋮       </m:t>
                            </m:r>
                            <m:r>
                              <a:rPr lang="en-US" altLang="zh-CN" i="1">
                                <a:solidFill>
                                  <a:srgbClr val="FF0000"/>
                                </a:solidFill>
                                <a:latin typeface="Cambria Math" panose="02040503050406030204" pitchFamily="18" charset="0"/>
                              </a:rPr>
                              <m:t>⋮</m:t>
                            </m:r>
                            <m:r>
                              <a:rPr lang="en-US" altLang="zh-CN"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       ⋮  </m:t>
                            </m:r>
                          </m:e>
                          <m:e>
                            <m:r>
                              <a:rPr lang="en-US" b="0" i="1" smtClean="0">
                                <a:solidFill>
                                  <a:srgbClr val="FF0000"/>
                                </a:solidFill>
                                <a:latin typeface="Cambria Math" panose="02040503050406030204" pitchFamily="18" charset="0"/>
                              </a:rPr>
                              <m:t>1  </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1</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2</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 </m:t>
                                </m:r>
                                <m:r>
                                  <a:rPr lang="en-US" i="1">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𝑚</m:t>
                                </m:r>
                                <m:r>
                                  <a:rPr lang="en-US" i="1">
                                    <a:solidFill>
                                      <a:srgbClr val="FF0000"/>
                                    </a:solidFill>
                                    <a:latin typeface="Cambria Math" panose="02040503050406030204" pitchFamily="18" charset="0"/>
                                  </a:rPr>
                                  <m:t>𝑑</m:t>
                                </m:r>
                              </m:sub>
                            </m:sSub>
                          </m:e>
                        </m:eqArr>
                      </m:e>
                    </m:d>
                    <m:r>
                      <a:rPr lang="en-US" altLang="zh-CN" b="0" i="1" smtClean="0">
                        <a:solidFill>
                          <a:schemeClr val="tx1"/>
                        </a:solidFill>
                        <a:latin typeface="Cambria Math" panose="02040503050406030204" pitchFamily="18" charset="0"/>
                      </a:rPr>
                      <m:t>=</m:t>
                    </m:r>
                    <m:d>
                      <m:dPr>
                        <m:ctrlPr>
                          <a:rPr lang="en-US" altLang="zh-CN" i="1">
                            <a:latin typeface="Cambria Math" panose="02040503050406030204" pitchFamily="18" charset="0"/>
                          </a:rPr>
                        </m:ctrlPr>
                      </m:dPr>
                      <m:e>
                        <m:eqArr>
                          <m:eqArrPr>
                            <m:ctrlPr>
                              <a:rPr lang="en-US" altLang="zh-CN" i="1" smtClean="0">
                                <a:solidFill>
                                  <a:srgbClr val="FF0000"/>
                                </a:solidFill>
                                <a:latin typeface="Cambria Math" panose="02040503050406030204" pitchFamily="18" charset="0"/>
                              </a:rPr>
                            </m:ctrlPr>
                          </m:eqArrPr>
                          <m:e>
                            <m:sSubSup>
                              <m:sSubSupPr>
                                <m:ctrlPr>
                                  <a:rPr lang="en-US" altLang="zh-CN" b="1" i="1" dirty="0">
                                    <a:solidFill>
                                      <a:srgbClr val="FF0000"/>
                                    </a:solidFill>
                                    <a:latin typeface="Cambria Math" panose="02040503050406030204" pitchFamily="18" charset="0"/>
                                  </a:rPr>
                                </m:ctrlPr>
                              </m:sSubSupPr>
                              <m:e>
                                <m:r>
                                  <a:rPr lang="en-US" altLang="zh-CN" b="1" i="1" dirty="0">
                                    <a:solidFill>
                                      <a:srgbClr val="FF0000"/>
                                    </a:solidFill>
                                    <a:latin typeface="Cambria Math" panose="02040503050406030204" pitchFamily="18" charset="0"/>
                                  </a:rPr>
                                  <m:t>𝒙</m:t>
                                </m:r>
                              </m:e>
                              <m:sub>
                                <m:r>
                                  <a:rPr lang="en-US" altLang="zh-CN" b="0" i="1" dirty="0" smtClean="0">
                                    <a:solidFill>
                                      <a:srgbClr val="FF0000"/>
                                    </a:solidFill>
                                    <a:latin typeface="Cambria Math" panose="02040503050406030204" pitchFamily="18" charset="0"/>
                                  </a:rPr>
                                  <m:t>1</m:t>
                                </m:r>
                              </m:sub>
                              <m:sup>
                                <m:r>
                                  <a:rPr lang="en-US" altLang="zh-CN" b="1" i="1" dirty="0">
                                    <a:solidFill>
                                      <a:srgbClr val="FF0000"/>
                                    </a:solidFill>
                                    <a:latin typeface="Cambria Math" panose="02040503050406030204" pitchFamily="18" charset="0"/>
                                  </a:rPr>
                                  <m:t>𝑻</m:t>
                                </m:r>
                              </m:sup>
                            </m:sSubSup>
                          </m:e>
                          <m:e>
                            <m:sSubSup>
                              <m:sSubSupPr>
                                <m:ctrlPr>
                                  <a:rPr lang="en-US" altLang="zh-CN" b="1" i="1" dirty="0">
                                    <a:solidFill>
                                      <a:srgbClr val="FF0000"/>
                                    </a:solidFill>
                                    <a:latin typeface="Cambria Math" panose="02040503050406030204" pitchFamily="18" charset="0"/>
                                  </a:rPr>
                                </m:ctrlPr>
                              </m:sSubSupPr>
                              <m:e>
                                <m:r>
                                  <a:rPr lang="en-US" altLang="zh-CN" b="1" i="1" dirty="0">
                                    <a:solidFill>
                                      <a:srgbClr val="FF0000"/>
                                    </a:solidFill>
                                    <a:latin typeface="Cambria Math" panose="02040503050406030204" pitchFamily="18" charset="0"/>
                                  </a:rPr>
                                  <m:t>𝒙</m:t>
                                </m:r>
                              </m:e>
                              <m:sub>
                                <m:r>
                                  <a:rPr lang="en-US" altLang="zh-CN" b="0" i="1" dirty="0" smtClean="0">
                                    <a:solidFill>
                                      <a:srgbClr val="FF0000"/>
                                    </a:solidFill>
                                    <a:latin typeface="Cambria Math" panose="02040503050406030204" pitchFamily="18" charset="0"/>
                                  </a:rPr>
                                  <m:t>2</m:t>
                                </m:r>
                              </m:sub>
                              <m:sup>
                                <m:r>
                                  <a:rPr lang="en-US" altLang="zh-CN" b="1" i="1" dirty="0">
                                    <a:solidFill>
                                      <a:srgbClr val="FF0000"/>
                                    </a:solidFill>
                                    <a:latin typeface="Cambria Math" panose="02040503050406030204" pitchFamily="18" charset="0"/>
                                  </a:rPr>
                                  <m:t>𝑻</m:t>
                                </m:r>
                              </m:sup>
                            </m:sSubSup>
                          </m:e>
                          <m:e>
                            <m:r>
                              <a:rPr lang="en-US" altLang="zh-CN" i="1">
                                <a:solidFill>
                                  <a:srgbClr val="FF0000"/>
                                </a:solidFill>
                                <a:latin typeface="Cambria Math" panose="02040503050406030204" pitchFamily="18" charset="0"/>
                              </a:rPr>
                              <m:t> ⋮</m:t>
                            </m:r>
                          </m:e>
                          <m:e>
                            <m:sSubSup>
                              <m:sSubSupPr>
                                <m:ctrlPr>
                                  <a:rPr lang="en-US" altLang="zh-CN" b="1" i="1" dirty="0">
                                    <a:solidFill>
                                      <a:srgbClr val="FF0000"/>
                                    </a:solidFill>
                                    <a:latin typeface="Cambria Math" panose="02040503050406030204" pitchFamily="18" charset="0"/>
                                  </a:rPr>
                                </m:ctrlPr>
                              </m:sSubSupPr>
                              <m:e>
                                <m:r>
                                  <a:rPr lang="en-US" altLang="zh-CN" b="1" i="1" dirty="0">
                                    <a:solidFill>
                                      <a:srgbClr val="FF0000"/>
                                    </a:solidFill>
                                    <a:latin typeface="Cambria Math" panose="02040503050406030204" pitchFamily="18" charset="0"/>
                                  </a:rPr>
                                  <m:t>𝒙</m:t>
                                </m:r>
                              </m:e>
                              <m:sub>
                                <m:r>
                                  <a:rPr lang="en-US" altLang="zh-CN" b="0" i="1" dirty="0" smtClean="0">
                                    <a:solidFill>
                                      <a:srgbClr val="FF0000"/>
                                    </a:solidFill>
                                    <a:latin typeface="Cambria Math" panose="02040503050406030204" pitchFamily="18" charset="0"/>
                                  </a:rPr>
                                  <m:t>𝑚</m:t>
                                </m:r>
                              </m:sub>
                              <m:sup>
                                <m:r>
                                  <a:rPr lang="en-US" altLang="zh-CN" b="1" i="1" dirty="0">
                                    <a:solidFill>
                                      <a:srgbClr val="FF0000"/>
                                    </a:solidFill>
                                    <a:latin typeface="Cambria Math" panose="02040503050406030204" pitchFamily="18" charset="0"/>
                                  </a:rPr>
                                  <m:t>𝑻</m:t>
                                </m:r>
                              </m:sup>
                            </m:sSubSup>
                          </m:e>
                        </m:eqArr>
                      </m:e>
                    </m:d>
                    <m:r>
                      <a:rPr lang="en-US" altLang="zh-CN" b="1" i="1" dirty="0" smtClean="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m:t>
                        </m:r>
                        <m:r>
                          <a:rPr lang="en-US" altLang="zh-CN" i="1" dirty="0">
                            <a:latin typeface="Cambria Math" panose="02040503050406030204" pitchFamily="18" charset="0"/>
                            <a:ea typeface="Cambria Math" panose="02040503050406030204" pitchFamily="18" charset="0"/>
                          </a:rPr>
                          <m:t>𝑑</m:t>
                        </m:r>
                        <m:r>
                          <a:rPr lang="en-US" altLang="zh-CN" b="0" i="1" dirty="0" smtClean="0">
                            <a:latin typeface="Cambria Math" panose="02040503050406030204" pitchFamily="18" charset="0"/>
                            <a:ea typeface="Cambria Math" panose="02040503050406030204" pitchFamily="18" charset="0"/>
                          </a:rPr>
                          <m:t>+1)</m:t>
                        </m:r>
                        <m:r>
                          <a:rPr lang="en-US" altLang="zh-CN" i="1" dirty="0" smtClean="0">
                            <a:latin typeface="Cambria Math" panose="02040503050406030204" pitchFamily="18" charset="0"/>
                            <a:ea typeface="Cambria Math" panose="02040503050406030204" pitchFamily="18" charset="0"/>
                          </a:rPr>
                          <m:t> </m:t>
                        </m:r>
                      </m:sup>
                    </m:sSup>
                  </m:oMath>
                </a14:m>
                <a:r>
                  <a:rPr lang="en-US" b="0" dirty="0"/>
                  <a:t>,</a:t>
                </a:r>
                <a:r>
                  <a:rPr lang="en-US" b="1" dirty="0"/>
                  <a:t> </a:t>
                </a:r>
                <a14:m>
                  <m:oMath xmlns:m="http://schemas.openxmlformats.org/officeDocument/2006/math">
                    <m:acc>
                      <m:accPr>
                        <m:chr m:val="̂"/>
                        <m:ctrlPr>
                          <a:rPr lang="en-US" altLang="zh-CN" b="1" i="1" smtClean="0">
                            <a:solidFill>
                              <a:srgbClr val="7030A0"/>
                            </a:solidFill>
                            <a:latin typeface="Cambria Math" panose="02040503050406030204" pitchFamily="18" charset="0"/>
                          </a:rPr>
                        </m:ctrlPr>
                      </m:accPr>
                      <m:e>
                        <m:r>
                          <a:rPr lang="en-US" altLang="zh-CN" b="1" i="1" smtClean="0">
                            <a:solidFill>
                              <a:srgbClr val="7030A0"/>
                            </a:solidFill>
                            <a:latin typeface="Cambria Math" panose="02040503050406030204" pitchFamily="18" charset="0"/>
                          </a:rPr>
                          <m:t>𝒚</m:t>
                        </m:r>
                      </m:e>
                    </m:acc>
                    <m:r>
                      <a:rPr lang="en-US" b="1" i="1" smtClean="0">
                        <a:solidFill>
                          <a:schemeClr val="tx1"/>
                        </a:solidFill>
                        <a:latin typeface="Cambria Math" panose="02040503050406030204" pitchFamily="18" charset="0"/>
                      </a:rPr>
                      <m:t>=</m:t>
                    </m:r>
                    <m:d>
                      <m:dPr>
                        <m:ctrlPr>
                          <a:rPr lang="en-US" i="1">
                            <a:latin typeface="Cambria Math" panose="02040503050406030204" pitchFamily="18" charset="0"/>
                          </a:rPr>
                        </m:ctrlPr>
                      </m:dPr>
                      <m:e>
                        <m:eqArr>
                          <m:eqArrPr>
                            <m:ctrlPr>
                              <a:rPr lang="en-US" i="1" smtClean="0">
                                <a:solidFill>
                                  <a:srgbClr val="4440FB"/>
                                </a:solidFill>
                                <a:latin typeface="Cambria Math" panose="02040503050406030204" pitchFamily="18" charset="0"/>
                              </a:rPr>
                            </m:ctrlPr>
                          </m:eqArrPr>
                          <m:e>
                            <m:r>
                              <a:rPr lang="en-US" b="0" i="1" smtClean="0">
                                <a:solidFill>
                                  <a:srgbClr val="4440FB"/>
                                </a:solidFill>
                                <a:latin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0" i="1" dirty="0" smtClean="0">
                                        <a:latin typeface="Cambria Math" panose="02040503050406030204" pitchFamily="18" charset="0"/>
                                      </a:rPr>
                                      <m:t>1</m:t>
                                    </m:r>
                                  </m:sub>
                                </m:sSub>
                              </m:e>
                            </m:d>
                          </m:e>
                          <m:e>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0" i="1" dirty="0" smtClean="0">
                                        <a:latin typeface="Cambria Math" panose="02040503050406030204" pitchFamily="18" charset="0"/>
                                      </a:rPr>
                                      <m:t>2</m:t>
                                    </m:r>
                                  </m:sub>
                                </m:sSub>
                              </m:e>
                            </m:d>
                          </m:e>
                          <m:e>
                            <m:r>
                              <a:rPr lang="en-US" i="1">
                                <a:solidFill>
                                  <a:srgbClr val="4440FB"/>
                                </a:solidFill>
                                <a:latin typeface="Cambria Math" panose="02040503050406030204" pitchFamily="18" charset="0"/>
                              </a:rPr>
                              <m:t> </m:t>
                            </m:r>
                            <m:r>
                              <a:rPr lang="en-US" i="1" smtClean="0">
                                <a:solidFill>
                                  <a:srgbClr val="7030A0"/>
                                </a:solidFill>
                                <a:latin typeface="Cambria Math" panose="02040503050406030204" pitchFamily="18" charset="0"/>
                              </a:rPr>
                              <m:t>⋮</m:t>
                            </m:r>
                          </m:e>
                          <m:e>
                            <m:r>
                              <a:rPr lang="en-US" altLang="zh-CN" b="0" i="1" smtClean="0">
                                <a:latin typeface="Cambria Math" panose="02040503050406030204" pitchFamily="18" charset="0"/>
                                <a:ea typeface="Cambria Math" panose="02040503050406030204" pitchFamily="18" charset="0"/>
                              </a:rPr>
                              <m:t>𝑧</m:t>
                            </m:r>
                            <m:d>
                              <m:dPr>
                                <m:ctrlPr>
                                  <a:rPr lang="en-US" altLang="zh-CN" i="1">
                                    <a:latin typeface="Cambria Math" panose="02040503050406030204" pitchFamily="18" charset="0"/>
                                  </a:rPr>
                                </m:ctrlPr>
                              </m:dPr>
                              <m:e>
                                <m:sSup>
                                  <m:sSupPr>
                                    <m:ctrlPr>
                                      <a:rPr lang="en-US" altLang="zh-CN" b="1" i="1" dirty="0">
                                        <a:solidFill>
                                          <a:schemeClr val="accent2">
                                            <a:lumMod val="75000"/>
                                          </a:schemeClr>
                                        </a:solidFill>
                                        <a:latin typeface="Cambria Math" panose="02040503050406030204" pitchFamily="18" charset="0"/>
                                      </a:rPr>
                                    </m:ctrlPr>
                                  </m:sSupPr>
                                  <m:e>
                                    <m:r>
                                      <a:rPr lang="en-US" altLang="zh-CN" b="1" i="1" dirty="0">
                                        <a:solidFill>
                                          <a:schemeClr val="accent2">
                                            <a:lumMod val="75000"/>
                                          </a:schemeClr>
                                        </a:solidFill>
                                        <a:latin typeface="Cambria Math" panose="02040503050406030204" pitchFamily="18" charset="0"/>
                                      </a:rPr>
                                      <m:t>𝒘</m:t>
                                    </m:r>
                                  </m:e>
                                  <m:sup>
                                    <m:r>
                                      <a:rPr lang="en-US" altLang="zh-CN" b="1" i="1" dirty="0">
                                        <a:solidFill>
                                          <a:schemeClr val="accent2">
                                            <a:lumMod val="75000"/>
                                          </a:schemeClr>
                                        </a:solidFill>
                                        <a:latin typeface="Cambria Math" panose="02040503050406030204" pitchFamily="18" charset="0"/>
                                      </a:rPr>
                                      <m:t>𝑻</m:t>
                                    </m:r>
                                  </m:sup>
                                </m:sSup>
                                <m:sSub>
                                  <m:sSubPr>
                                    <m:ctrlPr>
                                      <a:rPr lang="zh-CN" altLang="en-US" b="1" i="1" dirty="0">
                                        <a:latin typeface="Cambria Math" panose="02040503050406030204" pitchFamily="18" charset="0"/>
                                      </a:rPr>
                                    </m:ctrlPr>
                                  </m:sSubPr>
                                  <m:e>
                                    <m:r>
                                      <a:rPr lang="en-US" altLang="zh-CN" b="1" i="1" dirty="0">
                                        <a:latin typeface="Cambria Math" panose="02040503050406030204" pitchFamily="18" charset="0"/>
                                      </a:rPr>
                                      <m:t>𝒙</m:t>
                                    </m:r>
                                  </m:e>
                                  <m:sub>
                                    <m:r>
                                      <a:rPr lang="en-US" altLang="zh-CN" b="0" i="1" dirty="0" smtClean="0">
                                        <a:latin typeface="Cambria Math" panose="02040503050406030204" pitchFamily="18" charset="0"/>
                                      </a:rPr>
                                      <m:t>𝑚</m:t>
                                    </m:r>
                                  </m:sub>
                                </m:sSub>
                              </m:e>
                            </m:d>
                          </m:e>
                        </m:eqArr>
                      </m:e>
                    </m:d>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b="0" i="1" dirty="0" smtClean="0">
                            <a:latin typeface="Cambria Math" panose="02040503050406030204" pitchFamily="18" charset="0"/>
                            <a:ea typeface="Cambria Math" panose="02040503050406030204" pitchFamily="18" charset="0"/>
                          </a:rPr>
                          <m:t>𝑚</m:t>
                        </m:r>
                        <m:r>
                          <a:rPr lang="en-US" altLang="zh-CN" b="0" i="1" dirty="0" smtClean="0">
                            <a:latin typeface="Cambria Math" panose="02040503050406030204" pitchFamily="18" charset="0"/>
                            <a:ea typeface="Cambria Math" panose="02040503050406030204" pitchFamily="18" charset="0"/>
                          </a:rPr>
                          <m:t> </m:t>
                        </m:r>
                      </m:sup>
                    </m:sSup>
                    <m:r>
                      <a:rPr lang="en-US" altLang="zh-CN" b="1" i="1" dirty="0" smtClean="0">
                        <a:latin typeface="Cambria Math" panose="02040503050406030204" pitchFamily="18" charset="0"/>
                        <a:ea typeface="Cambria Math" panose="02040503050406030204" pitchFamily="18" charset="0"/>
                      </a:rPr>
                      <m:t>, </m:t>
                    </m:r>
                    <m:r>
                      <a:rPr lang="en-US" b="1" i="1" smtClean="0">
                        <a:solidFill>
                          <a:srgbClr val="7030A0"/>
                        </a:solidFill>
                        <a:latin typeface="Cambria Math" panose="02040503050406030204" pitchFamily="18" charset="0"/>
                      </a:rPr>
                      <m:t>𝒚</m:t>
                    </m:r>
                    <m:r>
                      <a:rPr lang="en-US" i="1">
                        <a:latin typeface="Cambria Math" panose="02040503050406030204" pitchFamily="18" charset="0"/>
                      </a:rPr>
                      <m:t>=</m:t>
                    </m:r>
                    <m:d>
                      <m:dPr>
                        <m:ctrlPr>
                          <a:rPr lang="en-US" i="1" smtClean="0">
                            <a:latin typeface="Cambria Math" panose="02040503050406030204" pitchFamily="18" charset="0"/>
                          </a:rPr>
                        </m:ctrlPr>
                      </m:dPr>
                      <m:e>
                        <m:eqArr>
                          <m:eqArrPr>
                            <m:ctrlPr>
                              <a:rPr lang="en-US" i="1" smtClean="0">
                                <a:solidFill>
                                  <a:srgbClr val="7030A0"/>
                                </a:solidFill>
                                <a:latin typeface="Cambria Math" panose="02040503050406030204" pitchFamily="18" charset="0"/>
                              </a:rPr>
                            </m:ctrlPr>
                          </m:eqArrPr>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1</m:t>
                                </m:r>
                              </m:sub>
                            </m:sSub>
                            <m:r>
                              <a:rPr lang="en-US" i="1">
                                <a:solidFill>
                                  <a:srgbClr val="7030A0"/>
                                </a:solidFill>
                                <a:latin typeface="Cambria Math" panose="02040503050406030204" pitchFamily="18" charset="0"/>
                              </a:rPr>
                              <m:t> </m:t>
                            </m:r>
                          </m:e>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i="1">
                                    <a:solidFill>
                                      <a:srgbClr val="7030A0"/>
                                    </a:solidFill>
                                    <a:latin typeface="Cambria Math" panose="02040503050406030204" pitchFamily="18" charset="0"/>
                                  </a:rPr>
                                  <m:t>2</m:t>
                                </m:r>
                              </m:sub>
                            </m:sSub>
                            <m:r>
                              <a:rPr lang="en-US" i="1">
                                <a:solidFill>
                                  <a:srgbClr val="7030A0"/>
                                </a:solidFill>
                                <a:latin typeface="Cambria Math" panose="02040503050406030204" pitchFamily="18" charset="0"/>
                              </a:rPr>
                              <m:t> </m:t>
                            </m:r>
                          </m:e>
                          <m:e>
                            <m:r>
                              <a:rPr lang="en-US" i="1">
                                <a:solidFill>
                                  <a:srgbClr val="7030A0"/>
                                </a:solidFill>
                                <a:latin typeface="Cambria Math" panose="02040503050406030204" pitchFamily="18" charset="0"/>
                              </a:rPr>
                              <m:t> ⋮</m:t>
                            </m:r>
                          </m:e>
                          <m:e>
                            <m:sSub>
                              <m:sSubPr>
                                <m:ctrlPr>
                                  <a:rPr lang="en-US" i="1">
                                    <a:solidFill>
                                      <a:srgbClr val="7030A0"/>
                                    </a:solidFill>
                                    <a:latin typeface="Cambria Math" panose="02040503050406030204" pitchFamily="18" charset="0"/>
                                  </a:rPr>
                                </m:ctrlPr>
                              </m:sSubPr>
                              <m:e>
                                <m:r>
                                  <a:rPr lang="en-US" b="0" i="1" smtClean="0">
                                    <a:solidFill>
                                      <a:srgbClr val="7030A0"/>
                                    </a:solidFill>
                                    <a:latin typeface="Cambria Math" panose="02040503050406030204" pitchFamily="18" charset="0"/>
                                  </a:rPr>
                                  <m:t>𝑦</m:t>
                                </m:r>
                              </m:e>
                              <m:sub>
                                <m:r>
                                  <a:rPr lang="en-US" b="0" i="1" smtClean="0">
                                    <a:solidFill>
                                      <a:srgbClr val="7030A0"/>
                                    </a:solidFill>
                                    <a:latin typeface="Cambria Math" panose="02040503050406030204" pitchFamily="18" charset="0"/>
                                  </a:rPr>
                                  <m:t>𝑚</m:t>
                                </m:r>
                              </m:sub>
                            </m:sSub>
                          </m:e>
                        </m:eqArr>
                      </m:e>
                    </m:d>
                  </m:oMath>
                </a14:m>
                <a:r>
                  <a:rPr lang="en-US" altLang="zh-CN" b="1" dirty="0">
                    <a:ea typeface="Cambria Math" panose="02040503050406030204" pitchFamily="18" charset="0"/>
                  </a:rPr>
                  <a:t> </a:t>
                </a:r>
                <a14:m>
                  <m:oMath xmlns:m="http://schemas.openxmlformats.org/officeDocument/2006/math">
                    <m:r>
                      <a:rPr lang="en-US" altLang="zh-CN" b="1" i="1" dirty="0">
                        <a:latin typeface="Cambria Math" panose="02040503050406030204" pitchFamily="18" charset="0"/>
                        <a:ea typeface="Cambria Math" panose="02040503050406030204" pitchFamily="18" charset="0"/>
                      </a:rPr>
                      <m:t>∈</m:t>
                    </m:r>
                    <m:sSup>
                      <m:sSupPr>
                        <m:ctrlPr>
                          <a:rPr lang="en-US" altLang="zh-CN" b="1" i="1" dirty="0">
                            <a:latin typeface="Cambria Math" panose="02040503050406030204" pitchFamily="18" charset="0"/>
                            <a:ea typeface="Cambria Math" panose="02040503050406030204" pitchFamily="18" charset="0"/>
                          </a:rPr>
                        </m:ctrlPr>
                      </m:sSupPr>
                      <m:e>
                        <m:r>
                          <a:rPr lang="en-US" altLang="zh-CN" i="1" dirty="0">
                            <a:latin typeface="Cambria Math" panose="02040503050406030204" pitchFamily="18" charset="0"/>
                            <a:ea typeface="Cambria Math" panose="02040503050406030204" pitchFamily="18" charset="0"/>
                          </a:rPr>
                          <m:t>ℝ</m:t>
                        </m:r>
                      </m:e>
                      <m:sup>
                        <m:r>
                          <a:rPr lang="en-US" altLang="zh-CN" i="1" dirty="0">
                            <a:latin typeface="Cambria Math" panose="02040503050406030204" pitchFamily="18" charset="0"/>
                            <a:ea typeface="Cambria Math" panose="02040503050406030204" pitchFamily="18" charset="0"/>
                          </a:rPr>
                          <m:t>𝑚</m:t>
                        </m:r>
                        <m:r>
                          <a:rPr lang="en-US" altLang="zh-CN" i="1" dirty="0">
                            <a:latin typeface="Cambria Math" panose="02040503050406030204" pitchFamily="18" charset="0"/>
                            <a:ea typeface="Cambria Math" panose="02040503050406030204" pitchFamily="18" charset="0"/>
                          </a:rPr>
                          <m:t> </m:t>
                        </m:r>
                      </m:sup>
                    </m:sSup>
                  </m:oMath>
                </a14:m>
                <a:endParaRPr lang="en-US" b="0" dirty="0"/>
              </a:p>
            </p:txBody>
          </p:sp>
        </mc:Choice>
        <mc:Fallback xmlns="">
          <p:sp>
            <p:nvSpPr>
              <p:cNvPr id="21" name="文本框 20"/>
              <p:cNvSpPr txBox="1">
                <a:spLocks noRot="1" noChangeAspect="1" noMove="1" noResize="1" noEditPoints="1" noAdjustHandles="1" noChangeArrowheads="1" noChangeShapeType="1" noTextEdit="1"/>
              </p:cNvSpPr>
              <p:nvPr/>
            </p:nvSpPr>
            <p:spPr>
              <a:xfrm>
                <a:off x="1954660" y="2160126"/>
                <a:ext cx="9353971" cy="1315040"/>
              </a:xfrm>
              <a:prstGeom prst="rect">
                <a:avLst/>
              </a:prstGeom>
              <a:blipFill rotWithShape="1">
                <a:blip r:embed="rId6"/>
                <a:stretch>
                  <a:fillRect l="-1" t="-37" r="6" b="3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1239110" y="3726170"/>
                <a:ext cx="8492068" cy="642868"/>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rgbClr val="C55A11"/>
                        </a:solidFill>
                        <a:latin typeface="Cambria Math" panose="02040503050406030204" pitchFamily="18" charset="0"/>
                      </a:rPr>
                      <m:t>=</m:t>
                    </m:r>
                    <m:f>
                      <m:fPr>
                        <m:ctrlPr>
                          <a:rPr lang="en-US" altLang="zh-CN" sz="2400" b="1" i="1" dirty="0" smtClean="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𝐸</m:t>
                        </m:r>
                        <m:d>
                          <m:dPr>
                            <m:ctrlPr>
                              <a:rPr lang="en-US" altLang="zh-CN" sz="2400" i="1" dirty="0">
                                <a:solidFill>
                                  <a:schemeClr val="tx1"/>
                                </a:solidFill>
                                <a:latin typeface="Cambria Math" panose="02040503050406030204" pitchFamily="18" charset="0"/>
                              </a:rPr>
                            </m:ctrlPr>
                          </m:dPr>
                          <m:e>
                            <m:r>
                              <a:rPr lang="en-US" altLang="zh-CN" sz="2400" b="1" i="1" dirty="0" smtClean="0">
                                <a:solidFill>
                                  <a:srgbClr val="C55A11"/>
                                </a:solidFill>
                                <a:latin typeface="Cambria Math" panose="02040503050406030204" pitchFamily="18" charset="0"/>
                              </a:rPr>
                              <m:t>𝒘</m:t>
                            </m:r>
                          </m:e>
                        </m:d>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0" i="1" dirty="0" smtClean="0">
                        <a:solidFill>
                          <a:schemeClr val="tx1"/>
                        </a:solidFill>
                        <a:latin typeface="Cambria Math" panose="02040503050406030204" pitchFamily="18" charset="0"/>
                      </a:rPr>
                      <m:t>=</m:t>
                    </m:r>
                    <m:nary>
                      <m:naryPr>
                        <m:chr m:val="∑"/>
                        <m:ctrlPr>
                          <a:rPr lang="en-US" altLang="zh-CN"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altLang="zh-CN" sz="2400" i="1" dirty="0">
                            <a:latin typeface="Cambria Math" panose="02040503050406030204" pitchFamily="18" charset="0"/>
                          </a:rPr>
                          <m:t>𝑚</m:t>
                        </m:r>
                      </m:sup>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r>
                          <a:rPr lang="en-US" altLang="zh-CN" sz="2400" b="0" i="1" smtClean="0">
                            <a:latin typeface="Cambria Math" panose="02040503050406030204" pitchFamily="18" charset="0"/>
                            <a:ea typeface="Cambria Math" panose="02040503050406030204" pitchFamily="18" charset="0"/>
                          </a:rPr>
                          <m:t>𝑧</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m:t>
                            </m:r>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sSubSup>
                          <m:sSubSupPr>
                            <m:ctrlPr>
                              <a:rPr lang="en-US" altLang="zh-CN" sz="2400" b="1" i="1" dirty="0">
                                <a:latin typeface="Cambria Math" panose="02040503050406030204" pitchFamily="18" charset="0"/>
                              </a:rPr>
                            </m:ctrlPr>
                          </m:sSubSupPr>
                          <m:e>
                            <m:r>
                              <a:rPr lang="en-US" altLang="zh-CN" sz="2400" b="1" i="1" dirty="0">
                                <a:latin typeface="Cambria Math" panose="02040503050406030204" pitchFamily="18" charset="0"/>
                              </a:rPr>
                              <m:t>𝒙</m:t>
                            </m:r>
                          </m:e>
                          <m:sub>
                            <m:r>
                              <a:rPr lang="en-US" altLang="zh-CN" sz="2400" i="1" dirty="0">
                                <a:latin typeface="Cambria Math" panose="02040503050406030204" pitchFamily="18" charset="0"/>
                              </a:rPr>
                              <m:t>𝑖</m:t>
                            </m:r>
                          </m:sub>
                          <m:sup>
                            <m:r>
                              <a:rPr lang="en-US" altLang="zh-CN" sz="2400" b="1" i="1" dirty="0">
                                <a:latin typeface="Cambria Math" panose="02040503050406030204" pitchFamily="18" charset="0"/>
                              </a:rPr>
                              <m:t>𝑻</m:t>
                            </m:r>
                          </m:sup>
                        </m:sSubSup>
                      </m:e>
                    </m:nary>
                    <m:r>
                      <a:rPr lang="en-US" altLang="zh-CN" sz="2400" b="1" i="1" dirty="0" smtClean="0">
                        <a:latin typeface="Cambria Math" panose="02040503050406030204" pitchFamily="18" charset="0"/>
                      </a:rPr>
                      <m:t>=</m:t>
                    </m:r>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dirty="0" smtClean="0">
                        <a:solidFill>
                          <a:srgbClr val="4440FB"/>
                        </a:solidFill>
                        <a:latin typeface="Cambria Math" panose="02040503050406030204" pitchFamily="18" charset="0"/>
                      </a:rPr>
                      <m:t>𝑹</m:t>
                    </m:r>
                    <m:r>
                      <m:rPr>
                        <m:nor/>
                      </m:rPr>
                      <a:rPr lang="en-US" altLang="zh-CN" sz="2400" b="1" i="1" dirty="0" smtClean="0">
                        <a:solidFill>
                          <a:srgbClr val="FF0000"/>
                        </a:solidFill>
                        <a:latin typeface="Cambria Math" panose="02040503050406030204" pitchFamily="18" charset="0"/>
                      </a:rPr>
                      <m:t>X</m:t>
                    </m:r>
                    <m:r>
                      <m:rPr>
                        <m:nor/>
                      </m:rPr>
                      <a:rPr lang="zh-CN" altLang="en-US" sz="2400" dirty="0">
                        <a:latin typeface="Cambria Math" panose="02040503050406030204" pitchFamily="18" charset="0"/>
                      </a:rPr>
                      <m:t> </m:t>
                    </m:r>
                  </m:oMath>
                </a14:m>
                <a:r>
                  <a:rPr lang="zh-CN" altLang="en-US" sz="2400" dirty="0"/>
                  <a:t> </a:t>
                </a:r>
              </a:p>
            </p:txBody>
          </p:sp>
        </mc:Choice>
        <mc:Fallback xmlns="">
          <p:sp>
            <p:nvSpPr>
              <p:cNvPr id="22" name="矩形 21"/>
              <p:cNvSpPr>
                <a:spLocks noRot="1" noChangeAspect="1" noMove="1" noResize="1" noEditPoints="1" noAdjustHandles="1" noChangeArrowheads="1" noChangeShapeType="1" noTextEdit="1"/>
              </p:cNvSpPr>
              <p:nvPr/>
            </p:nvSpPr>
            <p:spPr>
              <a:xfrm>
                <a:off x="1239110" y="3726170"/>
                <a:ext cx="8492068" cy="642868"/>
              </a:xfrm>
              <a:prstGeom prst="rect">
                <a:avLst/>
              </a:prstGeom>
              <a:blipFill rotWithShape="1">
                <a:blip r:embed="rId7"/>
                <a:stretch>
                  <a:fillRect l="-3" t="-97" r="5" b="37"/>
                </a:stretch>
              </a:blipFill>
            </p:spPr>
            <p:txBody>
              <a:bodyPr/>
              <a:lstStyle/>
              <a:p>
                <a:r>
                  <a:rPr lang="en-US" altLang="en-US">
                    <a:noFill/>
                  </a:rPr>
                  <a:t> </a:t>
                </a:r>
              </a:p>
            </p:txBody>
          </p:sp>
        </mc:Fallback>
      </mc:AlternateContent>
      <p:sp>
        <p:nvSpPr>
          <p:cNvPr id="15" name="矩形: 圆角 14"/>
          <p:cNvSpPr/>
          <p:nvPr/>
        </p:nvSpPr>
        <p:spPr>
          <a:xfrm>
            <a:off x="591113" y="5237328"/>
            <a:ext cx="10938124" cy="1202185"/>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16" name="矩形 15"/>
          <p:cNvSpPr/>
          <p:nvPr/>
        </p:nvSpPr>
        <p:spPr>
          <a:xfrm>
            <a:off x="716207" y="5324606"/>
            <a:ext cx="10440801" cy="461665"/>
          </a:xfrm>
          <a:prstGeom prst="rect">
            <a:avLst/>
          </a:prstGeom>
        </p:spPr>
        <p:txBody>
          <a:bodyPr wrap="square">
            <a:spAutoFit/>
          </a:bodyPr>
          <a:lstStyle/>
          <a:p>
            <a:pPr marL="457200" indent="-457200" algn="just">
              <a:buFont typeface="Arial" panose="020B0604020202090204" pitchFamily="34" charset="0"/>
              <a:buChar char="•"/>
            </a:pPr>
            <a:r>
              <a:rPr lang="en-US" altLang="zh-CN" sz="2400" dirty="0"/>
              <a:t>Apply the Newton’s method to the logistic regression, </a:t>
            </a:r>
            <a:endParaRPr lang="zh-CN" altLang="en-US" sz="2400" dirty="0"/>
          </a:p>
        </p:txBody>
      </p:sp>
      <mc:AlternateContent xmlns:mc="http://schemas.openxmlformats.org/markup-compatibility/2006" xmlns:a14="http://schemas.microsoft.com/office/drawing/2010/main">
        <mc:Choice Requires="a14">
          <p:sp>
            <p:nvSpPr>
              <p:cNvPr id="17" name="矩形 16"/>
              <p:cNvSpPr/>
              <p:nvPr/>
            </p:nvSpPr>
            <p:spPr>
              <a:xfrm>
                <a:off x="4105744" y="5842735"/>
                <a:ext cx="37962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000000"/>
                          </a:solidFill>
                          <a:latin typeface="Cambria Math" panose="02040503050406030204" pitchFamily="18" charset="0"/>
                        </a:rPr>
                        <m:t>𝒘</m:t>
                      </m:r>
                      <m:r>
                        <a:rPr lang="en-US" altLang="zh-CN" sz="2400" b="0" i="1" dirty="0" smtClean="0">
                          <a:solidFill>
                            <a:srgbClr val="000000"/>
                          </a:solidFill>
                          <a:latin typeface="Cambria Math" panose="02040503050406030204" pitchFamily="18" charset="0"/>
                        </a:rPr>
                        <m:t>=</m:t>
                      </m:r>
                      <m:sSub>
                        <m:sSubPr>
                          <m:ctrlPr>
                            <a:rPr lang="en-US" altLang="zh-CN" sz="2400" i="1" dirty="0" smtClean="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r>
                        <a:rPr lang="en-US" altLang="zh-CN" sz="2400" b="0" i="1" dirty="0" smtClean="0">
                          <a:solidFill>
                            <a:srgbClr val="000000"/>
                          </a:solidFill>
                          <a:latin typeface="Cambria Math" panose="02040503050406030204" pitchFamily="18" charset="0"/>
                          <a:ea typeface="Cambria Math" panose="02040503050406030204" pitchFamily="18" charset="0"/>
                        </a:rPr>
                        <m:t>−</m:t>
                      </m:r>
                      <m:sSup>
                        <m:sSupPr>
                          <m:ctrlPr>
                            <a:rPr lang="en-US" altLang="zh-CN" sz="2400" i="1" dirty="0">
                              <a:solidFill>
                                <a:srgbClr val="000000"/>
                              </a:solidFill>
                              <a:latin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𝑯</m:t>
                          </m:r>
                          <m:r>
                            <a:rPr lang="en-US" altLang="zh-CN" sz="2400" b="1" i="1" dirty="0" smtClean="0">
                              <a:latin typeface="Cambria Math" panose="02040503050406030204" pitchFamily="18" charset="0"/>
                              <a:ea typeface="Cambria Math" panose="02040503050406030204" pitchFamily="18" charset="0"/>
                            </a:rPr>
                            <m:t>(</m:t>
                          </m:r>
                          <m:sSub>
                            <m:sSubPr>
                              <m:ctrlPr>
                                <a:rPr lang="en-US" altLang="zh-CN" sz="2400" i="1" dirty="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r>
                            <a:rPr lang="en-US" altLang="zh-CN" sz="2400" b="1" i="1" dirty="0" smtClean="0">
                              <a:latin typeface="Cambria Math" panose="02040503050406030204" pitchFamily="18" charset="0"/>
                              <a:ea typeface="Cambria Math" panose="02040503050406030204" pitchFamily="18" charset="0"/>
                            </a:rPr>
                            <m:t>)</m:t>
                          </m:r>
                        </m:e>
                        <m:sup>
                          <m:r>
                            <a:rPr lang="en-US" altLang="zh-CN" sz="2400" i="1" dirty="0">
                              <a:solidFill>
                                <a:srgbClr val="000000"/>
                              </a:solidFill>
                              <a:latin typeface="Cambria Math" panose="02040503050406030204" pitchFamily="18" charset="0"/>
                            </a:rPr>
                            <m:t>−1</m:t>
                          </m:r>
                        </m:sup>
                      </m:sSup>
                      <m:r>
                        <a:rPr lang="en-US" altLang="zh-CN" sz="2400" i="1" dirty="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𝐸</m:t>
                      </m:r>
                      <m:d>
                        <m:dPr>
                          <m:ctrlPr>
                            <a:rPr lang="en-US" altLang="zh-CN" sz="2400" i="1" dirty="0">
                              <a:solidFill>
                                <a:srgbClr val="000000"/>
                              </a:solidFill>
                              <a:latin typeface="Cambria Math" panose="02040503050406030204" pitchFamily="18" charset="0"/>
                            </a:rPr>
                          </m:ctrlPr>
                        </m:dPr>
                        <m:e>
                          <m:sSub>
                            <m:sSubPr>
                              <m:ctrlPr>
                                <a:rPr lang="en-US" altLang="zh-CN" sz="2400" i="1" dirty="0">
                                  <a:solidFill>
                                    <a:srgbClr val="000000"/>
                                  </a:solidFill>
                                  <a:latin typeface="Cambria Math" panose="02040503050406030204" pitchFamily="18" charset="0"/>
                                </a:rPr>
                              </m:ctrlPr>
                            </m:sSubPr>
                            <m:e>
                              <m:r>
                                <a:rPr lang="en-US" altLang="zh-CN" sz="2400" b="1" i="1" dirty="0" smtClean="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e>
                      </m:d>
                    </m:oMath>
                  </m:oMathPara>
                </a14:m>
                <a:endParaRPr lang="zh-CN" altLang="en-US" sz="2400" b="1" dirty="0"/>
              </a:p>
            </p:txBody>
          </p:sp>
        </mc:Choice>
        <mc:Fallback xmlns="">
          <p:sp>
            <p:nvSpPr>
              <p:cNvPr id="17" name="矩形 16"/>
              <p:cNvSpPr>
                <a:spLocks noRot="1" noChangeAspect="1" noMove="1" noResize="1" noEditPoints="1" noAdjustHandles="1" noChangeArrowheads="1" noChangeShapeType="1" noTextEdit="1"/>
              </p:cNvSpPr>
              <p:nvPr/>
            </p:nvSpPr>
            <p:spPr>
              <a:xfrm>
                <a:off x="4105744" y="5842735"/>
                <a:ext cx="3796232" cy="461665"/>
              </a:xfrm>
              <a:prstGeom prst="rect">
                <a:avLst/>
              </a:prstGeom>
              <a:blipFill rotWithShape="1">
                <a:blip r:embed="rId8"/>
                <a:stretch>
                  <a:fillRect l="-12" t="-22" r="1" b="-2725"/>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圆角 10"/>
          <p:cNvSpPr/>
          <p:nvPr/>
        </p:nvSpPr>
        <p:spPr>
          <a:xfrm>
            <a:off x="591113" y="1103870"/>
            <a:ext cx="10938124" cy="2850292"/>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5" name="文本框 4"/>
          <p:cNvSpPr txBox="1"/>
          <p:nvPr/>
        </p:nvSpPr>
        <p:spPr>
          <a:xfrm>
            <a:off x="591113" y="245239"/>
            <a:ext cx="7039299" cy="707886"/>
          </a:xfrm>
          <a:prstGeom prst="rect">
            <a:avLst/>
          </a:prstGeom>
          <a:noFill/>
        </p:spPr>
        <p:txBody>
          <a:bodyPr wrap="none" rtlCol="0">
            <a:spAutoFit/>
          </a:bodyPr>
          <a:lstStyle/>
          <a:p>
            <a:r>
              <a:rPr lang="en-US" altLang="zh-CN" sz="4000" b="1" dirty="0"/>
              <a:t>Compare with Linear Regression</a:t>
            </a:r>
            <a:endParaRPr lang="zh-CN" altLang="en-US" sz="4000" dirty="0"/>
          </a:p>
        </p:txBody>
      </p:sp>
      <mc:AlternateContent xmlns:mc="http://schemas.openxmlformats.org/markup-compatibility/2006" xmlns:a14="http://schemas.microsoft.com/office/drawing/2010/main">
        <mc:Choice Requires="a14">
          <p:sp>
            <p:nvSpPr>
              <p:cNvPr id="6" name="矩形 5"/>
              <p:cNvSpPr/>
              <p:nvPr/>
            </p:nvSpPr>
            <p:spPr>
              <a:xfrm>
                <a:off x="2636638" y="2416215"/>
                <a:ext cx="3281348" cy="468205"/>
              </a:xfrm>
              <a:prstGeom prst="rect">
                <a:avLst/>
              </a:prstGeom>
            </p:spPr>
            <p:txBody>
              <a:bodyPr wrap="none">
                <a:spAutoFit/>
              </a:bodyPr>
              <a:lstStyle/>
              <a:p>
                <a14:m>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smtClean="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smtClean="0">
                            <a:solidFill>
                              <a:srgbClr val="C55A11"/>
                            </a:solidFill>
                            <a:latin typeface="Cambria Math" panose="02040503050406030204" pitchFamily="18" charset="0"/>
                          </a:rPr>
                          <m:t>𝒘</m:t>
                        </m:r>
                      </m:e>
                    </m:d>
                    <m:r>
                      <a:rPr lang="en-US" sz="2400" b="0" i="1" dirty="0" smtClean="0">
                        <a:latin typeface="Cambria Math" panose="02040503050406030204" pitchFamily="18" charset="0"/>
                      </a:rPr>
                      <m:t>=</m:t>
                    </m:r>
                    <m:sSup>
                      <m:sSupPr>
                        <m:ctrlPr>
                          <a:rPr lang="en-US" altLang="zh-CN" sz="2400" b="1" i="1" dirty="0" smtClean="0">
                            <a:solidFill>
                              <a:srgbClr val="FF0000"/>
                            </a:solidFill>
                            <a:latin typeface="Cambria Math" panose="02040503050406030204" pitchFamily="18" charset="0"/>
                          </a:rPr>
                        </m:ctrlPr>
                      </m:sSupPr>
                      <m:e>
                        <m:r>
                          <a:rPr lang="en-US" altLang="zh-CN" sz="2400" b="1" i="1" dirty="0" smtClean="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dirty="0">
                        <a:solidFill>
                          <a:srgbClr val="FF0000"/>
                        </a:solidFill>
                        <a:latin typeface="Cambria Math" panose="02040503050406030204" pitchFamily="18" charset="0"/>
                      </a:rPr>
                      <m:t>𝑿</m:t>
                    </m:r>
                    <m:r>
                      <a:rPr lang="en-US" altLang="zh-CN" sz="2400" b="1" i="1" dirty="0" smtClean="0">
                        <a:solidFill>
                          <a:srgbClr val="C55A11"/>
                        </a:solidFill>
                        <a:latin typeface="Cambria Math" panose="02040503050406030204" pitchFamily="18" charset="0"/>
                      </a:rPr>
                      <m:t>𝒘</m:t>
                    </m:r>
                    <m:r>
                      <a:rPr lang="en-US" altLang="zh-CN" sz="2400" b="1" i="1" smtClean="0">
                        <a:solidFill>
                          <a:srgbClr val="7030A0"/>
                        </a:solidFill>
                        <a:latin typeface="Cambria Math" panose="02040503050406030204" pitchFamily="18" charset="0"/>
                      </a:rPr>
                      <m:t>−</m:t>
                    </m:r>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smtClean="0">
                        <a:solidFill>
                          <a:srgbClr val="7030A0"/>
                        </a:solidFill>
                        <a:latin typeface="Cambria Math" panose="02040503050406030204" pitchFamily="18" charset="0"/>
                      </a:rPr>
                      <m:t>𝒚</m:t>
                    </m:r>
                  </m:oMath>
                </a14:m>
                <a:r>
                  <a:rPr lang="zh-CN" altLang="en-US" sz="2400" b="1" dirty="0"/>
                  <a:t> </a:t>
                </a:r>
              </a:p>
            </p:txBody>
          </p:sp>
        </mc:Choice>
        <mc:Fallback xmlns="">
          <p:sp>
            <p:nvSpPr>
              <p:cNvPr id="6" name="矩形 5"/>
              <p:cNvSpPr>
                <a:spLocks noRot="1" noChangeAspect="1" noMove="1" noResize="1" noEditPoints="1" noAdjustHandles="1" noChangeArrowheads="1" noChangeShapeType="1" noTextEdit="1"/>
              </p:cNvSpPr>
              <p:nvPr/>
            </p:nvSpPr>
            <p:spPr>
              <a:xfrm>
                <a:off x="2636638" y="2416215"/>
                <a:ext cx="3281348" cy="468205"/>
              </a:xfrm>
              <a:prstGeom prst="rect">
                <a:avLst/>
              </a:prstGeom>
              <a:blipFill rotWithShape="1">
                <a:blip r:embed="rId3"/>
                <a:stretch>
                  <a:fillRect l="-4" t="-9" r="13" b="-130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636638" y="3045435"/>
                <a:ext cx="4009559" cy="642868"/>
              </a:xfrm>
              <a:prstGeom prst="rect">
                <a:avLst/>
              </a:prstGeom>
            </p:spPr>
            <p:txBody>
              <a:bodyPr wrap="none">
                <a:spAutoFit/>
              </a:bodyPr>
              <a:lstStyle/>
              <a:p>
                <a14:m>
                  <m:oMath xmlns:m="http://schemas.openxmlformats.org/officeDocument/2006/math">
                    <m:r>
                      <a:rPr lang="en-US" altLang="zh-CN" sz="2400" b="1" i="1" dirty="0" smtClean="0">
                        <a:latin typeface="Cambria Math" panose="02040503050406030204" pitchFamily="18" charset="0"/>
                        <a:ea typeface="Cambria Math" panose="02040503050406030204" pitchFamily="18" charset="0"/>
                      </a:rPr>
                      <m:t>𝑯</m:t>
                    </m:r>
                    <m:r>
                      <a:rPr lang="en-US" altLang="zh-CN" sz="2400" b="0" i="1" dirty="0" smtClean="0">
                        <a:latin typeface="Cambria Math" panose="02040503050406030204" pitchFamily="18" charset="0"/>
                        <a:ea typeface="Cambria Math" panose="02040503050406030204" pitchFamily="18" charset="0"/>
                      </a:rPr>
                      <m:t>=</m:t>
                    </m:r>
                    <m:sSup>
                      <m:sSupPr>
                        <m:ctrlPr>
                          <a:rPr lang="en-US" altLang="zh-CN" sz="2400" i="1" dirty="0" smtClean="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m:t>
                        </m:r>
                      </m:e>
                      <m:sup>
                        <m:r>
                          <a:rPr lang="en-US" altLang="zh-CN" sz="2400" b="0" i="1" dirty="0" smtClean="0">
                            <a:latin typeface="Cambria Math" panose="02040503050406030204" pitchFamily="18" charset="0"/>
                            <a:ea typeface="Cambria Math" panose="02040503050406030204" pitchFamily="18" charset="0"/>
                          </a:rPr>
                          <m:t>2</m:t>
                        </m:r>
                      </m:sup>
                    </m:sSup>
                    <m:r>
                      <a:rPr lang="en-US" altLang="zh-CN" sz="2400" i="1" dirty="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b="1" i="1" dirty="0" smtClean="0">
                        <a:solidFill>
                          <a:srgbClr val="C55A11"/>
                        </a:solidFill>
                        <a:latin typeface="Cambria Math" panose="02040503050406030204" pitchFamily="18" charset="0"/>
                      </a:rPr>
                      <m:t>=</m:t>
                    </m:r>
                    <m:f>
                      <m:fPr>
                        <m:ctrlPr>
                          <a:rPr lang="en-US" altLang="zh-CN" sz="2400" b="1" i="1" dirty="0" smtClean="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𝐸</m:t>
                        </m:r>
                        <m:d>
                          <m:dPr>
                            <m:ctrlPr>
                              <a:rPr lang="en-US" altLang="zh-CN" sz="2400" i="1" dirty="0">
                                <a:solidFill>
                                  <a:schemeClr val="tx1"/>
                                </a:solidFill>
                                <a:latin typeface="Cambria Math" panose="02040503050406030204" pitchFamily="18" charset="0"/>
                              </a:rPr>
                            </m:ctrlPr>
                          </m:dPr>
                          <m:e>
                            <m:r>
                              <a:rPr lang="en-US" altLang="zh-CN" sz="2400" b="1" i="1" dirty="0" smtClean="0">
                                <a:solidFill>
                                  <a:srgbClr val="C55A11"/>
                                </a:solidFill>
                                <a:latin typeface="Cambria Math" panose="02040503050406030204" pitchFamily="18" charset="0"/>
                              </a:rPr>
                              <m:t>𝒘</m:t>
                            </m:r>
                          </m:e>
                        </m:d>
                      </m:num>
                      <m:den>
                        <m:r>
                          <a:rPr lang="en-US" altLang="zh-CN" sz="2400" i="1" dirty="0">
                            <a:solidFill>
                              <a:schemeClr val="tx1"/>
                            </a:solidFill>
                            <a:latin typeface="Cambria Math" panose="02040503050406030204" pitchFamily="18" charset="0"/>
                            <a:ea typeface="Cambria Math" panose="02040503050406030204" pitchFamily="18" charset="0"/>
                          </a:rPr>
                          <m:t>𝛻</m:t>
                        </m:r>
                        <m:r>
                          <a:rPr lang="en-US" altLang="zh-CN" sz="2400" b="1" i="1" dirty="0">
                            <a:solidFill>
                              <a:srgbClr val="C55A11"/>
                            </a:solidFill>
                            <a:latin typeface="Cambria Math" panose="02040503050406030204" pitchFamily="18" charset="0"/>
                          </a:rPr>
                          <m:t>𝒘</m:t>
                        </m:r>
                      </m:den>
                    </m:f>
                    <m:r>
                      <a:rPr lang="en-US" altLang="zh-CN" sz="2400" b="0" i="1" dirty="0" smtClean="0">
                        <a:solidFill>
                          <a:schemeClr val="tx1"/>
                        </a:solidFill>
                        <a:latin typeface="Cambria Math" panose="02040503050406030204" pitchFamily="18" charset="0"/>
                      </a:rPr>
                      <m:t>=</m:t>
                    </m:r>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m:rPr>
                        <m:nor/>
                      </m:rPr>
                      <a:rPr lang="en-US" altLang="zh-CN" sz="2400" b="1" i="1" dirty="0" smtClean="0">
                        <a:solidFill>
                          <a:srgbClr val="FF0000"/>
                        </a:solidFill>
                        <a:latin typeface="Cambria Math" panose="02040503050406030204" pitchFamily="18" charset="0"/>
                      </a:rPr>
                      <m:t>X</m:t>
                    </m:r>
                    <m:r>
                      <m:rPr>
                        <m:nor/>
                      </m:rPr>
                      <a:rPr lang="zh-CN" altLang="en-US" sz="2400" dirty="0">
                        <a:latin typeface="Cambria Math" panose="02040503050406030204" pitchFamily="18" charset="0"/>
                      </a:rPr>
                      <m:t> </m:t>
                    </m:r>
                  </m:oMath>
                </a14:m>
                <a:r>
                  <a:rPr lang="zh-CN" altLang="en-US" sz="2400" dirty="0"/>
                  <a:t> </a:t>
                </a:r>
              </a:p>
            </p:txBody>
          </p:sp>
        </mc:Choice>
        <mc:Fallback xmlns="">
          <p:sp>
            <p:nvSpPr>
              <p:cNvPr id="2" name="矩形 1"/>
              <p:cNvSpPr>
                <a:spLocks noRot="1" noChangeAspect="1" noMove="1" noResize="1" noEditPoints="1" noAdjustHandles="1" noChangeArrowheads="1" noChangeShapeType="1" noTextEdit="1"/>
              </p:cNvSpPr>
              <p:nvPr/>
            </p:nvSpPr>
            <p:spPr>
              <a:xfrm>
                <a:off x="2636638" y="3045435"/>
                <a:ext cx="4009559" cy="642868"/>
              </a:xfrm>
              <a:prstGeom prst="rect">
                <a:avLst/>
              </a:prstGeom>
              <a:blipFill rotWithShape="1">
                <a:blip r:embed="rId4"/>
                <a:stretch>
                  <a:fillRect l="-3" t="-95" r="7" b="3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636638" y="1793535"/>
                <a:ext cx="597862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𝐸</m:t>
                      </m:r>
                      <m:d>
                        <m:dPr>
                          <m:ctrlPr>
                            <a:rPr lang="en-US" altLang="zh-CN" sz="2400" i="1" dirty="0">
                              <a:latin typeface="Cambria Math" panose="02040503050406030204" pitchFamily="18" charset="0"/>
                            </a:rPr>
                          </m:ctrlPr>
                        </m:dPr>
                        <m:e>
                          <m:r>
                            <a:rPr lang="en-US" altLang="zh-CN" sz="2400" b="1" i="1" dirty="0">
                              <a:solidFill>
                                <a:srgbClr val="C55A11"/>
                              </a:solidFill>
                              <a:latin typeface="Cambria Math" panose="02040503050406030204" pitchFamily="18" charset="0"/>
                            </a:rPr>
                            <m:t>𝒘</m:t>
                          </m:r>
                        </m:e>
                      </m:d>
                      <m:r>
                        <a:rPr lang="en-US" altLang="zh-CN" sz="2400" i="1" dirty="0">
                          <a:latin typeface="Cambria Math" panose="02040503050406030204" pitchFamily="18" charset="0"/>
                        </a:rPr>
                        <m:t>=</m:t>
                      </m:r>
                      <m:sSup>
                        <m:sSupPr>
                          <m:ctrlPr>
                            <a:rPr lang="en-US" altLang="zh-CN" sz="2400" i="1">
                              <a:latin typeface="Cambria Math" panose="02040503050406030204" pitchFamily="18" charset="0"/>
                            </a:rPr>
                          </m:ctrlPr>
                        </m:sSupPr>
                        <m:e>
                          <m:d>
                            <m:dPr>
                              <m:begChr m:val="‖"/>
                              <m:endChr m:val="‖"/>
                              <m:ctrlPr>
                                <a:rPr lang="en-US" altLang="zh-CN" sz="2400" i="1">
                                  <a:latin typeface="Cambria Math" panose="02040503050406030204" pitchFamily="18" charset="0"/>
                                </a:rPr>
                              </m:ctrlPr>
                            </m:dPr>
                            <m:e>
                              <m:r>
                                <a:rPr lang="en-US" altLang="zh-CN" sz="2400" b="1" i="1">
                                  <a:solidFill>
                                    <a:srgbClr val="FF0000"/>
                                  </a:solidFill>
                                  <a:latin typeface="Cambria Math" panose="02040503050406030204" pitchFamily="18" charset="0"/>
                                </a:rPr>
                                <m:t>𝑿</m:t>
                              </m:r>
                              <m:r>
                                <a:rPr lang="en-US" altLang="zh-CN" sz="2400" b="1" i="1" smtClean="0">
                                  <a:solidFill>
                                    <a:srgbClr val="C55A11"/>
                                  </a:solidFill>
                                  <a:latin typeface="Cambria Math" panose="02040503050406030204" pitchFamily="18" charset="0"/>
                                </a:rPr>
                                <m:t>𝒘</m:t>
                              </m:r>
                              <m:r>
                                <a:rPr lang="en-US" altLang="zh-CN"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e>
                          </m:d>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m:rPr>
                              <m:nor/>
                            </m:rPr>
                            <a:rPr lang="en-US" altLang="zh-CN" sz="2400">
                              <a:latin typeface="Cambria Math" panose="02040503050406030204" pitchFamily="18" charset="0"/>
                            </a:rPr>
                            <m:t>(</m:t>
                          </m:r>
                          <m:r>
                            <a:rPr lang="en-US" altLang="zh-CN" sz="2400" b="1" i="1">
                              <a:solidFill>
                                <a:srgbClr val="FF0000"/>
                              </a:solidFill>
                              <a:latin typeface="Cambria Math" panose="02040503050406030204" pitchFamily="18" charset="0"/>
                            </a:rPr>
                            <m:t>𝑿</m:t>
                          </m:r>
                          <m:r>
                            <a:rPr lang="en-US" altLang="zh-CN" sz="2400" b="1" i="1" smtClean="0">
                              <a:solidFill>
                                <a:srgbClr val="C55A11"/>
                              </a:solidFill>
                              <a:latin typeface="Cambria Math" panose="02040503050406030204" pitchFamily="18" charset="0"/>
                            </a:rPr>
                            <m:t>𝒘</m:t>
                          </m:r>
                          <m:r>
                            <a:rPr lang="en-US" altLang="zh-CN"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r>
                            <m:rPr>
                              <m:nor/>
                            </m:rPr>
                            <a:rPr lang="en-US" altLang="zh-CN" sz="2400">
                              <a:latin typeface="Cambria Math" panose="02040503050406030204" pitchFamily="18" charset="0"/>
                            </a:rPr>
                            <m:t>)</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 </m:t>
                      </m:r>
                      <m:r>
                        <m:rPr>
                          <m:nor/>
                        </m:rPr>
                        <a:rPr lang="en-US" altLang="zh-CN" sz="2400">
                          <a:latin typeface="Cambria Math" panose="02040503050406030204" pitchFamily="18" charset="0"/>
                        </a:rPr>
                        <m:t>(</m:t>
                      </m:r>
                      <m:r>
                        <a:rPr lang="en-US" altLang="zh-CN" sz="2400" b="1" i="1">
                          <a:solidFill>
                            <a:srgbClr val="FF0000"/>
                          </a:solidFill>
                          <a:latin typeface="Cambria Math" panose="02040503050406030204" pitchFamily="18" charset="0"/>
                        </a:rPr>
                        <m:t>𝑿</m:t>
                      </m:r>
                      <m:r>
                        <a:rPr lang="en-US" altLang="zh-CN" sz="2400" b="1" i="1" smtClean="0">
                          <a:solidFill>
                            <a:srgbClr val="C55A11"/>
                          </a:solidFill>
                          <a:latin typeface="Cambria Math" panose="02040503050406030204" pitchFamily="18" charset="0"/>
                        </a:rPr>
                        <m:t>𝒘</m:t>
                      </m:r>
                      <m:r>
                        <a:rPr lang="en-US" altLang="zh-CN"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r>
                        <m:rPr>
                          <m:nor/>
                        </m:rPr>
                        <a:rPr lang="en-US" altLang="zh-CN" sz="2400">
                          <a:latin typeface="Cambria Math" panose="02040503050406030204" pitchFamily="18" charset="0"/>
                        </a:rPr>
                        <m:t>)</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636638" y="1793535"/>
                <a:ext cx="5978624" cy="461665"/>
              </a:xfrm>
              <a:prstGeom prst="rect">
                <a:avLst/>
              </a:prstGeom>
              <a:blipFill rotWithShape="1">
                <a:blip r:embed="rId5"/>
                <a:stretch>
                  <a:fillRect l="-2" t="-64" r="4" b="68"/>
                </a:stretch>
              </a:blipFill>
            </p:spPr>
            <p:txBody>
              <a:bodyPr/>
              <a:lstStyle/>
              <a:p>
                <a:r>
                  <a:rPr lang="en-US" altLang="en-US">
                    <a:noFill/>
                  </a:rPr>
                  <a:t> </a:t>
                </a:r>
              </a:p>
            </p:txBody>
          </p:sp>
        </mc:Fallback>
      </mc:AlternateContent>
      <p:sp>
        <p:nvSpPr>
          <p:cNvPr id="17" name="矩形 16"/>
          <p:cNvSpPr/>
          <p:nvPr/>
        </p:nvSpPr>
        <p:spPr>
          <a:xfrm>
            <a:off x="765434" y="1199315"/>
            <a:ext cx="10440801" cy="461665"/>
          </a:xfrm>
          <a:prstGeom prst="rect">
            <a:avLst/>
          </a:prstGeom>
        </p:spPr>
        <p:txBody>
          <a:bodyPr wrap="square">
            <a:spAutoFit/>
          </a:bodyPr>
          <a:lstStyle/>
          <a:p>
            <a:pPr algn="just"/>
            <a:r>
              <a:rPr lang="en-US" altLang="zh-CN" sz="2400" dirty="0"/>
              <a:t>For the linear regression with the sum-of-squares error function, we have, </a:t>
            </a:r>
            <a:endParaRPr lang="zh-CN" altLang="en-US" sz="2400" dirty="0"/>
          </a:p>
        </p:txBody>
      </p:sp>
      <p:sp>
        <p:nvSpPr>
          <p:cNvPr id="19" name="矩形: 圆角 11"/>
          <p:cNvSpPr/>
          <p:nvPr/>
        </p:nvSpPr>
        <p:spPr>
          <a:xfrm>
            <a:off x="591113" y="4188848"/>
            <a:ext cx="10938124" cy="2352796"/>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p:sp>
        <p:nvSpPr>
          <p:cNvPr id="20" name="矩形 19"/>
          <p:cNvSpPr/>
          <p:nvPr/>
        </p:nvSpPr>
        <p:spPr>
          <a:xfrm>
            <a:off x="765433" y="4217307"/>
            <a:ext cx="10440801" cy="461665"/>
          </a:xfrm>
          <a:prstGeom prst="rect">
            <a:avLst/>
          </a:prstGeom>
        </p:spPr>
        <p:txBody>
          <a:bodyPr wrap="square">
            <a:spAutoFit/>
          </a:bodyPr>
          <a:lstStyle/>
          <a:p>
            <a:pPr algn="just"/>
            <a:r>
              <a:rPr lang="en-US" altLang="zh-CN" sz="2400" dirty="0"/>
              <a:t>Apply the Newton’s method to the linear regression, </a:t>
            </a:r>
            <a:endParaRPr lang="zh-CN" altLang="en-US" sz="2400" dirty="0"/>
          </a:p>
        </p:txBody>
      </p:sp>
      <mc:AlternateContent xmlns:mc="http://schemas.openxmlformats.org/markup-compatibility/2006" xmlns:a14="http://schemas.microsoft.com/office/drawing/2010/main">
        <mc:Choice Requires="a14">
          <p:sp>
            <p:nvSpPr>
              <p:cNvPr id="21" name="矩形 20"/>
              <p:cNvSpPr/>
              <p:nvPr/>
            </p:nvSpPr>
            <p:spPr>
              <a:xfrm>
                <a:off x="2548793" y="4846527"/>
                <a:ext cx="379520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000000"/>
                          </a:solidFill>
                          <a:latin typeface="Cambria Math" panose="02040503050406030204" pitchFamily="18" charset="0"/>
                        </a:rPr>
                        <m:t>𝒘</m:t>
                      </m:r>
                      <m:r>
                        <a:rPr lang="en-US" altLang="zh-CN" sz="2400" b="0" i="1" dirty="0" smtClean="0">
                          <a:solidFill>
                            <a:srgbClr val="000000"/>
                          </a:solidFill>
                          <a:latin typeface="Cambria Math" panose="02040503050406030204" pitchFamily="18" charset="0"/>
                        </a:rPr>
                        <m:t>=</m:t>
                      </m:r>
                      <m:sSub>
                        <m:sSubPr>
                          <m:ctrlPr>
                            <a:rPr lang="en-US" altLang="zh-CN" sz="2400" i="1" dirty="0" smtClean="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r>
                        <a:rPr lang="en-US" altLang="zh-CN" sz="2400" b="0" i="1" dirty="0" smtClean="0">
                          <a:solidFill>
                            <a:srgbClr val="000000"/>
                          </a:solidFill>
                          <a:latin typeface="Cambria Math" panose="02040503050406030204" pitchFamily="18" charset="0"/>
                          <a:ea typeface="Cambria Math" panose="02040503050406030204" pitchFamily="18" charset="0"/>
                        </a:rPr>
                        <m:t>−</m:t>
                      </m:r>
                      <m:sSup>
                        <m:sSupPr>
                          <m:ctrlPr>
                            <a:rPr lang="en-US" altLang="zh-CN" sz="2400" i="1" dirty="0">
                              <a:solidFill>
                                <a:srgbClr val="000000"/>
                              </a:solidFill>
                              <a:latin typeface="Cambria Math" panose="02040503050406030204" pitchFamily="18" charset="0"/>
                            </a:rPr>
                          </m:ctrlPr>
                        </m:sSupPr>
                        <m:e>
                          <m:r>
                            <a:rPr lang="en-US" altLang="zh-CN" sz="2400" b="1" i="1" dirty="0">
                              <a:latin typeface="Cambria Math" panose="02040503050406030204" pitchFamily="18" charset="0"/>
                              <a:ea typeface="Cambria Math" panose="02040503050406030204" pitchFamily="18" charset="0"/>
                            </a:rPr>
                            <m:t>𝑯</m:t>
                          </m:r>
                          <m:d>
                            <m:dPr>
                              <m:ctrlPr>
                                <a:rPr lang="en-US" altLang="zh-CN" sz="2400" b="1" i="1" dirty="0" smtClean="0">
                                  <a:latin typeface="Cambria Math" panose="02040503050406030204" pitchFamily="18" charset="0"/>
                                  <a:ea typeface="Cambria Math" panose="02040503050406030204" pitchFamily="18" charset="0"/>
                                </a:rPr>
                              </m:ctrlPr>
                            </m:dPr>
                            <m:e>
                              <m:sSub>
                                <m:sSubPr>
                                  <m:ctrlPr>
                                    <a:rPr lang="en-US" altLang="zh-CN" sz="2400" i="1" dirty="0">
                                      <a:solidFill>
                                        <a:srgbClr val="000000"/>
                                      </a:solidFill>
                                      <a:latin typeface="Cambria Math" panose="02040503050406030204" pitchFamily="18" charset="0"/>
                                    </a:rPr>
                                  </m:ctrlPr>
                                </m:sSubPr>
                                <m:e>
                                  <m:r>
                                    <a:rPr lang="en-US" altLang="zh-CN" sz="2400" b="1" i="1" dirty="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e>
                          </m:d>
                        </m:e>
                        <m:sup>
                          <m:r>
                            <a:rPr lang="en-US" altLang="zh-CN" sz="2400" i="1" dirty="0">
                              <a:solidFill>
                                <a:srgbClr val="000000"/>
                              </a:solidFill>
                              <a:latin typeface="Cambria Math" panose="02040503050406030204" pitchFamily="18" charset="0"/>
                            </a:rPr>
                            <m:t>−1</m:t>
                          </m:r>
                        </m:sup>
                      </m:sSup>
                      <m:r>
                        <a:rPr lang="en-US" altLang="zh-CN" sz="2400" i="1" dirty="0">
                          <a:solidFill>
                            <a:srgbClr val="000000"/>
                          </a:solidFill>
                          <a:latin typeface="Cambria Math" panose="02040503050406030204" pitchFamily="18" charset="0"/>
                          <a:ea typeface="Cambria Math" panose="02040503050406030204" pitchFamily="18" charset="0"/>
                        </a:rPr>
                        <m:t>𝛻</m:t>
                      </m:r>
                      <m:r>
                        <a:rPr lang="en-US" altLang="zh-CN" sz="2400" b="0" i="1" dirty="0" smtClean="0">
                          <a:solidFill>
                            <a:srgbClr val="000000"/>
                          </a:solidFill>
                          <a:latin typeface="Cambria Math" panose="02040503050406030204" pitchFamily="18" charset="0"/>
                          <a:ea typeface="Cambria Math" panose="02040503050406030204" pitchFamily="18" charset="0"/>
                        </a:rPr>
                        <m:t>𝐸</m:t>
                      </m:r>
                      <m:d>
                        <m:dPr>
                          <m:ctrlPr>
                            <a:rPr lang="en-US" altLang="zh-CN" sz="2400" i="1" dirty="0">
                              <a:solidFill>
                                <a:srgbClr val="000000"/>
                              </a:solidFill>
                              <a:latin typeface="Cambria Math" panose="02040503050406030204" pitchFamily="18" charset="0"/>
                            </a:rPr>
                          </m:ctrlPr>
                        </m:dPr>
                        <m:e>
                          <m:sSub>
                            <m:sSubPr>
                              <m:ctrlPr>
                                <a:rPr lang="en-US" altLang="zh-CN" sz="2400" i="1" dirty="0">
                                  <a:solidFill>
                                    <a:srgbClr val="000000"/>
                                  </a:solidFill>
                                  <a:latin typeface="Cambria Math" panose="02040503050406030204" pitchFamily="18" charset="0"/>
                                </a:rPr>
                              </m:ctrlPr>
                            </m:sSubPr>
                            <m:e>
                              <m:r>
                                <a:rPr lang="en-US" altLang="zh-CN" sz="2400" b="1" i="1" dirty="0" smtClean="0">
                                  <a:solidFill>
                                    <a:srgbClr val="000000"/>
                                  </a:solidFill>
                                  <a:latin typeface="Cambria Math" panose="02040503050406030204" pitchFamily="18" charset="0"/>
                                </a:rPr>
                                <m:t>𝒘</m:t>
                              </m:r>
                            </m:e>
                            <m:sub>
                              <m:r>
                                <a:rPr lang="en-US" altLang="zh-CN" sz="2400" i="1" dirty="0">
                                  <a:solidFill>
                                    <a:srgbClr val="000000"/>
                                  </a:solidFill>
                                  <a:latin typeface="Cambria Math" panose="02040503050406030204" pitchFamily="18" charset="0"/>
                                </a:rPr>
                                <m:t>𝑡</m:t>
                              </m:r>
                            </m:sub>
                          </m:sSub>
                        </m:e>
                      </m:d>
                    </m:oMath>
                  </m:oMathPara>
                </a14:m>
                <a:endParaRPr lang="zh-CN" alt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2548793" y="4846527"/>
                <a:ext cx="3795205" cy="461665"/>
              </a:xfrm>
              <a:prstGeom prst="rect">
                <a:avLst/>
              </a:prstGeom>
              <a:blipFill rotWithShape="1">
                <a:blip r:embed="rId6"/>
                <a:stretch>
                  <a:fillRect l="-14" t="-45" r="9" b="-270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548793" y="5358368"/>
                <a:ext cx="6945491" cy="5813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1" dirty="0" smtClean="0">
                          <a:solidFill>
                            <a:srgbClr val="C55A11"/>
                          </a:solidFill>
                          <a:latin typeface="Cambria Math" panose="02040503050406030204" pitchFamily="18" charset="0"/>
                        </a:rPr>
                        <m:t>𝒘</m:t>
                      </m:r>
                      <m:r>
                        <a:rPr lang="en-US" altLang="zh-CN" sz="2400" b="0" i="1" dirty="0" smtClean="0">
                          <a:solidFill>
                            <a:schemeClr val="tx1"/>
                          </a:solidFill>
                          <a:latin typeface="Cambria Math" panose="02040503050406030204" pitchFamily="18" charset="0"/>
                        </a:rPr>
                        <m:t>=</m:t>
                      </m:r>
                      <m:sSub>
                        <m:sSubPr>
                          <m:ctrlPr>
                            <a:rPr lang="en-US" altLang="zh-CN" sz="2400" i="1" dirty="0" smtClean="0">
                              <a:solidFill>
                                <a:srgbClr val="C55A11"/>
                              </a:solidFill>
                              <a:latin typeface="Cambria Math" panose="02040503050406030204" pitchFamily="18" charset="0"/>
                            </a:rPr>
                          </m:ctrlPr>
                        </m:sSubPr>
                        <m:e>
                          <m:r>
                            <a:rPr lang="en-US" altLang="zh-CN" sz="2400" b="1" i="1" dirty="0">
                              <a:solidFill>
                                <a:srgbClr val="C55A11"/>
                              </a:solidFill>
                              <a:latin typeface="Cambria Math" panose="02040503050406030204" pitchFamily="18" charset="0"/>
                            </a:rPr>
                            <m:t>𝒘</m:t>
                          </m:r>
                        </m:e>
                        <m:sub>
                          <m:r>
                            <a:rPr lang="en-US" altLang="zh-CN" sz="2400" i="1" dirty="0">
                              <a:solidFill>
                                <a:srgbClr val="C55A11"/>
                              </a:solidFill>
                              <a:latin typeface="Cambria Math" panose="02040503050406030204" pitchFamily="18" charset="0"/>
                            </a:rPr>
                            <m:t>𝑡</m:t>
                          </m:r>
                        </m:sub>
                      </m:sSub>
                      <m:r>
                        <a:rPr lang="en-US" altLang="zh-CN" sz="2400" b="0" i="1" dirty="0" smtClean="0">
                          <a:solidFill>
                            <a:schemeClr val="tx1"/>
                          </a:solidFill>
                          <a:latin typeface="Cambria Math" panose="02040503050406030204" pitchFamily="18" charset="0"/>
                          <a:ea typeface="Cambria Math" panose="02040503050406030204" pitchFamily="18" charset="0"/>
                        </a:rPr>
                        <m:t>−</m:t>
                      </m:r>
                      <m:sSup>
                        <m:sSupPr>
                          <m:ctrlPr>
                            <a:rPr lang="en-US" altLang="zh-CN" sz="2400" i="1" dirty="0">
                              <a:solidFill>
                                <a:schemeClr val="tx1"/>
                              </a:solidFill>
                              <a:latin typeface="Cambria Math" panose="02040503050406030204" pitchFamily="18" charset="0"/>
                            </a:rPr>
                          </m:ctrlPr>
                        </m:sSupPr>
                        <m:e>
                          <m:d>
                            <m:dPr>
                              <m:ctrlPr>
                                <a:rPr lang="en-US" altLang="zh-CN" sz="2400" b="0" i="1" dirty="0" smtClean="0">
                                  <a:solidFill>
                                    <a:schemeClr val="tx1"/>
                                  </a:solidFill>
                                  <a:latin typeface="Cambria Math" panose="02040503050406030204" pitchFamily="18" charset="0"/>
                                  <a:ea typeface="Cambria Math" panose="02040503050406030204" pitchFamily="18" charset="0"/>
                                </a:rPr>
                              </m:ctrlPr>
                            </m:dPr>
                            <m:e>
                              <m:sSup>
                                <m:sSupPr>
                                  <m:ctrlPr>
                                    <a:rPr lang="en-US" altLang="zh-CN" sz="2400" b="1" i="1" dirty="0" smtClean="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m:rPr>
                                  <m:nor/>
                                </m:rPr>
                                <a:rPr lang="en-US" altLang="zh-CN" sz="2400" b="1" i="1" dirty="0">
                                  <a:solidFill>
                                    <a:srgbClr val="FF0000"/>
                                  </a:solidFill>
                                  <a:latin typeface="Cambria Math" panose="02040503050406030204" pitchFamily="18" charset="0"/>
                                </a:rPr>
                                <m:t>X</m:t>
                              </m:r>
                            </m:e>
                          </m:d>
                        </m:e>
                        <m:sup>
                          <m:r>
                            <a:rPr lang="en-US" altLang="zh-CN" sz="2400" i="1" dirty="0">
                              <a:solidFill>
                                <a:schemeClr val="tx1"/>
                              </a:solidFill>
                              <a:latin typeface="Cambria Math" panose="02040503050406030204" pitchFamily="18" charset="0"/>
                            </a:rPr>
                            <m:t>−1</m:t>
                          </m:r>
                        </m:sup>
                      </m:sSup>
                      <m:d>
                        <m:dPr>
                          <m:ctrlPr>
                            <a:rPr lang="en-US" altLang="zh-CN" sz="2400" i="1" dirty="0" smtClean="0">
                              <a:solidFill>
                                <a:schemeClr val="tx1"/>
                              </a:solidFill>
                              <a:latin typeface="Cambria Math" panose="02040503050406030204" pitchFamily="18" charset="0"/>
                              <a:ea typeface="Cambria Math" panose="02040503050406030204" pitchFamily="18" charset="0"/>
                            </a:rPr>
                          </m:ctrlPr>
                        </m:dPr>
                        <m:e>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dirty="0">
                              <a:solidFill>
                                <a:srgbClr val="FF0000"/>
                              </a:solidFill>
                              <a:latin typeface="Cambria Math" panose="02040503050406030204" pitchFamily="18" charset="0"/>
                            </a:rPr>
                            <m:t>𝑿</m:t>
                          </m:r>
                          <m:sSub>
                            <m:sSubPr>
                              <m:ctrlPr>
                                <a:rPr lang="en-US" altLang="zh-CN" sz="2400" i="1" dirty="0" smtClean="0">
                                  <a:solidFill>
                                    <a:srgbClr val="C55A11"/>
                                  </a:solidFill>
                                  <a:latin typeface="Cambria Math" panose="02040503050406030204" pitchFamily="18" charset="0"/>
                                </a:rPr>
                              </m:ctrlPr>
                            </m:sSubPr>
                            <m:e>
                              <m:r>
                                <a:rPr lang="en-US" altLang="zh-CN" sz="2400" b="1" i="1" dirty="0">
                                  <a:solidFill>
                                    <a:srgbClr val="C55A11"/>
                                  </a:solidFill>
                                  <a:latin typeface="Cambria Math" panose="02040503050406030204" pitchFamily="18" charset="0"/>
                                </a:rPr>
                                <m:t>𝒘</m:t>
                              </m:r>
                            </m:e>
                            <m:sub>
                              <m:r>
                                <a:rPr lang="en-US" altLang="zh-CN" sz="2400" i="1" dirty="0">
                                  <a:solidFill>
                                    <a:srgbClr val="C55A11"/>
                                  </a:solidFill>
                                  <a:latin typeface="Cambria Math" panose="02040503050406030204" pitchFamily="18" charset="0"/>
                                </a:rPr>
                                <m:t>𝑡</m:t>
                              </m:r>
                            </m:sub>
                          </m:sSub>
                          <m:r>
                            <a:rPr lang="en-US" altLang="zh-CN" sz="2400" b="1" i="1">
                              <a:solidFill>
                                <a:srgbClr val="7030A0"/>
                              </a:solidFill>
                              <a:latin typeface="Cambria Math" panose="02040503050406030204" pitchFamily="18" charset="0"/>
                            </a:rPr>
                            <m:t>−</m:t>
                          </m:r>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a:solidFill>
                                <a:srgbClr val="7030A0"/>
                              </a:solidFill>
                              <a:latin typeface="Cambria Math" panose="02040503050406030204" pitchFamily="18" charset="0"/>
                            </a:rPr>
                            <m:t>𝒚</m:t>
                          </m:r>
                        </m:e>
                      </m:d>
                      <m:r>
                        <a:rPr lang="en-US" altLang="zh-CN" sz="2400" b="0" i="1" dirty="0" smtClean="0">
                          <a:solidFill>
                            <a:schemeClr val="tx1"/>
                          </a:solidFill>
                          <a:latin typeface="Cambria Math" panose="02040503050406030204" pitchFamily="18" charset="0"/>
                          <a:ea typeface="Cambria Math" panose="02040503050406030204" pitchFamily="18" charset="0"/>
                        </a:rPr>
                        <m:t>=</m:t>
                      </m:r>
                      <m:sSup>
                        <m:sSupPr>
                          <m:ctrlPr>
                            <a:rPr lang="en-US" altLang="zh-CN" sz="2400" i="1" dirty="0">
                              <a:latin typeface="Cambria Math" panose="02040503050406030204" pitchFamily="18" charset="0"/>
                            </a:rPr>
                          </m:ctrlPr>
                        </m:sSupPr>
                        <m:e>
                          <m:d>
                            <m:dPr>
                              <m:ctrlPr>
                                <a:rPr lang="en-US" altLang="zh-CN" sz="2400" i="1" dirty="0">
                                  <a:latin typeface="Cambria Math" panose="02040503050406030204" pitchFamily="18" charset="0"/>
                                  <a:ea typeface="Cambria Math" panose="02040503050406030204" pitchFamily="18" charset="0"/>
                                </a:rPr>
                              </m:ctrlPr>
                            </m:dPr>
                            <m:e>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m:rPr>
                                  <m:nor/>
                                </m:rPr>
                                <a:rPr lang="en-US" altLang="zh-CN" sz="2400" b="1" i="1" dirty="0">
                                  <a:solidFill>
                                    <a:srgbClr val="FF0000"/>
                                  </a:solidFill>
                                  <a:latin typeface="Cambria Math" panose="02040503050406030204" pitchFamily="18" charset="0"/>
                                </a:rPr>
                                <m:t>X</m:t>
                              </m:r>
                            </m:e>
                          </m:d>
                        </m:e>
                        <m:sup>
                          <m:r>
                            <a:rPr lang="en-US" altLang="zh-CN" sz="2400" i="1" dirty="0">
                              <a:latin typeface="Cambria Math" panose="02040503050406030204" pitchFamily="18" charset="0"/>
                            </a:rPr>
                            <m:t>−1</m:t>
                          </m:r>
                        </m:sup>
                      </m:sSup>
                      <m:sSup>
                        <m:sSupPr>
                          <m:ctrlPr>
                            <a:rPr lang="en-US" altLang="zh-CN" sz="2400" b="1" i="1" dirty="0">
                              <a:solidFill>
                                <a:srgbClr val="FF0000"/>
                              </a:solidFill>
                              <a:latin typeface="Cambria Math" panose="02040503050406030204" pitchFamily="18" charset="0"/>
                            </a:rPr>
                          </m:ctrlPr>
                        </m:sSupPr>
                        <m:e>
                          <m:r>
                            <a:rPr lang="en-US" altLang="zh-CN" sz="2400" b="1" i="1" dirty="0">
                              <a:solidFill>
                                <a:srgbClr val="FF0000"/>
                              </a:solidFill>
                              <a:latin typeface="Cambria Math" panose="02040503050406030204" pitchFamily="18" charset="0"/>
                            </a:rPr>
                            <m:t>𝑿</m:t>
                          </m:r>
                        </m:e>
                        <m:sup>
                          <m:r>
                            <a:rPr lang="en-US" altLang="zh-CN" sz="2400" b="1" i="1" dirty="0">
                              <a:solidFill>
                                <a:srgbClr val="FF0000"/>
                              </a:solidFill>
                              <a:latin typeface="Cambria Math" panose="02040503050406030204" pitchFamily="18" charset="0"/>
                            </a:rPr>
                            <m:t>𝑻</m:t>
                          </m:r>
                        </m:sup>
                      </m:sSup>
                      <m:r>
                        <a:rPr lang="en-US" altLang="zh-CN" sz="2400" b="1" i="1">
                          <a:solidFill>
                            <a:srgbClr val="7030A0"/>
                          </a:solidFill>
                          <a:latin typeface="Cambria Math" panose="02040503050406030204" pitchFamily="18" charset="0"/>
                        </a:rPr>
                        <m:t>𝒚</m:t>
                      </m:r>
                    </m:oMath>
                  </m:oMathPara>
                </a14:m>
                <a:endParaRPr lang="zh-CN" altLang="en-US" sz="2400" b="1"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548793" y="5358368"/>
                <a:ext cx="6945491" cy="581378"/>
              </a:xfrm>
              <a:prstGeom prst="rect">
                <a:avLst/>
              </a:prstGeom>
              <a:blipFill rotWithShape="1">
                <a:blip r:embed="rId7"/>
                <a:stretch>
                  <a:fillRect l="-8" t="-41" r="6" b="102"/>
                </a:stretch>
              </a:blipFill>
            </p:spPr>
            <p:txBody>
              <a:bodyPr/>
              <a:lstStyle/>
              <a:p>
                <a:r>
                  <a:rPr lang="en-US" altLang="en-US">
                    <a:noFill/>
                  </a:rPr>
                  <a:t> </a:t>
                </a:r>
              </a:p>
            </p:txBody>
          </p:sp>
        </mc:Fallback>
      </mc:AlternateContent>
      <p:sp>
        <p:nvSpPr>
          <p:cNvPr id="23" name="矩形 22"/>
          <p:cNvSpPr/>
          <p:nvPr/>
        </p:nvSpPr>
        <p:spPr>
          <a:xfrm>
            <a:off x="765432" y="6046709"/>
            <a:ext cx="10440801" cy="461665"/>
          </a:xfrm>
          <a:prstGeom prst="rect">
            <a:avLst/>
          </a:prstGeom>
        </p:spPr>
        <p:txBody>
          <a:bodyPr wrap="square">
            <a:spAutoFit/>
          </a:bodyPr>
          <a:lstStyle/>
          <a:p>
            <a:pPr algn="just"/>
            <a:r>
              <a:rPr lang="en-US" altLang="zh-CN" sz="2400" dirty="0">
                <a:solidFill>
                  <a:srgbClr val="4440FB"/>
                </a:solidFill>
              </a:rPr>
              <a:t>The Newton method gives the exact solution in one step. </a:t>
            </a:r>
            <a:endParaRPr lang="zh-CN" altLang="en-US" sz="2400" dirty="0">
              <a:solidFill>
                <a:srgbClr val="4440FB"/>
              </a:solidFill>
            </a:endParaRPr>
          </a:p>
        </p:txBody>
      </p:sp>
      <p:sp>
        <p:nvSpPr>
          <p:cNvPr id="4" name="矩形 3"/>
          <p:cNvSpPr/>
          <p:nvPr/>
        </p:nvSpPr>
        <p:spPr>
          <a:xfrm>
            <a:off x="9684482" y="5424029"/>
            <a:ext cx="1713867" cy="461665"/>
          </a:xfrm>
          <a:prstGeom prst="rect">
            <a:avLst/>
          </a:prstGeom>
        </p:spPr>
        <p:txBody>
          <a:bodyPr wrap="none">
            <a:spAutoFit/>
          </a:bodyPr>
          <a:lstStyle/>
          <a:p>
            <a:r>
              <a:rPr lang="en-US" altLang="zh-CN" sz="2400" dirty="0"/>
              <a:t>Closed-form</a:t>
            </a:r>
            <a:endParaRPr lang="zh-CN" altLang="en-US" sz="2400" dirty="0"/>
          </a:p>
        </p:txBody>
      </p:sp>
      <mc:AlternateContent xmlns:mc="http://schemas.openxmlformats.org/markup-compatibility/2006" xmlns:a14="http://schemas.microsoft.com/office/drawing/2010/main">
        <mc:Choice Requires="a14">
          <p:sp>
            <p:nvSpPr>
              <p:cNvPr id="24" name="矩形 23"/>
              <p:cNvSpPr/>
              <p:nvPr/>
            </p:nvSpPr>
            <p:spPr>
              <a:xfrm>
                <a:off x="6513583" y="3471672"/>
                <a:ext cx="5148269" cy="400110"/>
              </a:xfrm>
              <a:prstGeom prst="rect">
                <a:avLst/>
              </a:prstGeom>
            </p:spPr>
            <p:txBody>
              <a:bodyPr wrap="none">
                <a:spAutoFit/>
              </a:bodyPr>
              <a:lstStyle/>
              <a:p>
                <a14:m>
                  <m:oMath xmlns:m="http://schemas.openxmlformats.org/officeDocument/2006/math">
                    <m:r>
                      <a:rPr lang="en-US" altLang="zh-CN" sz="2000" b="1" i="1" dirty="0">
                        <a:latin typeface="Cambria Math" panose="02040503050406030204" pitchFamily="18" charset="0"/>
                        <a:ea typeface="Cambria Math" panose="02040503050406030204" pitchFamily="18" charset="0"/>
                      </a:rPr>
                      <m:t>𝑯</m:t>
                    </m:r>
                    <m:r>
                      <a:rPr lang="en-US" altLang="zh-CN" sz="2000" b="1" i="1" dirty="0">
                        <a:latin typeface="Cambria Math" panose="02040503050406030204" pitchFamily="18" charset="0"/>
                        <a:ea typeface="Cambria Math" panose="02040503050406030204" pitchFamily="18" charset="0"/>
                      </a:rPr>
                      <m:t> </m:t>
                    </m:r>
                  </m:oMath>
                </a14:m>
                <a:r>
                  <a:rPr lang="en-US" altLang="zh-CN" sz="2000" dirty="0"/>
                  <a:t>is a constant: the error function is quadratic. </a:t>
                </a:r>
                <a:endParaRPr lang="zh-CN" altLang="en-US" sz="2000" dirty="0"/>
              </a:p>
            </p:txBody>
          </p:sp>
        </mc:Choice>
        <mc:Fallback xmlns="">
          <p:sp>
            <p:nvSpPr>
              <p:cNvPr id="24" name="矩形 23"/>
              <p:cNvSpPr>
                <a:spLocks noRot="1" noChangeAspect="1" noMove="1" noResize="1" noEditPoints="1" noAdjustHandles="1" noChangeArrowheads="1" noChangeShapeType="1" noTextEdit="1"/>
              </p:cNvSpPr>
              <p:nvPr/>
            </p:nvSpPr>
            <p:spPr>
              <a:xfrm>
                <a:off x="6513583" y="3471672"/>
                <a:ext cx="5148269" cy="400110"/>
              </a:xfrm>
              <a:prstGeom prst="rect">
                <a:avLst/>
              </a:prstGeom>
              <a:blipFill rotWithShape="1">
                <a:blip r:embed="rId8"/>
                <a:stretch>
                  <a:fillRect l="-8" t="-32" r="-6449" b="-588"/>
                </a:stretch>
              </a:blipFill>
            </p:spPr>
            <p:txBody>
              <a:bodyPr/>
              <a:lstStyle/>
              <a:p>
                <a:r>
                  <a:rPr lang="en-US"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 calcmode="lin" valueType="num">
                                      <p:cBhvr additive="base">
                                        <p:cTn id="7"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91113" y="245239"/>
            <a:ext cx="2333331" cy="707886"/>
          </a:xfrm>
          <a:prstGeom prst="rect">
            <a:avLst/>
          </a:prstGeom>
          <a:noFill/>
        </p:spPr>
        <p:txBody>
          <a:bodyPr wrap="none" rtlCol="0">
            <a:spAutoFit/>
          </a:bodyPr>
          <a:lstStyle/>
          <a:p>
            <a:r>
              <a:rPr lang="en-US" altLang="zh-CN" sz="4000" b="1" dirty="0"/>
              <a:t>Summary </a:t>
            </a:r>
            <a:endParaRPr lang="zh-CN" altLang="en-US" sz="4000" dirty="0"/>
          </a:p>
        </p:txBody>
      </p:sp>
      <p:grpSp>
        <p:nvGrpSpPr>
          <p:cNvPr id="15" name="组合 14"/>
          <p:cNvGrpSpPr/>
          <p:nvPr/>
        </p:nvGrpSpPr>
        <p:grpSpPr>
          <a:xfrm>
            <a:off x="591113" y="1607774"/>
            <a:ext cx="10760059" cy="4446183"/>
            <a:chOff x="2505202" y="1615858"/>
            <a:chExt cx="6434142" cy="4304030"/>
          </a:xfrm>
        </p:grpSpPr>
        <p:sp>
          <p:nvSpPr>
            <p:cNvPr id="16" name="矩形: 圆顶角 15"/>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矩形: 圆顶角 16"/>
            <p:cNvSpPr/>
            <p:nvPr/>
          </p:nvSpPr>
          <p:spPr>
            <a:xfrm rot="10800000">
              <a:off x="2505202" y="2278588"/>
              <a:ext cx="6434138" cy="364130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矩形 17"/>
            <p:cNvSpPr/>
            <p:nvPr/>
          </p:nvSpPr>
          <p:spPr>
            <a:xfrm>
              <a:off x="2523579" y="1650397"/>
              <a:ext cx="1894612" cy="566079"/>
            </a:xfrm>
            <a:prstGeom prst="rect">
              <a:avLst/>
            </a:prstGeom>
          </p:spPr>
          <p:txBody>
            <a:bodyPr wrap="none">
              <a:spAutoFit/>
            </a:bodyPr>
            <a:lstStyle/>
            <a:p>
              <a:r>
                <a:rPr lang="en-US" altLang="zh-CN" sz="3200" b="1" dirty="0">
                  <a:solidFill>
                    <a:schemeClr val="bg1"/>
                  </a:solidFill>
                </a:rPr>
                <a:t>Linear Regression</a:t>
              </a:r>
              <a:endParaRPr lang="en-US" sz="3200" b="1" dirty="0">
                <a:solidFill>
                  <a:schemeClr val="bg1"/>
                </a:solidFill>
              </a:endParaRPr>
            </a:p>
          </p:txBody>
        </p:sp>
      </p:grpSp>
      <mc:AlternateContent xmlns:mc="http://schemas.openxmlformats.org/markup-compatibility/2006" xmlns:a14="http://schemas.microsoft.com/office/drawing/2010/main">
        <mc:Choice Requires="a14">
          <p:sp>
            <p:nvSpPr>
              <p:cNvPr id="23" name="矩形 22"/>
              <p:cNvSpPr/>
              <p:nvPr/>
            </p:nvSpPr>
            <p:spPr>
              <a:xfrm>
                <a:off x="742203" y="2356424"/>
                <a:ext cx="7467044" cy="3108543"/>
              </a:xfrm>
              <a:prstGeom prst="rect">
                <a:avLst/>
              </a:prstGeom>
            </p:spPr>
            <p:txBody>
              <a:bodyPr wrap="none">
                <a:spAutoFit/>
              </a:bodyPr>
              <a:lstStyle/>
              <a:p>
                <a:pPr marL="457200" indent="-457200">
                  <a:buFont typeface="Wingdings" panose="05000000000000000000" pitchFamily="2" charset="2"/>
                  <a:buChar char="Ø"/>
                </a:pPr>
                <a:r>
                  <a:rPr lang="en-US" altLang="zh-CN" sz="2800" b="1" dirty="0"/>
                  <a:t>Problem</a:t>
                </a:r>
              </a:p>
              <a:p>
                <a:pPr marL="914400" lvl="1" indent="-457200">
                  <a:buFont typeface="Arial" panose="020B0604020202090204" pitchFamily="34" charset="0"/>
                  <a:buChar char="•"/>
                </a:pPr>
                <a:r>
                  <a:rPr lang="en-US" altLang="zh-CN" sz="2800" dirty="0"/>
                  <a:t>Use hyperplanes to approximate real values</a:t>
                </a:r>
              </a:p>
              <a:p>
                <a:pPr marL="457200" indent="-457200">
                  <a:buFont typeface="Wingdings" panose="05000000000000000000" pitchFamily="2" charset="2"/>
                  <a:buChar char="Ø"/>
                </a:pPr>
                <a:r>
                  <a:rPr lang="en-US" altLang="zh-CN" sz="2800" b="1" dirty="0"/>
                  <a:t>Error (Cost) function</a:t>
                </a:r>
              </a:p>
              <a:p>
                <a:pPr marL="914400" lvl="1" indent="-457200">
                  <a:buFont typeface="Arial" panose="020B0604020202090204" pitchFamily="34" charset="0"/>
                  <a:buChar char="•"/>
                </a:pPr>
                <a:r>
                  <a:rPr lang="en-US" altLang="zh-CN" sz="2800" dirty="0"/>
                  <a:t>Least square </a:t>
                </a:r>
                <a:endParaRPr lang="en-US" sz="2800" i="1" dirty="0">
                  <a:latin typeface="Cambria Math" panose="02040503050406030204" pitchFamily="18" charset="0"/>
                </a:endParaRPr>
              </a:p>
              <a:p>
                <a:pPr marL="914400" lvl="1" indent="-457200">
                  <a:buFont typeface="Arial" panose="020B0604020202090204" pitchFamily="34" charset="0"/>
                  <a:buChar char="•"/>
                </a:pPr>
                <a14:m>
                  <m:oMath xmlns:m="http://schemas.openxmlformats.org/officeDocument/2006/math">
                    <m:r>
                      <a:rPr lang="en-US" sz="2800" i="1" dirty="0">
                        <a:latin typeface="Cambria Math" panose="02040503050406030204" pitchFamily="18" charset="0"/>
                      </a:rPr>
                      <m:t>𝐸</m:t>
                    </m:r>
                    <m:d>
                      <m:dPr>
                        <m:ctrlPr>
                          <a:rPr lang="en-US" sz="2800" i="1" dirty="0">
                            <a:latin typeface="Cambria Math" panose="02040503050406030204" pitchFamily="18" charset="0"/>
                          </a:rPr>
                        </m:ctrlPr>
                      </m:dPr>
                      <m:e>
                        <m:r>
                          <a:rPr lang="en-US" sz="2800" b="1" i="1" dirty="0">
                            <a:latin typeface="Cambria Math" panose="02040503050406030204" pitchFamily="18" charset="0"/>
                          </a:rPr>
                          <m:t>𝒘</m:t>
                        </m:r>
                      </m:e>
                    </m:d>
                  </m:oMath>
                </a14:m>
                <a:r>
                  <a:rPr lang="en-US" sz="2800" dirty="0">
                    <a:solidFill>
                      <a:srgbClr val="000000"/>
                    </a:solidFill>
                    <a:latin typeface="NimbusSanL-Regu"/>
                  </a:rPr>
                  <a:t>: </a:t>
                </a:r>
                <a:r>
                  <a:rPr lang="en-US" sz="2800" dirty="0">
                    <a:solidFill>
                      <a:srgbClr val="000000"/>
                    </a:solidFill>
                  </a:rPr>
                  <a:t>continuous, differentiable, </a:t>
                </a:r>
                <a:r>
                  <a:rPr lang="en-US" sz="2800" b="1" dirty="0">
                    <a:solidFill>
                      <a:srgbClr val="000000"/>
                    </a:solidFill>
                  </a:rPr>
                  <a:t>convex</a:t>
                </a:r>
                <a:endParaRPr lang="en-US" altLang="zh-CN" sz="2800" dirty="0"/>
              </a:p>
              <a:p>
                <a:pPr marL="457200" indent="-457200">
                  <a:buFont typeface="Wingdings" panose="05000000000000000000" pitchFamily="2" charset="2"/>
                  <a:buChar char="Ø"/>
                </a:pPr>
                <a:r>
                  <a:rPr lang="en-US" altLang="zh-CN" sz="2800" b="1" dirty="0"/>
                  <a:t>Algorithm</a:t>
                </a:r>
                <a:r>
                  <a:rPr lang="en-US" altLang="zh-CN" sz="2800" dirty="0"/>
                  <a:t> </a:t>
                </a:r>
              </a:p>
              <a:p>
                <a:pPr marL="914400" lvl="1" indent="-457200">
                  <a:buFont typeface="Wingdings" panose="05000000000000000000" pitchFamily="2" charset="2"/>
                  <a:buChar char="Ø"/>
                </a:pPr>
                <a:r>
                  <a:rPr lang="en-US" altLang="zh-CN" sz="2800" dirty="0"/>
                  <a:t>Analytic solution with pseudo-inverse</a:t>
                </a:r>
              </a:p>
            </p:txBody>
          </p:sp>
        </mc:Choice>
        <mc:Fallback xmlns="">
          <p:sp>
            <p:nvSpPr>
              <p:cNvPr id="23" name="矩形 22"/>
              <p:cNvSpPr>
                <a:spLocks noRot="1" noChangeAspect="1" noMove="1" noResize="1" noEditPoints="1" noAdjustHandles="1" noChangeArrowheads="1" noChangeShapeType="1" noTextEdit="1"/>
              </p:cNvSpPr>
              <p:nvPr/>
            </p:nvSpPr>
            <p:spPr>
              <a:xfrm>
                <a:off x="742203" y="2356424"/>
                <a:ext cx="7467044" cy="3108543"/>
              </a:xfrm>
              <a:prstGeom prst="rect">
                <a:avLst/>
              </a:prstGeom>
              <a:blipFill rotWithShape="1">
                <a:blip r:embed="rId3"/>
                <a:stretch>
                  <a:fillRect l="-7" t="-18" r="-7824" b="5"/>
                </a:stretch>
              </a:blipFill>
            </p:spPr>
            <p:txBody>
              <a:bodyPr/>
              <a:lstStyle/>
              <a:p>
                <a:r>
                  <a:rPr lang="en-US" altLang="en-US">
                    <a:noFill/>
                  </a:rPr>
                  <a:t> </a:t>
                </a:r>
              </a:p>
            </p:txBody>
          </p:sp>
        </mc:Fallback>
      </mc:AlternateContent>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591113" y="245239"/>
            <a:ext cx="2333331" cy="707886"/>
          </a:xfrm>
          <a:prstGeom prst="rect">
            <a:avLst/>
          </a:prstGeom>
          <a:noFill/>
        </p:spPr>
        <p:txBody>
          <a:bodyPr wrap="none" rtlCol="0">
            <a:spAutoFit/>
          </a:bodyPr>
          <a:lstStyle/>
          <a:p>
            <a:r>
              <a:rPr lang="en-US" altLang="zh-CN" sz="4000" b="1" dirty="0"/>
              <a:t>Summary </a:t>
            </a:r>
            <a:endParaRPr lang="zh-CN" altLang="en-US" sz="4000" dirty="0"/>
          </a:p>
        </p:txBody>
      </p:sp>
      <p:grpSp>
        <p:nvGrpSpPr>
          <p:cNvPr id="15" name="组合 14"/>
          <p:cNvGrpSpPr/>
          <p:nvPr/>
        </p:nvGrpSpPr>
        <p:grpSpPr>
          <a:xfrm>
            <a:off x="591113" y="1607774"/>
            <a:ext cx="10760059" cy="4446183"/>
            <a:chOff x="2505202" y="1615858"/>
            <a:chExt cx="6434142" cy="4304030"/>
          </a:xfrm>
        </p:grpSpPr>
        <p:sp>
          <p:nvSpPr>
            <p:cNvPr id="16" name="矩形: 圆顶角 15"/>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矩形: 圆顶角 16"/>
            <p:cNvSpPr/>
            <p:nvPr/>
          </p:nvSpPr>
          <p:spPr>
            <a:xfrm rot="10800000">
              <a:off x="2505202" y="2278588"/>
              <a:ext cx="6434138" cy="364130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矩形 17"/>
            <p:cNvSpPr/>
            <p:nvPr/>
          </p:nvSpPr>
          <p:spPr>
            <a:xfrm>
              <a:off x="2523579" y="1650397"/>
              <a:ext cx="2023172" cy="566079"/>
            </a:xfrm>
            <a:prstGeom prst="rect">
              <a:avLst/>
            </a:prstGeom>
          </p:spPr>
          <p:txBody>
            <a:bodyPr wrap="none">
              <a:spAutoFit/>
            </a:bodyPr>
            <a:lstStyle/>
            <a:p>
              <a:r>
                <a:rPr lang="en-US" altLang="zh-CN" sz="3200" b="1" dirty="0">
                  <a:solidFill>
                    <a:schemeClr val="bg1"/>
                  </a:solidFill>
                </a:rPr>
                <a:t>Logistic Regression</a:t>
              </a:r>
              <a:endParaRPr lang="en-US" sz="3200" b="1" dirty="0">
                <a:solidFill>
                  <a:schemeClr val="bg1"/>
                </a:solidFill>
              </a:endParaRPr>
            </a:p>
          </p:txBody>
        </p:sp>
      </p:grpSp>
      <mc:AlternateContent xmlns:mc="http://schemas.openxmlformats.org/markup-compatibility/2006" xmlns:a14="http://schemas.microsoft.com/office/drawing/2010/main">
        <mc:Choice Requires="a14">
          <p:sp>
            <p:nvSpPr>
              <p:cNvPr id="23" name="矩形 22"/>
              <p:cNvSpPr/>
              <p:nvPr/>
            </p:nvSpPr>
            <p:spPr>
              <a:xfrm>
                <a:off x="742203" y="2356424"/>
                <a:ext cx="10184455" cy="3164008"/>
              </a:xfrm>
              <a:prstGeom prst="rect">
                <a:avLst/>
              </a:prstGeom>
            </p:spPr>
            <p:txBody>
              <a:bodyPr wrap="none">
                <a:spAutoFit/>
              </a:bodyPr>
              <a:lstStyle/>
              <a:p>
                <a:pPr marL="457200" indent="-457200">
                  <a:buFont typeface="Wingdings" panose="05000000000000000000" pitchFamily="2" charset="2"/>
                  <a:buChar char="Ø"/>
                </a:pPr>
                <a:r>
                  <a:rPr lang="en-US" altLang="zh-CN" sz="2800" b="1" dirty="0"/>
                  <a:t>Problem</a:t>
                </a:r>
              </a:p>
              <a:p>
                <a:pPr marL="914400" lvl="1" indent="-457200">
                  <a:buFont typeface="Arial" panose="020B0604020202090204" pitchFamily="34" charset="0"/>
                  <a:buChar char="•"/>
                </a:pPr>
                <a14:m>
                  <m:oMath xmlns:m="http://schemas.openxmlformats.org/officeDocument/2006/math">
                    <m:r>
                      <a:rPr lang="en-US" sz="2800" i="1" dirty="0">
                        <a:latin typeface="Cambria Math" panose="02040503050406030204" pitchFamily="18" charset="0"/>
                      </a:rPr>
                      <m:t>𝑃</m:t>
                    </m:r>
                    <m:r>
                      <a:rPr lang="en-US" sz="2800" i="1" dirty="0">
                        <a:latin typeface="Cambria Math" panose="02040503050406030204" pitchFamily="18" charset="0"/>
                      </a:rPr>
                      <m:t>(+1|</m:t>
                    </m:r>
                    <m:r>
                      <a:rPr lang="en-US" sz="2800" i="1" dirty="0">
                        <a:latin typeface="Cambria Math" panose="02040503050406030204" pitchFamily="18" charset="0"/>
                      </a:rPr>
                      <m:t>𝑥</m:t>
                    </m:r>
                    <m:r>
                      <a:rPr lang="en-US" sz="2800" i="1" dirty="0">
                        <a:latin typeface="Cambria Math" panose="02040503050406030204" pitchFamily="18" charset="0"/>
                      </a:rPr>
                      <m:t>) </m:t>
                    </m:r>
                  </m:oMath>
                </a14:m>
                <a:r>
                  <a:rPr lang="en-US" sz="2800" dirty="0"/>
                  <a:t>as target and </a:t>
                </a:r>
                <a14:m>
                  <m:oMath xmlns:m="http://schemas.openxmlformats.org/officeDocument/2006/math">
                    <m:r>
                      <a:rPr lang="en-US" sz="2800" b="0" i="1" smtClean="0">
                        <a:latin typeface="Cambria Math" panose="02040503050406030204" pitchFamily="18" charset="0"/>
                        <a:ea typeface="Cambria Math" panose="02040503050406030204" pitchFamily="18" charset="0"/>
                      </a:rPr>
                      <m:t>𝑧</m:t>
                    </m:r>
                    <m:d>
                      <m:dPr>
                        <m:ctrlPr>
                          <a:rPr lang="en-US" sz="2800" i="1">
                            <a:latin typeface="Cambria Math" panose="02040503050406030204" pitchFamily="18" charset="0"/>
                          </a:rPr>
                        </m:ctrlPr>
                      </m:dPr>
                      <m:e>
                        <m:sSup>
                          <m:sSupPr>
                            <m:ctrlPr>
                              <a:rPr lang="en-US" altLang="zh-CN" sz="2800" b="1" i="1" dirty="0">
                                <a:solidFill>
                                  <a:schemeClr val="accent2">
                                    <a:lumMod val="75000"/>
                                  </a:schemeClr>
                                </a:solidFill>
                                <a:latin typeface="Cambria Math" panose="02040503050406030204" pitchFamily="18" charset="0"/>
                              </a:rPr>
                            </m:ctrlPr>
                          </m:sSupPr>
                          <m:e>
                            <m:r>
                              <a:rPr lang="en-US" altLang="zh-CN" sz="2800" b="1" i="1" dirty="0">
                                <a:solidFill>
                                  <a:schemeClr val="accent2">
                                    <a:lumMod val="75000"/>
                                  </a:schemeClr>
                                </a:solidFill>
                                <a:latin typeface="Cambria Math" panose="02040503050406030204" pitchFamily="18" charset="0"/>
                              </a:rPr>
                              <m:t>𝒘</m:t>
                            </m:r>
                          </m:e>
                          <m:sup>
                            <m:r>
                              <a:rPr lang="en-US" altLang="zh-CN" sz="2800" b="1" i="1" dirty="0">
                                <a:solidFill>
                                  <a:schemeClr val="accent2">
                                    <a:lumMod val="75000"/>
                                  </a:schemeClr>
                                </a:solidFill>
                                <a:latin typeface="Cambria Math" panose="02040503050406030204" pitchFamily="18" charset="0"/>
                              </a:rPr>
                              <m:t>𝑻</m:t>
                            </m:r>
                          </m:sup>
                        </m:sSup>
                        <m:sSub>
                          <m:sSubPr>
                            <m:ctrlPr>
                              <a:rPr lang="zh-CN" altLang="en-US" sz="2800" b="1" i="1" dirty="0">
                                <a:latin typeface="Cambria Math" panose="02040503050406030204" pitchFamily="18" charset="0"/>
                              </a:rPr>
                            </m:ctrlPr>
                          </m:sSubPr>
                          <m:e>
                            <m:r>
                              <a:rPr lang="en-US" altLang="zh-CN" sz="2800" b="1" i="1" dirty="0">
                                <a:latin typeface="Cambria Math" panose="02040503050406030204" pitchFamily="18" charset="0"/>
                              </a:rPr>
                              <m:t>𝒙</m:t>
                            </m:r>
                          </m:e>
                          <m:sub>
                            <m:r>
                              <a:rPr lang="en-US" altLang="zh-CN" sz="2800" b="1" i="1" dirty="0">
                                <a:latin typeface="Cambria Math" panose="02040503050406030204" pitchFamily="18" charset="0"/>
                              </a:rPr>
                              <m:t>𝒊</m:t>
                            </m:r>
                          </m:sub>
                        </m:sSub>
                      </m:e>
                    </m:d>
                  </m:oMath>
                </a14:m>
                <a:r>
                  <a:rPr lang="en-US" sz="2800" dirty="0"/>
                  <a:t> as hypotheses</a:t>
                </a:r>
                <a:endParaRPr lang="en-US" altLang="zh-CN" sz="2800" dirty="0"/>
              </a:p>
              <a:p>
                <a:pPr marL="457200" indent="-457200">
                  <a:buFont typeface="Wingdings" panose="05000000000000000000" pitchFamily="2" charset="2"/>
                  <a:buChar char="Ø"/>
                </a:pPr>
                <a:r>
                  <a:rPr lang="en-US" altLang="zh-CN" sz="2800" b="1" dirty="0"/>
                  <a:t>Error (Cost) Function</a:t>
                </a:r>
              </a:p>
              <a:p>
                <a:pPr marL="914400" lvl="1" indent="-457200">
                  <a:buFont typeface="Arial" panose="020B0604020202090204" pitchFamily="34" charset="0"/>
                  <a:buChar char="•"/>
                </a:pPr>
                <a:r>
                  <a:rPr lang="en-US" altLang="zh-CN" sz="2800" dirty="0"/>
                  <a:t>Negative log-likelihood (cross-entropy)</a:t>
                </a:r>
              </a:p>
              <a:p>
                <a:pPr marL="914400" lvl="1" indent="-457200">
                  <a:buFont typeface="Arial" panose="020B0604020202090204" pitchFamily="34" charset="0"/>
                  <a:buChar char="•"/>
                </a:pPr>
                <a14:m>
                  <m:oMath xmlns:m="http://schemas.openxmlformats.org/officeDocument/2006/math">
                    <m:r>
                      <a:rPr lang="en-US" sz="2800" i="1" dirty="0">
                        <a:latin typeface="Cambria Math" panose="02040503050406030204" pitchFamily="18" charset="0"/>
                      </a:rPr>
                      <m:t>𝐸</m:t>
                    </m:r>
                    <m:d>
                      <m:dPr>
                        <m:ctrlPr>
                          <a:rPr lang="en-US" sz="2800" i="1" dirty="0">
                            <a:latin typeface="Cambria Math" panose="02040503050406030204" pitchFamily="18" charset="0"/>
                          </a:rPr>
                        </m:ctrlPr>
                      </m:dPr>
                      <m:e>
                        <m:r>
                          <a:rPr lang="en-US" sz="2800" b="1" i="1" dirty="0">
                            <a:latin typeface="Cambria Math" panose="02040503050406030204" pitchFamily="18" charset="0"/>
                          </a:rPr>
                          <m:t>𝒘</m:t>
                        </m:r>
                      </m:e>
                    </m:d>
                  </m:oMath>
                </a14:m>
                <a:r>
                  <a:rPr lang="en-US" sz="2800" dirty="0">
                    <a:solidFill>
                      <a:srgbClr val="000000"/>
                    </a:solidFill>
                    <a:latin typeface="NimbusSanL-Regu"/>
                  </a:rPr>
                  <a:t>: </a:t>
                </a:r>
                <a:r>
                  <a:rPr lang="en-US" sz="2800" dirty="0">
                    <a:solidFill>
                      <a:srgbClr val="000000"/>
                    </a:solidFill>
                  </a:rPr>
                  <a:t>continuous, differentiable, twice-differentiable, </a:t>
                </a:r>
                <a:r>
                  <a:rPr lang="en-US" sz="2800" b="1" dirty="0">
                    <a:solidFill>
                      <a:srgbClr val="000000"/>
                    </a:solidFill>
                  </a:rPr>
                  <a:t>convex</a:t>
                </a:r>
                <a:endParaRPr lang="en-US" altLang="zh-CN" sz="2800" dirty="0"/>
              </a:p>
              <a:p>
                <a:pPr marL="457200" indent="-457200">
                  <a:buFont typeface="Wingdings" panose="05000000000000000000" pitchFamily="2" charset="2"/>
                  <a:buChar char="Ø"/>
                </a:pPr>
                <a:r>
                  <a:rPr lang="en-US" altLang="zh-CN" sz="2800" b="1" dirty="0"/>
                  <a:t>Optimization</a:t>
                </a:r>
                <a:r>
                  <a:rPr lang="en-US" altLang="zh-CN" sz="2800" dirty="0"/>
                  <a:t> </a:t>
                </a:r>
              </a:p>
              <a:p>
                <a:pPr marL="914400" lvl="1" indent="-457200">
                  <a:buFont typeface="Arial" panose="020B0604020202090204" pitchFamily="34" charset="0"/>
                  <a:buChar char="•"/>
                </a:pPr>
                <a:r>
                  <a:rPr lang="en-US" altLang="zh-CN" sz="2800" dirty="0"/>
                  <a:t>Iterative methods, e.g., Gradient descent, Newton’s method</a:t>
                </a:r>
              </a:p>
            </p:txBody>
          </p:sp>
        </mc:Choice>
        <mc:Fallback xmlns="">
          <p:sp>
            <p:nvSpPr>
              <p:cNvPr id="23" name="矩形 22"/>
              <p:cNvSpPr>
                <a:spLocks noRot="1" noChangeAspect="1" noMove="1" noResize="1" noEditPoints="1" noAdjustHandles="1" noChangeArrowheads="1" noChangeShapeType="1" noTextEdit="1"/>
              </p:cNvSpPr>
              <p:nvPr/>
            </p:nvSpPr>
            <p:spPr>
              <a:xfrm>
                <a:off x="742203" y="2356424"/>
                <a:ext cx="10184455" cy="3164008"/>
              </a:xfrm>
              <a:prstGeom prst="rect">
                <a:avLst/>
              </a:prstGeom>
              <a:blipFill rotWithShape="1">
                <a:blip r:embed="rId3"/>
                <a:stretch>
                  <a:fillRect l="-5" t="-18" r="-4325" b="-450"/>
                </a:stretch>
              </a:blipFill>
            </p:spPr>
            <p:txBody>
              <a:bodyPr/>
              <a:lstStyle/>
              <a:p>
                <a:r>
                  <a:rPr lang="en-US" altLang="en-US">
                    <a:noFill/>
                  </a:rPr>
                  <a:t> </a:t>
                </a:r>
              </a:p>
            </p:txBody>
          </p:sp>
        </mc:Fallback>
      </mc:AlternateContent>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91113" y="245239"/>
            <a:ext cx="1896417" cy="707886"/>
          </a:xfrm>
          <a:prstGeom prst="rect">
            <a:avLst/>
          </a:prstGeom>
          <a:noFill/>
        </p:spPr>
        <p:txBody>
          <a:bodyPr wrap="none" rtlCol="0">
            <a:spAutoFit/>
          </a:bodyPr>
          <a:lstStyle/>
          <a:p>
            <a:r>
              <a:rPr lang="en-US" altLang="zh-CN" sz="4000" b="1" dirty="0"/>
              <a:t>Exercise</a:t>
            </a:r>
            <a:endParaRPr lang="zh-CN" altLang="en-US" sz="4000" dirty="0"/>
          </a:p>
        </p:txBody>
      </p:sp>
      <p:sp>
        <p:nvSpPr>
          <p:cNvPr id="19" name="矩形: 圆角 18"/>
          <p:cNvSpPr/>
          <p:nvPr/>
        </p:nvSpPr>
        <p:spPr>
          <a:xfrm>
            <a:off x="591113" y="1476723"/>
            <a:ext cx="10889885" cy="1230600"/>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endParaRPr>
          </a:p>
        </p:txBody>
      </p:sp>
      <mc:AlternateContent xmlns:mc="http://schemas.openxmlformats.org/markup-compatibility/2006" xmlns:a14="http://schemas.microsoft.com/office/drawing/2010/main">
        <mc:Choice Requires="a14">
          <p:sp>
            <p:nvSpPr>
              <p:cNvPr id="7" name="矩形 6"/>
              <p:cNvSpPr/>
              <p:nvPr/>
            </p:nvSpPr>
            <p:spPr>
              <a:xfrm>
                <a:off x="793323" y="1641678"/>
                <a:ext cx="2927339" cy="954107"/>
              </a:xfrm>
              <a:prstGeom prst="rect">
                <a:avLst/>
              </a:prstGeom>
            </p:spPr>
            <p:txBody>
              <a:bodyPr wrap="square">
                <a:spAutoFit/>
              </a:bodyPr>
              <a:lstStyle/>
              <a:p>
                <a:r>
                  <a:rPr lang="en-US" sz="2800" dirty="0"/>
                  <a:t>Target function: </a:t>
                </a:r>
                <a14:m>
                  <m:oMath xmlns:m="http://schemas.openxmlformats.org/officeDocument/2006/math">
                    <m:r>
                      <a:rPr lang="en-US" sz="2800" i="1" dirty="0" smtClean="0">
                        <a:solidFill>
                          <a:srgbClr val="7030A0"/>
                        </a:solidFill>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r>
                      <a:rPr lang="en-US" sz="2800" i="1" dirty="0">
                        <a:latin typeface="Cambria Math" panose="02040503050406030204" pitchFamily="18" charset="0"/>
                      </a:rPr>
                      <m:t>=</m:t>
                    </m:r>
                    <m:r>
                      <m:rPr>
                        <m:nor/>
                      </m:rPr>
                      <a:rPr lang="en-US" sz="2800" dirty="0">
                        <a:latin typeface="Cambria Math" panose="02040503050406030204" pitchFamily="18" charset="0"/>
                      </a:rPr>
                      <m:t> </m:t>
                    </m:r>
                    <m:r>
                      <a:rPr lang="en-US" sz="2800" i="1" dirty="0" smtClean="0">
                        <a:solidFill>
                          <a:srgbClr val="C55A11"/>
                        </a:solidFill>
                        <a:latin typeface="Cambria Math" panose="02040503050406030204" pitchFamily="18" charset="0"/>
                      </a:rPr>
                      <m:t>𝑝</m:t>
                    </m:r>
                    <m:d>
                      <m:dPr>
                        <m:ctrlPr>
                          <a:rPr lang="en-US" sz="2800" i="1" dirty="0">
                            <a:solidFill>
                              <a:srgbClr val="C55A11"/>
                            </a:solidFill>
                            <a:latin typeface="Cambria Math" panose="02040503050406030204" pitchFamily="18" charset="0"/>
                          </a:rPr>
                        </m:ctrlPr>
                      </m:dPr>
                      <m:e>
                        <m:r>
                          <a:rPr lang="en-US" sz="2800" i="1" dirty="0">
                            <a:solidFill>
                              <a:srgbClr val="C55A11"/>
                            </a:solidFill>
                            <a:latin typeface="Cambria Math" panose="02040503050406030204" pitchFamily="18" charset="0"/>
                          </a:rPr>
                          <m:t>+1</m:t>
                        </m:r>
                      </m:e>
                      <m:e>
                        <m:r>
                          <a:rPr lang="en-US" sz="2800" b="1" i="1" dirty="0">
                            <a:solidFill>
                              <a:srgbClr val="C55A11"/>
                            </a:solidFill>
                            <a:latin typeface="Cambria Math" panose="02040503050406030204" pitchFamily="18" charset="0"/>
                          </a:rPr>
                          <m:t>𝒙</m:t>
                        </m:r>
                      </m:e>
                    </m:d>
                  </m:oMath>
                </a14:m>
                <a:endParaRPr lang="pt-BR" sz="2800" dirty="0">
                  <a:solidFill>
                    <a:srgbClr val="C55A11"/>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793323" y="1641678"/>
                <a:ext cx="2927339" cy="954107"/>
              </a:xfrm>
              <a:prstGeom prst="rect">
                <a:avLst/>
              </a:prstGeom>
              <a:blipFill rotWithShape="1">
                <a:blip r:embed="rId3"/>
                <a:stretch>
                  <a:fillRect l="-7" t="-21" r="7" b="-187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6430494" y="1579377"/>
                <a:ext cx="3278077"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55A11"/>
                          </a:solidFill>
                          <a:latin typeface="Cambria Math" panose="02040503050406030204" pitchFamily="18" charset="0"/>
                        </a:rPr>
                        <m:t>𝑝</m:t>
                      </m:r>
                      <m:d>
                        <m:dPr>
                          <m:ctrlPr>
                            <a:rPr lang="en-US" sz="2800" i="1" dirty="0">
                              <a:solidFill>
                                <a:srgbClr val="C55A11"/>
                              </a:solidFill>
                              <a:latin typeface="Cambria Math" panose="02040503050406030204" pitchFamily="18" charset="0"/>
                            </a:rPr>
                          </m:ctrlPr>
                        </m:dPr>
                        <m:e>
                          <m:r>
                            <a:rPr lang="en-US" sz="2800" b="0" i="1" dirty="0" smtClean="0">
                              <a:solidFill>
                                <a:srgbClr val="C55A11"/>
                              </a:solidFill>
                              <a:latin typeface="Cambria Math" panose="02040503050406030204" pitchFamily="18" charset="0"/>
                            </a:rPr>
                            <m:t>𝑦</m:t>
                          </m:r>
                        </m:e>
                        <m:e>
                          <m:r>
                            <a:rPr lang="en-US" sz="2800" b="1" i="1" dirty="0">
                              <a:solidFill>
                                <a:srgbClr val="C55A11"/>
                              </a:solidFill>
                              <a:latin typeface="Cambria Math" panose="02040503050406030204" pitchFamily="18" charset="0"/>
                            </a:rPr>
                            <m:t>𝒙</m:t>
                          </m:r>
                        </m:e>
                      </m:d>
                      <m:r>
                        <a:rPr lang="en-US" sz="2800" i="1" dirty="0">
                          <a:latin typeface="Cambria Math" panose="02040503050406030204" pitchFamily="18" charset="0"/>
                        </a:rPr>
                        <m:t>=</m:t>
                      </m:r>
                      <m:d>
                        <m:dPr>
                          <m:begChr m:val="{"/>
                          <m:endChr m:val=""/>
                          <m:ctrlPr>
                            <a:rPr lang="en-US" sz="2800" i="1" dirty="0">
                              <a:latin typeface="Cambria Math" panose="02040503050406030204" pitchFamily="18" charset="0"/>
                            </a:rPr>
                          </m:ctrlPr>
                        </m:dPr>
                        <m:e>
                          <m:eqArr>
                            <m:eqArrPr>
                              <m:ctrlPr>
                                <a:rPr lang="en-US" sz="2800" i="1" dirty="0">
                                  <a:latin typeface="Cambria Math" panose="02040503050406030204" pitchFamily="18" charset="0"/>
                                </a:rPr>
                              </m:ctrlPr>
                            </m:eqArrPr>
                            <m:e>
                              <m:r>
                                <a:rPr lang="en-US" sz="2800" b="0" i="1" dirty="0" smtClean="0">
                                  <a:solidFill>
                                    <a:srgbClr val="7030A0"/>
                                  </a:solidFill>
                                  <a:latin typeface="Cambria Math" panose="02040503050406030204" pitchFamily="18" charset="0"/>
                                </a:rPr>
                                <m:t>h</m:t>
                              </m:r>
                              <m:d>
                                <m:dPr>
                                  <m:ctrlPr>
                                    <a:rPr lang="en-US" sz="2800" b="1" i="1" dirty="0">
                                      <a:solidFill>
                                        <a:srgbClr val="FF0000"/>
                                      </a:solidFill>
                                      <a:latin typeface="Cambria Math" panose="02040503050406030204" pitchFamily="18" charset="0"/>
                                    </a:rPr>
                                  </m:ctrlPr>
                                </m:dPr>
                                <m:e>
                                  <m:r>
                                    <a:rPr lang="en-US" sz="2800" b="1" i="1" dirty="0" smtClean="0">
                                      <a:solidFill>
                                        <a:srgbClr val="FF0000"/>
                                      </a:solidFill>
                                      <a:latin typeface="Cambria Math" panose="02040503050406030204" pitchFamily="18" charset="0"/>
                                    </a:rPr>
                                    <m:t>𝒙</m:t>
                                  </m:r>
                                </m:e>
                              </m:d>
                            </m:e>
                            <m:e>
                              <m:r>
                                <a:rPr lang="en-US" sz="2800" i="1" dirty="0">
                                  <a:solidFill>
                                    <a:srgbClr val="4440FB"/>
                                  </a:solidFill>
                                  <a:latin typeface="Cambria Math" panose="02040503050406030204" pitchFamily="18" charset="0"/>
                                </a:rPr>
                                <m:t>1−</m:t>
                              </m:r>
                              <m:r>
                                <a:rPr lang="en-US" sz="2800" b="0" i="1" dirty="0" smtClean="0">
                                  <a:solidFill>
                                    <a:srgbClr val="7030A0"/>
                                  </a:solidFill>
                                  <a:latin typeface="Cambria Math" panose="02040503050406030204" pitchFamily="18" charset="0"/>
                                </a:rPr>
                                <m:t>h</m:t>
                              </m:r>
                              <m:r>
                                <a:rPr lang="en-US" sz="2800" i="1" dirty="0">
                                  <a:solidFill>
                                    <a:srgbClr val="4440FB"/>
                                  </a:solidFill>
                                  <a:latin typeface="Cambria Math" panose="02040503050406030204" pitchFamily="18" charset="0"/>
                                </a:rPr>
                                <m:t>(</m:t>
                              </m:r>
                              <m:r>
                                <a:rPr lang="en-US" sz="2800" b="1" i="1" dirty="0" smtClean="0">
                                  <a:solidFill>
                                    <a:srgbClr val="4440FB"/>
                                  </a:solidFill>
                                  <a:latin typeface="Cambria Math" panose="02040503050406030204" pitchFamily="18" charset="0"/>
                                </a:rPr>
                                <m:t>𝒙</m:t>
                              </m:r>
                              <m:r>
                                <a:rPr lang="en-US" sz="2800" i="1" dirty="0">
                                  <a:solidFill>
                                    <a:srgbClr val="4440FB"/>
                                  </a:solidFill>
                                  <a:latin typeface="Cambria Math" panose="02040503050406030204" pitchFamily="18" charset="0"/>
                                </a:rPr>
                                <m:t>)</m:t>
                              </m:r>
                            </m:e>
                          </m:eqArr>
                        </m:e>
                      </m:d>
                    </m:oMath>
                  </m:oMathPara>
                </a14:m>
                <a:endParaRPr 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6430494" y="1579377"/>
                <a:ext cx="3278077" cy="1053494"/>
              </a:xfrm>
              <a:prstGeom prst="rect">
                <a:avLst/>
              </a:prstGeom>
              <a:blipFill rotWithShape="1">
                <a:blip r:embed="rId4"/>
                <a:stretch>
                  <a:fillRect l="-15" t="-13" r="2" b="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9797528" y="1592269"/>
                <a:ext cx="1554593" cy="523220"/>
              </a:xfrm>
              <a:prstGeom prst="rect">
                <a:avLst/>
              </a:prstGeom>
            </p:spPr>
            <p:txBody>
              <a:bodyPr wrap="none">
                <a:spAutoFit/>
              </a:bodyPr>
              <a:lstStyle/>
              <a:p>
                <a:r>
                  <a:rPr lang="en-US" sz="2800" b="0" dirty="0"/>
                  <a:t>for </a:t>
                </a:r>
                <a14:m>
                  <m:oMath xmlns:m="http://schemas.openxmlformats.org/officeDocument/2006/math">
                    <m:r>
                      <a:rPr lang="en-US" altLang="zh-CN" sz="2800" b="0" i="1" dirty="0" smtClean="0">
                        <a:latin typeface="Cambria Math" panose="02040503050406030204" pitchFamily="18" charset="0"/>
                      </a:rPr>
                      <m:t>𝑦</m:t>
                    </m:r>
                    <m:r>
                      <a:rPr lang="en-US" sz="2800" i="1" dirty="0">
                        <a:latin typeface="Cambria Math" panose="02040503050406030204" pitchFamily="18" charset="0"/>
                      </a:rPr>
                      <m:t>=</m:t>
                    </m:r>
                    <m:r>
                      <a:rPr lang="en-US" sz="2800" b="0" i="1" dirty="0" smtClean="0">
                        <a:solidFill>
                          <a:srgbClr val="FF0000"/>
                        </a:solidFill>
                        <a:latin typeface="Cambria Math" panose="02040503050406030204" pitchFamily="18" charset="0"/>
                      </a:rPr>
                      <m:t>1</m:t>
                    </m:r>
                  </m:oMath>
                </a14:m>
                <a:endParaRPr 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9797528" y="1592269"/>
                <a:ext cx="1554593" cy="523220"/>
              </a:xfrm>
              <a:prstGeom prst="rect">
                <a:avLst/>
              </a:prstGeom>
              <a:blipFill rotWithShape="1">
                <a:blip r:embed="rId5"/>
                <a:stretch>
                  <a:fillRect l="-7" t="-62" r="15" b="-419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9797528" y="2115489"/>
                <a:ext cx="1551387" cy="523220"/>
              </a:xfrm>
              <a:prstGeom prst="rect">
                <a:avLst/>
              </a:prstGeom>
            </p:spPr>
            <p:txBody>
              <a:bodyPr wrap="none">
                <a:spAutoFit/>
              </a:bodyPr>
              <a:lstStyle/>
              <a:p>
                <a:r>
                  <a:rPr lang="en-US" sz="2800" dirty="0"/>
                  <a:t>f</a:t>
                </a:r>
                <a:r>
                  <a:rPr lang="en-US" sz="2800" b="0" dirty="0"/>
                  <a:t>or</a:t>
                </a:r>
                <a14:m>
                  <m:oMath xmlns:m="http://schemas.openxmlformats.org/officeDocument/2006/math">
                    <m:r>
                      <a:rPr lang="en-US" altLang="zh-CN" sz="2800" b="0" i="0" dirty="0" smtClean="0">
                        <a:latin typeface="Cambria Math" panose="02040503050406030204" pitchFamily="18" charset="0"/>
                      </a:rPr>
                      <m:t> </m:t>
                    </m:r>
                    <m:r>
                      <a:rPr lang="en-US" altLang="zh-CN" sz="2800" i="1" dirty="0" smtClean="0">
                        <a:latin typeface="Cambria Math" panose="02040503050406030204" pitchFamily="18" charset="0"/>
                      </a:rPr>
                      <m:t>𝑦</m:t>
                    </m:r>
                    <m:r>
                      <a:rPr lang="en-US" sz="2800" b="0" i="1" dirty="0" smtClean="0">
                        <a:latin typeface="Cambria Math" panose="02040503050406030204" pitchFamily="18" charset="0"/>
                      </a:rPr>
                      <m:t>=</m:t>
                    </m:r>
                    <m:r>
                      <a:rPr lang="en-US" sz="2800" b="0" i="1" dirty="0" smtClean="0">
                        <a:solidFill>
                          <a:srgbClr val="4440FB"/>
                        </a:solidFill>
                        <a:latin typeface="Cambria Math" panose="02040503050406030204" pitchFamily="18" charset="0"/>
                      </a:rPr>
                      <m:t>0</m:t>
                    </m:r>
                  </m:oMath>
                </a14:m>
                <a:endParaRPr 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9797528" y="2115489"/>
                <a:ext cx="1551387" cy="523220"/>
              </a:xfrm>
              <a:prstGeom prst="rect">
                <a:avLst/>
              </a:prstGeom>
              <a:blipFill rotWithShape="1">
                <a:blip r:embed="rId6"/>
                <a:stretch>
                  <a:fillRect l="-7" t="-58" r="13" b="-419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874672" y="1802032"/>
                <a:ext cx="8338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rgbClr val="7030A0"/>
                          </a:solidFill>
                          <a:latin typeface="Cambria Math" panose="02040503050406030204" pitchFamily="18" charset="0"/>
                          <a:ea typeface="Cambria Math" panose="02040503050406030204" pitchFamily="18" charset="0"/>
                        </a:rPr>
                        <m:t>⟺</m:t>
                      </m:r>
                    </m:oMath>
                  </m:oMathPara>
                </a14:m>
                <a:endParaRPr lang="en-US" sz="3600" dirty="0">
                  <a:solidFill>
                    <a:srgbClr val="7030A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874672" y="1802032"/>
                <a:ext cx="833883" cy="646331"/>
              </a:xfrm>
              <a:prstGeom prst="rect">
                <a:avLst/>
              </a:prstGeom>
              <a:blipFill rotWithShape="1">
                <a:blip r:embed="rId7"/>
                <a:stretch>
                  <a:fillRect l="-49" t="-83" r="65" b="-641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591113" y="953125"/>
                <a:ext cx="143327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𝑦</m:t>
                      </m:r>
                      <m:r>
                        <a:rPr lang="en-US" altLang="zh-CN" sz="2400" i="1" dirty="0">
                          <a:latin typeface="Cambria Math" panose="02040503050406030204" pitchFamily="18" charset="0"/>
                          <a:ea typeface="Cambria Math" panose="02040503050406030204" pitchFamily="18" charset="0"/>
                        </a:rPr>
                        <m:t>∈{0,1}</m:t>
                      </m:r>
                    </m:oMath>
                  </m:oMathPara>
                </a14:m>
                <a:endParaRPr lang="zh-CN" alt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591113" y="953125"/>
                <a:ext cx="1433277" cy="461665"/>
              </a:xfrm>
              <a:prstGeom prst="rect">
                <a:avLst/>
              </a:prstGeom>
              <a:blipFill rotWithShape="1">
                <a:blip r:embed="rId8"/>
                <a:stretch>
                  <a:fillRect l="-39" t="-135" r="1" b="-2611"/>
                </a:stretch>
              </a:blipFill>
            </p:spPr>
            <p:txBody>
              <a:bodyPr/>
              <a:lstStyle/>
              <a:p>
                <a:r>
                  <a:rPr lang="en-US" altLang="en-US">
                    <a:noFill/>
                  </a:rPr>
                  <a:t> </a:t>
                </a:r>
              </a:p>
            </p:txBody>
          </p:sp>
        </mc:Fallback>
      </mc:AlternateContent>
      <p:grpSp>
        <p:nvGrpSpPr>
          <p:cNvPr id="6" name="组合 5"/>
          <p:cNvGrpSpPr/>
          <p:nvPr/>
        </p:nvGrpSpPr>
        <p:grpSpPr>
          <a:xfrm>
            <a:off x="591112" y="2872278"/>
            <a:ext cx="11025504" cy="2455723"/>
            <a:chOff x="591112" y="2830615"/>
            <a:chExt cx="11025504" cy="2455723"/>
          </a:xfrm>
        </p:grpSpPr>
        <p:sp>
          <p:nvSpPr>
            <p:cNvPr id="20" name="矩形: 圆角 19"/>
            <p:cNvSpPr/>
            <p:nvPr/>
          </p:nvSpPr>
          <p:spPr>
            <a:xfrm>
              <a:off x="591113" y="4055738"/>
              <a:ext cx="10889885" cy="1230600"/>
            </a:xfrm>
            <a:prstGeom prst="roundRect">
              <a:avLst>
                <a:gd name="adj" fmla="val 3573"/>
              </a:avLst>
            </a:prstGeom>
            <a:solidFill>
              <a:srgbClr val="F9E6E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4000" dirty="0">
                <a:solidFill>
                  <a:schemeClr val="tx1"/>
                </a:solidFill>
              </a:endParaRPr>
            </a:p>
          </p:txBody>
        </p:sp>
        <mc:AlternateContent xmlns:mc="http://schemas.openxmlformats.org/markup-compatibility/2006" xmlns:a14="http://schemas.microsoft.com/office/drawing/2010/main">
          <mc:Choice Requires="a14">
            <p:sp>
              <p:nvSpPr>
                <p:cNvPr id="21" name="矩形 20"/>
                <p:cNvSpPr/>
                <p:nvPr/>
              </p:nvSpPr>
              <p:spPr>
                <a:xfrm>
                  <a:off x="793323" y="4220693"/>
                  <a:ext cx="2927339" cy="954107"/>
                </a:xfrm>
                <a:prstGeom prst="rect">
                  <a:avLst/>
                </a:prstGeom>
              </p:spPr>
              <p:txBody>
                <a:bodyPr wrap="square">
                  <a:spAutoFit/>
                </a:bodyPr>
                <a:lstStyle/>
                <a:p>
                  <a:r>
                    <a:rPr lang="en-US" sz="2800" dirty="0"/>
                    <a:t>Target function: </a:t>
                  </a:r>
                  <a14:m>
                    <m:oMath xmlns:m="http://schemas.openxmlformats.org/officeDocument/2006/math">
                      <m:r>
                        <a:rPr lang="en-US" sz="2800" i="1" dirty="0" smtClean="0">
                          <a:solidFill>
                            <a:srgbClr val="7030A0"/>
                          </a:solidFill>
                          <a:latin typeface="Cambria Math" panose="02040503050406030204" pitchFamily="18" charset="0"/>
                        </a:rPr>
                        <m:t>𝑓</m:t>
                      </m:r>
                      <m:d>
                        <m:dPr>
                          <m:ctrlPr>
                            <a:rPr lang="en-US" sz="2800" i="1" dirty="0">
                              <a:latin typeface="Cambria Math" panose="02040503050406030204" pitchFamily="18" charset="0"/>
                            </a:rPr>
                          </m:ctrlPr>
                        </m:dPr>
                        <m:e>
                          <m:r>
                            <a:rPr lang="en-US" sz="2800" i="1" dirty="0">
                              <a:latin typeface="Cambria Math" panose="02040503050406030204" pitchFamily="18" charset="0"/>
                            </a:rPr>
                            <m:t>𝑥</m:t>
                          </m:r>
                        </m:e>
                      </m:d>
                      <m:r>
                        <a:rPr lang="en-US" sz="2800" i="1" dirty="0">
                          <a:latin typeface="Cambria Math" panose="02040503050406030204" pitchFamily="18" charset="0"/>
                        </a:rPr>
                        <m:t>=</m:t>
                      </m:r>
                      <m:r>
                        <m:rPr>
                          <m:nor/>
                        </m:rPr>
                        <a:rPr lang="en-US" sz="2800" dirty="0">
                          <a:latin typeface="Cambria Math" panose="02040503050406030204" pitchFamily="18" charset="0"/>
                        </a:rPr>
                        <m:t> </m:t>
                      </m:r>
                      <m:r>
                        <a:rPr lang="en-US" sz="2800" i="1" dirty="0" smtClean="0">
                          <a:solidFill>
                            <a:srgbClr val="C55A11"/>
                          </a:solidFill>
                          <a:latin typeface="Cambria Math" panose="02040503050406030204" pitchFamily="18" charset="0"/>
                        </a:rPr>
                        <m:t>𝑝</m:t>
                      </m:r>
                      <m:d>
                        <m:dPr>
                          <m:ctrlPr>
                            <a:rPr lang="en-US" sz="2800" i="1" dirty="0">
                              <a:solidFill>
                                <a:srgbClr val="C55A11"/>
                              </a:solidFill>
                              <a:latin typeface="Cambria Math" panose="02040503050406030204" pitchFamily="18" charset="0"/>
                            </a:rPr>
                          </m:ctrlPr>
                        </m:dPr>
                        <m:e>
                          <m:r>
                            <a:rPr lang="en-US" sz="2800" i="1" dirty="0">
                              <a:solidFill>
                                <a:srgbClr val="C55A11"/>
                              </a:solidFill>
                              <a:latin typeface="Cambria Math" panose="02040503050406030204" pitchFamily="18" charset="0"/>
                            </a:rPr>
                            <m:t>+1</m:t>
                          </m:r>
                        </m:e>
                        <m:e>
                          <m:r>
                            <a:rPr lang="en-US" sz="2800" b="1" i="1" dirty="0">
                              <a:solidFill>
                                <a:srgbClr val="C55A11"/>
                              </a:solidFill>
                              <a:latin typeface="Cambria Math" panose="02040503050406030204" pitchFamily="18" charset="0"/>
                            </a:rPr>
                            <m:t>𝒙</m:t>
                          </m:r>
                        </m:e>
                      </m:d>
                    </m:oMath>
                  </a14:m>
                  <a:endParaRPr lang="pt-BR" sz="2800" dirty="0">
                    <a:solidFill>
                      <a:srgbClr val="C55A11"/>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793323" y="4220693"/>
                  <a:ext cx="2927339" cy="954107"/>
                </a:xfrm>
                <a:prstGeom prst="rect">
                  <a:avLst/>
                </a:prstGeom>
                <a:blipFill rotWithShape="1">
                  <a:blip r:embed="rId9"/>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430494" y="4158392"/>
                  <a:ext cx="3278077" cy="10534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800" i="1" dirty="0" smtClean="0">
                            <a:solidFill>
                              <a:srgbClr val="C55A11"/>
                            </a:solidFill>
                            <a:latin typeface="Cambria Math" panose="02040503050406030204" pitchFamily="18" charset="0"/>
                          </a:rPr>
                          <m:t>𝑝</m:t>
                        </m:r>
                        <m:d>
                          <m:dPr>
                            <m:ctrlPr>
                              <a:rPr lang="en-US" sz="2800" i="1" dirty="0">
                                <a:solidFill>
                                  <a:srgbClr val="C55A11"/>
                                </a:solidFill>
                                <a:latin typeface="Cambria Math" panose="02040503050406030204" pitchFamily="18" charset="0"/>
                              </a:rPr>
                            </m:ctrlPr>
                          </m:dPr>
                          <m:e>
                            <m:r>
                              <a:rPr lang="en-US" sz="2800" b="0" i="1" dirty="0" smtClean="0">
                                <a:solidFill>
                                  <a:srgbClr val="C55A11"/>
                                </a:solidFill>
                                <a:latin typeface="Cambria Math" panose="02040503050406030204" pitchFamily="18" charset="0"/>
                              </a:rPr>
                              <m:t>𝑦</m:t>
                            </m:r>
                          </m:e>
                          <m:e>
                            <m:r>
                              <a:rPr lang="en-US" sz="2800" b="1" i="1" dirty="0">
                                <a:solidFill>
                                  <a:srgbClr val="C55A11"/>
                                </a:solidFill>
                                <a:latin typeface="Cambria Math" panose="02040503050406030204" pitchFamily="18" charset="0"/>
                              </a:rPr>
                              <m:t>𝒙</m:t>
                            </m:r>
                          </m:e>
                        </m:d>
                        <m:r>
                          <a:rPr lang="en-US" sz="2800" i="1" dirty="0">
                            <a:latin typeface="Cambria Math" panose="02040503050406030204" pitchFamily="18" charset="0"/>
                          </a:rPr>
                          <m:t>=</m:t>
                        </m:r>
                        <m:d>
                          <m:dPr>
                            <m:begChr m:val="{"/>
                            <m:endChr m:val=""/>
                            <m:ctrlPr>
                              <a:rPr lang="en-US" sz="2800" i="1" dirty="0">
                                <a:latin typeface="Cambria Math" panose="02040503050406030204" pitchFamily="18" charset="0"/>
                              </a:rPr>
                            </m:ctrlPr>
                          </m:dPr>
                          <m:e>
                            <m:eqArr>
                              <m:eqArrPr>
                                <m:ctrlPr>
                                  <a:rPr lang="en-US" sz="2800" i="1" dirty="0">
                                    <a:latin typeface="Cambria Math" panose="02040503050406030204" pitchFamily="18" charset="0"/>
                                  </a:rPr>
                                </m:ctrlPr>
                              </m:eqArrPr>
                              <m:e>
                                <m:r>
                                  <a:rPr lang="en-US" sz="2800" b="0" i="1" dirty="0" smtClean="0">
                                    <a:solidFill>
                                      <a:srgbClr val="7030A0"/>
                                    </a:solidFill>
                                    <a:latin typeface="Cambria Math" panose="02040503050406030204" pitchFamily="18" charset="0"/>
                                  </a:rPr>
                                  <m:t>h</m:t>
                                </m:r>
                                <m:d>
                                  <m:dPr>
                                    <m:ctrlPr>
                                      <a:rPr lang="en-US" sz="2800" b="1" i="1" dirty="0">
                                        <a:solidFill>
                                          <a:srgbClr val="FF0000"/>
                                        </a:solidFill>
                                        <a:latin typeface="Cambria Math" panose="02040503050406030204" pitchFamily="18" charset="0"/>
                                      </a:rPr>
                                    </m:ctrlPr>
                                  </m:dPr>
                                  <m:e>
                                    <m:r>
                                      <a:rPr lang="en-US" sz="2800" b="1" i="1" dirty="0" smtClean="0">
                                        <a:solidFill>
                                          <a:srgbClr val="FF0000"/>
                                        </a:solidFill>
                                        <a:latin typeface="Cambria Math" panose="02040503050406030204" pitchFamily="18" charset="0"/>
                                      </a:rPr>
                                      <m:t>𝒙</m:t>
                                    </m:r>
                                  </m:e>
                                </m:d>
                              </m:e>
                              <m:e>
                                <m:r>
                                  <a:rPr lang="en-US" sz="2800" i="1" dirty="0">
                                    <a:solidFill>
                                      <a:srgbClr val="4440FB"/>
                                    </a:solidFill>
                                    <a:latin typeface="Cambria Math" panose="02040503050406030204" pitchFamily="18" charset="0"/>
                                  </a:rPr>
                                  <m:t>1−</m:t>
                                </m:r>
                                <m:r>
                                  <a:rPr lang="en-US" sz="2800" b="0" i="1" dirty="0" smtClean="0">
                                    <a:solidFill>
                                      <a:srgbClr val="7030A0"/>
                                    </a:solidFill>
                                    <a:latin typeface="Cambria Math" panose="02040503050406030204" pitchFamily="18" charset="0"/>
                                  </a:rPr>
                                  <m:t>h</m:t>
                                </m:r>
                                <m:r>
                                  <a:rPr lang="en-US" sz="2800" i="1" dirty="0">
                                    <a:solidFill>
                                      <a:srgbClr val="4440FB"/>
                                    </a:solidFill>
                                    <a:latin typeface="Cambria Math" panose="02040503050406030204" pitchFamily="18" charset="0"/>
                                  </a:rPr>
                                  <m:t>(</m:t>
                                </m:r>
                                <m:r>
                                  <a:rPr lang="en-US" sz="2800" b="1" i="1" dirty="0" smtClean="0">
                                    <a:solidFill>
                                      <a:srgbClr val="4440FB"/>
                                    </a:solidFill>
                                    <a:latin typeface="Cambria Math" panose="02040503050406030204" pitchFamily="18" charset="0"/>
                                  </a:rPr>
                                  <m:t>𝒙</m:t>
                                </m:r>
                                <m:r>
                                  <a:rPr lang="en-US" sz="2800" i="1" dirty="0">
                                    <a:solidFill>
                                      <a:srgbClr val="4440FB"/>
                                    </a:solidFill>
                                    <a:latin typeface="Cambria Math" panose="02040503050406030204" pitchFamily="18" charset="0"/>
                                  </a:rPr>
                                  <m:t>)</m:t>
                                </m:r>
                              </m:e>
                            </m:eqArr>
                          </m:e>
                        </m:d>
                      </m:oMath>
                    </m:oMathPara>
                  </a14:m>
                  <a:endParaRPr 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6430494" y="4158392"/>
                  <a:ext cx="3278077" cy="1053494"/>
                </a:xfrm>
                <a:prstGeom prst="rect">
                  <a:avLst/>
                </a:prstGeom>
                <a:blipFill rotWithShape="1">
                  <a:blip r:embed="rId4"/>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797528" y="4171284"/>
                  <a:ext cx="1554593" cy="523220"/>
                </a:xfrm>
                <a:prstGeom prst="rect">
                  <a:avLst/>
                </a:prstGeom>
              </p:spPr>
              <p:txBody>
                <a:bodyPr wrap="none">
                  <a:spAutoFit/>
                </a:bodyPr>
                <a:lstStyle/>
                <a:p>
                  <a:r>
                    <a:rPr lang="en-US" sz="2800" b="0" dirty="0"/>
                    <a:t>for </a:t>
                  </a:r>
                  <a14:m>
                    <m:oMath xmlns:m="http://schemas.openxmlformats.org/officeDocument/2006/math">
                      <m:r>
                        <a:rPr lang="en-US" altLang="zh-CN" sz="2800" b="0" i="1" dirty="0" smtClean="0">
                          <a:latin typeface="Cambria Math" panose="02040503050406030204" pitchFamily="18" charset="0"/>
                        </a:rPr>
                        <m:t>𝑦</m:t>
                      </m:r>
                      <m:r>
                        <a:rPr lang="en-US" sz="2800" i="1" dirty="0">
                          <a:latin typeface="Cambria Math" panose="02040503050406030204" pitchFamily="18" charset="0"/>
                        </a:rPr>
                        <m:t>=</m:t>
                      </m:r>
                      <m:r>
                        <a:rPr lang="en-US" sz="2800" b="0" i="1" dirty="0" smtClean="0">
                          <a:solidFill>
                            <a:srgbClr val="FF0000"/>
                          </a:solidFill>
                          <a:latin typeface="Cambria Math" panose="02040503050406030204" pitchFamily="18" charset="0"/>
                        </a:rPr>
                        <m:t>1</m:t>
                      </m:r>
                    </m:oMath>
                  </a14:m>
                  <a:endParaRPr 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9797528" y="4171284"/>
                  <a:ext cx="1554593" cy="523220"/>
                </a:xfrm>
                <a:prstGeom prst="rect">
                  <a:avLst/>
                </a:prstGeom>
                <a:blipFill rotWithShape="1">
                  <a:blip r:embed="rId5"/>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797528" y="4694504"/>
                  <a:ext cx="1819088" cy="523220"/>
                </a:xfrm>
                <a:prstGeom prst="rect">
                  <a:avLst/>
                </a:prstGeom>
              </p:spPr>
              <p:txBody>
                <a:bodyPr wrap="none">
                  <a:spAutoFit/>
                </a:bodyPr>
                <a:lstStyle/>
                <a:p>
                  <a:r>
                    <a:rPr lang="en-US" sz="2800" dirty="0"/>
                    <a:t>f</a:t>
                  </a:r>
                  <a:r>
                    <a:rPr lang="en-US" sz="2800" b="0" dirty="0"/>
                    <a:t>or</a:t>
                  </a:r>
                  <a14:m>
                    <m:oMath xmlns:m="http://schemas.openxmlformats.org/officeDocument/2006/math">
                      <m:r>
                        <a:rPr lang="en-US" altLang="zh-CN" sz="2800" b="0" i="0" dirty="0" smtClean="0">
                          <a:latin typeface="Cambria Math" panose="02040503050406030204" pitchFamily="18" charset="0"/>
                        </a:rPr>
                        <m:t> </m:t>
                      </m:r>
                      <m:r>
                        <a:rPr lang="en-US" altLang="zh-CN" sz="2800" i="1" dirty="0" smtClean="0">
                          <a:latin typeface="Cambria Math" panose="02040503050406030204" pitchFamily="18" charset="0"/>
                        </a:rPr>
                        <m:t>𝑦</m:t>
                      </m:r>
                      <m:r>
                        <a:rPr lang="en-US" sz="2800" b="0" i="1" dirty="0" smtClean="0">
                          <a:latin typeface="Cambria Math" panose="02040503050406030204" pitchFamily="18" charset="0"/>
                        </a:rPr>
                        <m:t>=−1</m:t>
                      </m:r>
                    </m:oMath>
                  </a14:m>
                  <a:endParaRPr 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9797528" y="4694504"/>
                  <a:ext cx="1819088" cy="523220"/>
                </a:xfrm>
                <a:prstGeom prst="rect">
                  <a:avLst/>
                </a:prstGeom>
                <a:blipFill rotWithShape="1">
                  <a:blip r:embed="rId10"/>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874672" y="4381047"/>
                  <a:ext cx="83388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600" b="0" i="1" dirty="0" smtClean="0">
                            <a:solidFill>
                              <a:srgbClr val="7030A0"/>
                            </a:solidFill>
                            <a:latin typeface="Cambria Math" panose="02040503050406030204" pitchFamily="18" charset="0"/>
                            <a:ea typeface="Cambria Math" panose="02040503050406030204" pitchFamily="18" charset="0"/>
                          </a:rPr>
                          <m:t>⟺</m:t>
                        </m:r>
                      </m:oMath>
                    </m:oMathPara>
                  </a14:m>
                  <a:endParaRPr lang="en-US" sz="3600" dirty="0">
                    <a:solidFill>
                      <a:srgbClr val="7030A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4874672" y="4381047"/>
                  <a:ext cx="833883" cy="646331"/>
                </a:xfrm>
                <a:prstGeom prst="rect">
                  <a:avLst/>
                </a:prstGeom>
                <a:blipFill rotWithShape="1">
                  <a:blip r:embed="rId11"/>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591112" y="3483818"/>
                  <a:ext cx="166250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latin typeface="Cambria Math" panose="02040503050406030204" pitchFamily="18" charset="0"/>
                          </a:rPr>
                          <m:t>𝑦</m:t>
                        </m:r>
                        <m:r>
                          <a:rPr lang="en-US" altLang="zh-CN" sz="2400" i="1" dirty="0">
                            <a:latin typeface="Cambria Math" panose="02040503050406030204" pitchFamily="18" charset="0"/>
                            <a:ea typeface="Cambria Math" panose="02040503050406030204" pitchFamily="18" charset="0"/>
                          </a:rPr>
                          <m:t>∈{</m:t>
                        </m:r>
                        <m:r>
                          <a:rPr lang="en-US" altLang="zh-CN" sz="2400" b="0" i="1" dirty="0" smtClean="0">
                            <a:latin typeface="Cambria Math" panose="02040503050406030204" pitchFamily="18" charset="0"/>
                            <a:ea typeface="Cambria Math" panose="02040503050406030204" pitchFamily="18" charset="0"/>
                          </a:rPr>
                          <m:t>−1</m:t>
                        </m:r>
                        <m:r>
                          <a:rPr lang="en-US" altLang="zh-CN" sz="2400" i="1" dirty="0">
                            <a:latin typeface="Cambria Math" panose="02040503050406030204" pitchFamily="18" charset="0"/>
                            <a:ea typeface="Cambria Math" panose="02040503050406030204" pitchFamily="18" charset="0"/>
                          </a:rPr>
                          <m:t>,1}</m:t>
                        </m:r>
                      </m:oMath>
                    </m:oMathPara>
                  </a14:m>
                  <a:endParaRPr lang="zh-CN" altLang="en-US" sz="2400" dirty="0"/>
                </a:p>
              </p:txBody>
            </p:sp>
          </mc:Choice>
          <mc:Fallback xmlns="">
            <p:sp>
              <p:nvSpPr>
                <p:cNvPr id="33" name="矩形 32"/>
                <p:cNvSpPr>
                  <a:spLocks noRot="1" noChangeAspect="1" noMove="1" noResize="1" noEditPoints="1" noAdjustHandles="1" noChangeArrowheads="1" noChangeShapeType="1" noTextEdit="1"/>
                </p:cNvSpPr>
                <p:nvPr/>
              </p:nvSpPr>
              <p:spPr>
                <a:xfrm>
                  <a:off x="591112" y="3483818"/>
                  <a:ext cx="1662506" cy="461665"/>
                </a:xfrm>
                <a:prstGeom prst="rect">
                  <a:avLst/>
                </a:prstGeom>
                <a:blipFill rotWithShape="1">
                  <a:blip r:embed="rId12"/>
                </a:blipFill>
              </p:spPr>
              <p:txBody>
                <a:bodyPr/>
                <a:lstStyle/>
                <a:p>
                  <a:r>
                    <a:rPr lang="en-US" altLang="en-US">
                      <a:noFill/>
                    </a:rPr>
                    <a:t> </a:t>
                  </a:r>
                </a:p>
              </p:txBody>
            </p:sp>
          </mc:Fallback>
        </mc:AlternateContent>
        <p:sp>
          <p:nvSpPr>
            <p:cNvPr id="4" name="箭头: 下 3"/>
            <p:cNvSpPr/>
            <p:nvPr/>
          </p:nvSpPr>
          <p:spPr>
            <a:xfrm>
              <a:off x="5133975" y="2830615"/>
              <a:ext cx="488855" cy="690975"/>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sp>
        <p:nvSpPr>
          <p:cNvPr id="34" name="矩形: 圆角 33"/>
          <p:cNvSpPr/>
          <p:nvPr/>
        </p:nvSpPr>
        <p:spPr>
          <a:xfrm>
            <a:off x="591112" y="5626633"/>
            <a:ext cx="10889885" cy="876585"/>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Can you derive the objective function?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additive="base">
                                        <p:cTn id="12" dur="500" fill="hold"/>
                                        <p:tgtEl>
                                          <p:spTgt spid="34"/>
                                        </p:tgtEl>
                                        <p:attrNameLst>
                                          <p:attrName>ppt_x</p:attrName>
                                        </p:attrNameLst>
                                      </p:cBhvr>
                                      <p:tavLst>
                                        <p:tav tm="0">
                                          <p:val>
                                            <p:strVal val="#ppt_x"/>
                                          </p:val>
                                        </p:tav>
                                        <p:tav tm="100000">
                                          <p:val>
                                            <p:strVal val="#ppt_x"/>
                                          </p:val>
                                        </p:tav>
                                      </p:tavLst>
                                    </p:anim>
                                    <p:anim calcmode="lin" valueType="num">
                                      <p:cBhvr additive="base">
                                        <p:cTn id="13"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91113" y="5047180"/>
            <a:ext cx="10889885" cy="1660172"/>
          </a:xfrm>
          <a:prstGeom prst="roundRect">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6" name="矩形: 圆角 5"/>
          <p:cNvSpPr/>
          <p:nvPr/>
        </p:nvSpPr>
        <p:spPr>
          <a:xfrm>
            <a:off x="591113" y="1047406"/>
            <a:ext cx="10889885" cy="3715049"/>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4779257" cy="707886"/>
              </a:xfrm>
              <a:prstGeom prst="rect">
                <a:avLst/>
              </a:prstGeom>
              <a:noFill/>
            </p:spPr>
            <p:txBody>
              <a:bodyPr wrap="none" rtlCol="0">
                <a:spAutoFit/>
              </a:bodyPr>
              <a:lstStyle/>
              <a:p>
                <a:r>
                  <a:rPr lang="en-US" altLang="zh-CN" sz="4000" b="1" dirty="0"/>
                  <a:t>Matrix Form of </a:t>
                </a:r>
                <a14:m>
                  <m:oMath xmlns:m="http://schemas.openxmlformats.org/officeDocument/2006/math">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b="1" i="1" dirty="0">
                            <a:solidFill>
                              <a:srgbClr val="4440FB"/>
                            </a:solidFill>
                            <a:latin typeface="Cambria Math" panose="02040503050406030204" pitchFamily="18" charset="0"/>
                          </a:rPr>
                          <m:t>𝒘</m:t>
                        </m:r>
                      </m:e>
                    </m:d>
                  </m:oMath>
                </a14:m>
                <a:r>
                  <a:rPr lang="en-US" altLang="zh-CN" sz="4000" b="1" dirty="0"/>
                  <a:t> </a:t>
                </a:r>
                <a:endParaRPr lang="zh-CN" altLang="en-US" sz="40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4779257" cy="707886"/>
              </a:xfrm>
              <a:prstGeom prst="rect">
                <a:avLst/>
              </a:prstGeom>
              <a:blipFill rotWithShape="1">
                <a:blip r:embed="rId3"/>
                <a:stretch>
                  <a:fillRect l="-12" t="-18" r="-7503"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982998" y="953125"/>
                <a:ext cx="10106114" cy="1745414"/>
              </a:xfrm>
              <a:prstGeom prst="rect">
                <a:avLst/>
              </a:prstGeom>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𝐸</m:t>
                      </m:r>
                      <m:d>
                        <m:dPr>
                          <m:ctrlPr>
                            <a:rPr lang="en-US" sz="2400" b="0" i="1" dirty="0" smtClean="0">
                              <a:latin typeface="Cambria Math" panose="02040503050406030204" pitchFamily="18" charset="0"/>
                            </a:rPr>
                          </m:ctrlPr>
                        </m:dPr>
                        <m:e>
                          <m:r>
                            <a:rPr lang="en-US" sz="2400" b="1" i="1" dirty="0" smtClean="0">
                              <a:solidFill>
                                <a:srgbClr val="4440FB"/>
                              </a:solidFill>
                              <a:latin typeface="Cambria Math" panose="02040503050406030204" pitchFamily="18" charset="0"/>
                            </a:rPr>
                            <m:t>𝒘</m:t>
                          </m:r>
                        </m:e>
                      </m:d>
                      <m:r>
                        <a:rPr lang="es-ES" sz="2400" i="1" dirty="0">
                          <a:latin typeface="Cambria Math" panose="02040503050406030204" pitchFamily="18" charset="0"/>
                        </a:rPr>
                        <m:t>=</m:t>
                      </m:r>
                      <m:nary>
                        <m:naryPr>
                          <m:chr m:val="∑"/>
                          <m:ctrlPr>
                            <a:rPr lang="es-ES" sz="2400" i="1" dirty="0" smtClean="0">
                              <a:latin typeface="Cambria Math" panose="02040503050406030204" pitchFamily="18" charset="0"/>
                            </a:rPr>
                          </m:ctrlPr>
                        </m:naryPr>
                        <m:sub>
                          <m:r>
                            <m:rPr>
                              <m:brk m:alnAt="23"/>
                            </m:rPr>
                            <a:rPr lang="en-US" sz="2400" b="0" i="1" dirty="0" smtClean="0">
                              <a:latin typeface="Cambria Math" panose="02040503050406030204" pitchFamily="18" charset="0"/>
                            </a:rPr>
                            <m:t>𝑖</m:t>
                          </m:r>
                          <m:r>
                            <a:rPr lang="en-US"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sSup>
                            <m:sSupPr>
                              <m:ctrlPr>
                                <a:rPr lang="es-ES" sz="2400" i="1" dirty="0" smtClean="0">
                                  <a:latin typeface="Cambria Math" panose="02040503050406030204" pitchFamily="18" charset="0"/>
                                </a:rPr>
                              </m:ctrlPr>
                            </m:sSupPr>
                            <m:e>
                              <m:d>
                                <m:dPr>
                                  <m:ctrlPr>
                                    <a:rPr lang="en-US" sz="2400" b="0" i="1" dirty="0" smtClean="0">
                                      <a:latin typeface="Cambria Math" panose="02040503050406030204" pitchFamily="18" charset="0"/>
                                    </a:rPr>
                                  </m:ctrlPr>
                                </m:dPr>
                                <m:e>
                                  <m:r>
                                    <a:rPr lang="en-US" sz="2400" b="0" i="1" dirty="0" smtClean="0">
                                      <a:latin typeface="Cambria Math" panose="02040503050406030204" pitchFamily="18" charset="0"/>
                                    </a:rPr>
                                    <m:t>h</m:t>
                                  </m:r>
                                  <m:d>
                                    <m:dPr>
                                      <m:ctrlPr>
                                        <a:rPr lang="en-US" sz="2400" b="0" i="1" dirty="0" smtClean="0">
                                          <a:latin typeface="Cambria Math" panose="02040503050406030204" pitchFamily="18" charset="0"/>
                                        </a:rPr>
                                      </m:ctrlPr>
                                    </m:dPr>
                                    <m:e>
                                      <m:sSub>
                                        <m:sSubPr>
                                          <m:ctrlPr>
                                            <a:rPr lang="en-US" sz="2400" b="1" i="1" dirty="0" smtClean="0">
                                              <a:latin typeface="Cambria Math" panose="02040503050406030204" pitchFamily="18" charset="0"/>
                                            </a:rPr>
                                          </m:ctrlPr>
                                        </m:sSubPr>
                                        <m:e>
                                          <m:r>
                                            <a:rPr lang="en-US" sz="2400" b="1" i="1" dirty="0" smtClean="0">
                                              <a:latin typeface="Cambria Math" panose="02040503050406030204" pitchFamily="18" charset="0"/>
                                            </a:rPr>
                                            <m:t>𝒙</m:t>
                                          </m:r>
                                        </m:e>
                                        <m:sub>
                                          <m:r>
                                            <a:rPr lang="en-US" sz="2400" b="1" i="1" dirty="0" smtClean="0">
                                              <a:latin typeface="Cambria Math" panose="02040503050406030204" pitchFamily="18" charset="0"/>
                                            </a:rPr>
                                            <m:t>𝒊</m:t>
                                          </m:r>
                                        </m:sub>
                                      </m:sSub>
                                    </m:e>
                                  </m:d>
                                  <m:r>
                                    <a:rPr lang="en-US" sz="2400" b="0" i="1" dirty="0" smtClean="0">
                                      <a:latin typeface="Cambria Math" panose="02040503050406030204" pitchFamily="18" charset="0"/>
                                    </a:rPr>
                                    <m:t>−</m:t>
                                  </m:r>
                                  <m:sSub>
                                    <m:sSubPr>
                                      <m:ctrlPr>
                                        <a:rPr lang="en-US" sz="2400" i="1" dirty="0">
                                          <a:latin typeface="Cambria Math" panose="02040503050406030204" pitchFamily="18" charset="0"/>
                                        </a:rPr>
                                      </m:ctrlPr>
                                    </m:sSubPr>
                                    <m:e>
                                      <m:r>
                                        <a:rPr lang="en-US" sz="2400" b="0" i="1" dirty="0" smtClean="0">
                                          <a:latin typeface="Cambria Math" panose="02040503050406030204" pitchFamily="18" charset="0"/>
                                        </a:rPr>
                                        <m:t>𝑦</m:t>
                                      </m:r>
                                    </m:e>
                                    <m:sub>
                                      <m:r>
                                        <a:rPr lang="en-US" sz="2400" i="1" dirty="0">
                                          <a:latin typeface="Cambria Math" panose="02040503050406030204" pitchFamily="18" charset="0"/>
                                        </a:rPr>
                                        <m:t>𝑖</m:t>
                                      </m:r>
                                    </m:sub>
                                  </m:sSub>
                                </m:e>
                              </m:d>
                            </m:e>
                            <m:sup>
                              <m:r>
                                <a:rPr lang="en-US" sz="2400" b="0" i="1" dirty="0" smtClean="0">
                                  <a:latin typeface="Cambria Math" panose="02040503050406030204" pitchFamily="18" charset="0"/>
                                </a:rPr>
                                <m:t>2</m:t>
                              </m:r>
                            </m:sup>
                          </m:sSup>
                        </m:e>
                      </m:nary>
                      <m:r>
                        <a:rPr lang="en-US" sz="2400" b="0" i="1" dirty="0" smtClean="0">
                          <a:latin typeface="Cambria Math" panose="02040503050406030204" pitchFamily="18" charset="0"/>
                        </a:rPr>
                        <m:t>=</m:t>
                      </m:r>
                      <m:nary>
                        <m:naryPr>
                          <m:chr m:val="∑"/>
                          <m:ctrlPr>
                            <a:rPr lang="es-E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sSup>
                            <m:sSupPr>
                              <m:ctrlPr>
                                <a:rPr lang="es-ES" sz="2400" i="1" dirty="0">
                                  <a:latin typeface="Cambria Math" panose="02040503050406030204" pitchFamily="18" charset="0"/>
                                </a:rPr>
                              </m:ctrlPr>
                            </m:sSupPr>
                            <m:e>
                              <m:d>
                                <m:dPr>
                                  <m:ctrlPr>
                                    <a:rPr lang="en-US" altLang="zh-CN" sz="2400" b="1" i="1" dirty="0" smtClean="0">
                                      <a:solidFill>
                                        <a:srgbClr val="4440FB"/>
                                      </a:solidFill>
                                      <a:latin typeface="Cambria Math" panose="02040503050406030204" pitchFamily="18" charset="0"/>
                                      <a:ea typeface="Cambria Math" panose="02040503050406030204" pitchFamily="18" charset="0"/>
                                    </a:rPr>
                                  </m:ctrlPr>
                                </m:dPr>
                                <m:e>
                                  <m:sSup>
                                    <m:sSupPr>
                                      <m:ctrlPr>
                                        <a:rPr lang="en-US" altLang="zh-CN" sz="2400" b="1" i="1" dirty="0" smtClean="0">
                                          <a:solidFill>
                                            <a:srgbClr val="4440FB"/>
                                          </a:solidFill>
                                          <a:latin typeface="Cambria Math" panose="02040503050406030204" pitchFamily="18" charset="0"/>
                                          <a:ea typeface="Cambria Math" panose="02040503050406030204" pitchFamily="18" charset="0"/>
                                        </a:rPr>
                                      </m:ctrlPr>
                                    </m:sSupPr>
                                    <m:e>
                                      <m:r>
                                        <a:rPr lang="en-US" altLang="zh-CN" sz="2400" b="1" i="1" dirty="0">
                                          <a:solidFill>
                                            <a:srgbClr val="4440FB"/>
                                          </a:solidFill>
                                          <a:latin typeface="Cambria Math" panose="02040503050406030204" pitchFamily="18" charset="0"/>
                                          <a:ea typeface="Cambria Math" panose="02040503050406030204" pitchFamily="18" charset="0"/>
                                        </a:rPr>
                                        <m:t>𝒘</m:t>
                                      </m:r>
                                    </m:e>
                                    <m:sup>
                                      <m:r>
                                        <a:rPr lang="en-US" altLang="zh-CN" sz="2400" b="1" i="1" dirty="0">
                                          <a:solidFill>
                                            <a:srgbClr val="4440FB"/>
                                          </a:solidFill>
                                          <a:latin typeface="Cambria Math" panose="02040503050406030204" pitchFamily="18" charset="0"/>
                                          <a:ea typeface="Cambria Math" panose="02040503050406030204" pitchFamily="18" charset="0"/>
                                        </a:rPr>
                                        <m:t>𝑻</m:t>
                                      </m:r>
                                    </m:sup>
                                  </m:sSup>
                                  <m:sSub>
                                    <m:sSubPr>
                                      <m:ctrlPr>
                                        <a:rPr lang="en-US" sz="2400" b="1" i="1" dirty="0" smtClean="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𝒊</m:t>
                                      </m:r>
                                    </m:sub>
                                  </m:sSub>
                                  <m:r>
                                    <a:rPr lang="en-US" sz="2400" i="1" dirty="0">
                                      <a:latin typeface="Cambria Math" panose="02040503050406030204" pitchFamily="18" charset="0"/>
                                    </a:rPr>
                                    <m:t>−</m:t>
                                  </m:r>
                                  <m:sSub>
                                    <m:sSubPr>
                                      <m:ctrlPr>
                                        <a:rPr lang="en-US" sz="2400" i="1" dirty="0" smtClean="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𝑖</m:t>
                                      </m:r>
                                    </m:sub>
                                  </m:sSub>
                                </m:e>
                              </m:d>
                            </m:e>
                            <m:sup>
                              <m:r>
                                <a:rPr lang="en-US" sz="2400" i="1" dirty="0">
                                  <a:latin typeface="Cambria Math" panose="02040503050406030204" pitchFamily="18" charset="0"/>
                                </a:rPr>
                                <m:t>2</m:t>
                              </m:r>
                            </m:sup>
                          </m:sSup>
                        </m:e>
                      </m:nary>
                      <m:r>
                        <a:rPr lang="en-US" sz="2400" b="0" i="1" dirty="0" smtClean="0">
                          <a:latin typeface="Cambria Math" panose="02040503050406030204" pitchFamily="18" charset="0"/>
                        </a:rPr>
                        <m:t>=</m:t>
                      </m:r>
                      <m:nary>
                        <m:naryPr>
                          <m:chr m:val="∑"/>
                          <m:ctrlPr>
                            <a:rPr lang="es-E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sSup>
                            <m:sSupPr>
                              <m:ctrlPr>
                                <a:rPr lang="es-ES" sz="2400" i="1" dirty="0">
                                  <a:latin typeface="Cambria Math" panose="02040503050406030204" pitchFamily="18" charset="0"/>
                                </a:rPr>
                              </m:ctrlPr>
                            </m:sSupPr>
                            <m:e>
                              <m:d>
                                <m:dPr>
                                  <m:ctrlPr>
                                    <a:rPr lang="en-US" altLang="zh-CN" sz="2400" b="1" i="1" dirty="0">
                                      <a:solidFill>
                                        <a:srgbClr val="FF0000"/>
                                      </a:solidFill>
                                      <a:latin typeface="Cambria Math" panose="02040503050406030204" pitchFamily="18" charset="0"/>
                                      <a:ea typeface="Cambria Math" panose="02040503050406030204" pitchFamily="18" charset="0"/>
                                    </a:rPr>
                                  </m:ctrlPr>
                                </m:dPr>
                                <m:e>
                                  <m:sSup>
                                    <m:sSupPr>
                                      <m:ctrlPr>
                                        <a:rPr lang="en-US" altLang="zh-CN" sz="2400" b="1" i="1" dirty="0" smtClean="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𝒊</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b="1" i="1" dirty="0" smtClean="0">
                                      <a:solidFill>
                                        <a:srgbClr val="4440FB"/>
                                      </a:solidFill>
                                      <a:latin typeface="Cambria Math" panose="02040503050406030204" pitchFamily="18" charset="0"/>
                                      <a:ea typeface="Cambria Math" panose="02040503050406030204" pitchFamily="18" charset="0"/>
                                    </a:rPr>
                                    <m:t>𝒘</m:t>
                                  </m:r>
                                  <m:r>
                                    <a:rPr lang="en-US" sz="2400" i="1" dirty="0">
                                      <a:latin typeface="Cambria Math" panose="02040503050406030204" pitchFamily="18" charset="0"/>
                                    </a:rPr>
                                    <m:t>−</m:t>
                                  </m:r>
                                  <m:sSub>
                                    <m:sSubPr>
                                      <m:ctrlPr>
                                        <a:rPr lang="en-US" sz="2400" i="1" dirty="0" smtClean="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𝑖</m:t>
                                      </m:r>
                                    </m:sub>
                                  </m:sSub>
                                </m:e>
                              </m:d>
                            </m:e>
                            <m:sup>
                              <m:r>
                                <a:rPr lang="en-US" sz="2400" i="1" dirty="0">
                                  <a:latin typeface="Cambria Math" panose="02040503050406030204" pitchFamily="18" charset="0"/>
                                </a:rPr>
                                <m:t>2</m:t>
                              </m:r>
                            </m:sup>
                          </m:sSup>
                        </m:e>
                      </m:nary>
                    </m:oMath>
                  </m:oMathPara>
                </a14:m>
                <a:endParaRPr lang="en-US" sz="2400" i="1" dirty="0">
                  <a:latin typeface="Cambria Math" panose="02040503050406030204" pitchFamily="18" charset="0"/>
                </a:endParaRPr>
              </a:p>
              <a:p>
                <a:pPr>
                  <a:lnSpc>
                    <a:spcPct val="120000"/>
                  </a:lnSpc>
                </a:pPr>
                <a:r>
                  <a:rPr lang="en-US" sz="2400" b="0" dirty="0"/>
                  <a:t>	</a:t>
                </a:r>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982998" y="953125"/>
                <a:ext cx="10106114" cy="1745414"/>
              </a:xfrm>
              <a:prstGeom prst="rect">
                <a:avLst/>
              </a:prstGeom>
              <a:blipFill rotWithShape="1">
                <a:blip r:embed="rId4"/>
                <a:stretch>
                  <a:fillRect t="-36" r="1" b="24"/>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194006" y="5194762"/>
                <a:ext cx="10526728" cy="1409553"/>
              </a:xfrm>
              <a:prstGeom prst="rect">
                <a:avLst/>
              </a:prstGeom>
              <a:noFill/>
            </p:spPr>
            <p:txBody>
              <a:bodyPr wrap="none" lIns="0" tIns="0" rIns="0" bIns="0" rtlCol="0">
                <a:spAutoFit/>
              </a:bodyPr>
              <a:lstStyle/>
              <a:p>
                <a14:m>
                  <m:oMath xmlns:m="http://schemas.openxmlformats.org/officeDocument/2006/math">
                    <m:r>
                      <a:rPr lang="en-US" sz="2400" b="1" i="1" smtClean="0">
                        <a:solidFill>
                          <a:srgbClr val="FF0000"/>
                        </a:solidFill>
                        <a:latin typeface="Cambria Math" panose="02040503050406030204" pitchFamily="18" charset="0"/>
                      </a:rPr>
                      <m:t>𝑿</m:t>
                    </m:r>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eqArr>
                          <m:eqArrPr>
                            <m:ctrlPr>
                              <a:rPr lang="en-US" sz="2400" b="0" i="1" smtClean="0">
                                <a:solidFill>
                                  <a:srgbClr val="FF0000"/>
                                </a:solidFill>
                                <a:latin typeface="Cambria Math" panose="02040503050406030204" pitchFamily="18" charset="0"/>
                              </a:rPr>
                            </m:ctrlPr>
                          </m:eqArrPr>
                          <m:e>
                            <m:r>
                              <a:rPr lang="en-US" sz="2400" b="0" i="1" smtClean="0">
                                <a:solidFill>
                                  <a:srgbClr val="FF0000"/>
                                </a:solidFill>
                                <a:latin typeface="Cambria Math" panose="02040503050406030204" pitchFamily="18" charset="0"/>
                              </a:rPr>
                              <m:t>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1</m:t>
                                </m:r>
                              </m:sub>
                            </m:sSub>
                            <m:r>
                              <a:rPr lang="en-US" sz="2400" i="1">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 </m:t>
                                </m:r>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1</m:t>
                                </m:r>
                                <m:r>
                                  <a:rPr lang="en-US" sz="2400" i="1">
                                    <a:solidFill>
                                      <a:srgbClr val="FF0000"/>
                                    </a:solidFill>
                                    <a:latin typeface="Cambria Math" panose="02040503050406030204" pitchFamily="18" charset="0"/>
                                  </a:rPr>
                                  <m:t>𝑑</m:t>
                                </m:r>
                              </m:sub>
                            </m:sSub>
                          </m:e>
                          <m:e>
                            <m:r>
                              <a:rPr lang="en-US" sz="2400" b="0" i="1" smtClean="0">
                                <a:solidFill>
                                  <a:srgbClr val="FF0000"/>
                                </a:solidFill>
                                <a:latin typeface="Cambria Math" panose="02040503050406030204" pitchFamily="18" charset="0"/>
                              </a:rPr>
                              <m:t>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1</m:t>
                                </m:r>
                              </m:sub>
                            </m:sSub>
                            <m:r>
                              <a:rPr lang="en-US" sz="2400" b="0" i="1" smtClean="0">
                                <a:solidFill>
                                  <a:srgbClr val="FF0000"/>
                                </a:solidFill>
                                <a:latin typeface="Cambria Math" panose="02040503050406030204" pitchFamily="18" charset="0"/>
                              </a:rPr>
                              <m:t>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2</m:t>
                                </m:r>
                              </m:sub>
                            </m:sSub>
                            <m:sSub>
                              <m:sSubPr>
                                <m:ctrlPr>
                                  <a:rPr lang="en-US" sz="2400" i="1">
                                    <a:solidFill>
                                      <a:srgbClr val="FF0000"/>
                                    </a:solidFill>
                                    <a:latin typeface="Cambria Math" panose="02040503050406030204" pitchFamily="18" charset="0"/>
                                  </a:rPr>
                                </m:ctrlPr>
                              </m:sSubPr>
                              <m:e>
                                <m:r>
                                  <a:rPr lang="en-US" sz="2400" b="0" i="1" smtClean="0">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𝑑</m:t>
                                </m:r>
                              </m:sub>
                            </m:sSub>
                          </m:e>
                          <m:e>
                            <m:r>
                              <a:rPr lang="en-US" sz="2400" b="0" i="1" smtClean="0">
                                <a:solidFill>
                                  <a:srgbClr val="FF0000"/>
                                </a:solidFill>
                                <a:latin typeface="Cambria Math" panose="02040503050406030204" pitchFamily="18" charset="0"/>
                              </a:rPr>
                              <m:t>  </m:t>
                            </m:r>
                            <m:r>
                              <a:rPr lang="en-US" sz="2400" i="1" smtClean="0">
                                <a:solidFill>
                                  <a:srgbClr val="FF0000"/>
                                </a:solidFill>
                                <a:latin typeface="Cambria Math" panose="02040503050406030204" pitchFamily="18" charset="0"/>
                              </a:rPr>
                              <m:t>⋮</m:t>
                            </m:r>
                            <m:r>
                              <a:rPr lang="en-US" sz="2400" b="0" i="1" smtClean="0">
                                <a:solidFill>
                                  <a:srgbClr val="FF0000"/>
                                </a:solidFill>
                                <a:latin typeface="Cambria Math" panose="02040503050406030204" pitchFamily="18" charset="0"/>
                              </a:rPr>
                              <m:t>      ⋮       </m:t>
                            </m:r>
                            <m:r>
                              <a:rPr lang="en-US" altLang="zh-CN" sz="2400" i="1">
                                <a:solidFill>
                                  <a:srgbClr val="FF0000"/>
                                </a:solidFill>
                                <a:latin typeface="Cambria Math" panose="02040503050406030204" pitchFamily="18" charset="0"/>
                              </a:rPr>
                              <m:t>⋮</m:t>
                            </m:r>
                            <m:r>
                              <a:rPr lang="en-US" altLang="zh-CN" sz="2400" b="0" i="1" smtClean="0">
                                <a:solidFill>
                                  <a:srgbClr val="FF0000"/>
                                </a:solidFill>
                                <a:latin typeface="Cambria Math" panose="02040503050406030204" pitchFamily="18" charset="0"/>
                              </a:rPr>
                              <m:t>      </m:t>
                            </m:r>
                            <m:r>
                              <a:rPr lang="en-US" sz="2400" b="0" i="1" smtClean="0">
                                <a:solidFill>
                                  <a:srgbClr val="FF0000"/>
                                </a:solidFill>
                                <a:latin typeface="Cambria Math" panose="02040503050406030204" pitchFamily="18" charset="0"/>
                              </a:rPr>
                              <m:t>⋮       ⋮  </m:t>
                            </m:r>
                          </m:e>
                          <m:e>
                            <m:r>
                              <a:rPr lang="en-US" sz="2400" b="0" i="1" smtClean="0">
                                <a:solidFill>
                                  <a:srgbClr val="FF0000"/>
                                </a:solidFill>
                                <a:latin typeface="Cambria Math" panose="02040503050406030204" pitchFamily="18" charset="0"/>
                              </a:rPr>
                              <m:t>1  </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𝑚</m:t>
                                </m:r>
                                <m:r>
                                  <a:rPr lang="en-US" sz="2400" i="1">
                                    <a:solidFill>
                                      <a:srgbClr val="FF0000"/>
                                    </a:solidFill>
                                    <a:latin typeface="Cambria Math" panose="02040503050406030204" pitchFamily="18" charset="0"/>
                                  </a:rPr>
                                  <m:t>1</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𝑚</m:t>
                                </m:r>
                                <m:r>
                                  <a:rPr lang="en-US" sz="2400" i="1">
                                    <a:solidFill>
                                      <a:srgbClr val="FF0000"/>
                                    </a:solidFill>
                                    <a:latin typeface="Cambria Math" panose="02040503050406030204" pitchFamily="18" charset="0"/>
                                  </a:rPr>
                                  <m:t>2</m:t>
                                </m:r>
                              </m:sub>
                            </m:sSub>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 </m:t>
                                </m:r>
                                <m:r>
                                  <a:rPr lang="en-US" sz="2400" i="1">
                                    <a:solidFill>
                                      <a:srgbClr val="FF0000"/>
                                    </a:solidFill>
                                    <a:latin typeface="Cambria Math" panose="02040503050406030204" pitchFamily="18" charset="0"/>
                                  </a:rPr>
                                  <m:t>𝑥</m:t>
                                </m:r>
                              </m:e>
                              <m:sub>
                                <m:r>
                                  <a:rPr lang="en-US" sz="2400" b="0" i="1" smtClean="0">
                                    <a:solidFill>
                                      <a:srgbClr val="FF0000"/>
                                    </a:solidFill>
                                    <a:latin typeface="Cambria Math" panose="02040503050406030204" pitchFamily="18" charset="0"/>
                                  </a:rPr>
                                  <m:t>𝑚</m:t>
                                </m:r>
                                <m:r>
                                  <a:rPr lang="en-US" sz="2400" i="1">
                                    <a:solidFill>
                                      <a:srgbClr val="FF0000"/>
                                    </a:solidFill>
                                    <a:latin typeface="Cambria Math" panose="02040503050406030204" pitchFamily="18" charset="0"/>
                                  </a:rPr>
                                  <m:t>𝑑</m:t>
                                </m:r>
                              </m:sub>
                            </m:sSub>
                          </m:e>
                        </m:eqArr>
                      </m:e>
                    </m:d>
                  </m:oMath>
                </a14:m>
                <a:r>
                  <a:rPr lang="en-US" altLang="zh-CN" sz="2400" b="1" dirty="0">
                    <a:ea typeface="Cambria Math" panose="02040503050406030204" pitchFamily="18" charset="0"/>
                  </a:rPr>
                  <a:t> </a:t>
                </a:r>
                <a14:m>
                  <m:oMath xmlns:m="http://schemas.openxmlformats.org/officeDocument/2006/math">
                    <m:r>
                      <a:rPr lang="en-US" altLang="zh-CN" sz="2400" b="1" i="1" dirty="0">
                        <a:latin typeface="Cambria Math" panose="02040503050406030204" pitchFamily="18" charset="0"/>
                        <a:ea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ℝ</m:t>
                        </m:r>
                      </m:e>
                      <m:sup>
                        <m:r>
                          <a:rPr lang="en-US" altLang="zh-CN" sz="2400" i="1" dirty="0">
                            <a:latin typeface="Cambria Math" panose="02040503050406030204" pitchFamily="18" charset="0"/>
                            <a:ea typeface="Cambria Math" panose="02040503050406030204" pitchFamily="18" charset="0"/>
                          </a:rPr>
                          <m:t>𝑚</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ea typeface="Cambria Math" panose="02040503050406030204" pitchFamily="18" charset="0"/>
                          </a:rPr>
                          <m:t>𝑑</m:t>
                        </m:r>
                        <m:r>
                          <a:rPr lang="en-US" altLang="zh-CN" sz="2400" b="0" i="1" dirty="0" smtClean="0">
                            <a:latin typeface="Cambria Math" panose="02040503050406030204" pitchFamily="18" charset="0"/>
                            <a:ea typeface="Cambria Math" panose="02040503050406030204" pitchFamily="18" charset="0"/>
                          </a:rPr>
                          <m:t>+1)</m:t>
                        </m:r>
                        <m:r>
                          <a:rPr lang="en-US" altLang="zh-CN" sz="2400" i="1" dirty="0" smtClean="0">
                            <a:latin typeface="Cambria Math" panose="02040503050406030204" pitchFamily="18" charset="0"/>
                            <a:ea typeface="Cambria Math" panose="02040503050406030204" pitchFamily="18" charset="0"/>
                          </a:rPr>
                          <m:t> </m:t>
                        </m:r>
                      </m:sup>
                    </m:sSup>
                  </m:oMath>
                </a14:m>
                <a:r>
                  <a:rPr lang="en-US" sz="2400" b="0" dirty="0"/>
                  <a:t>,</a:t>
                </a:r>
                <a:r>
                  <a:rPr lang="en-US" sz="2400" b="1" dirty="0"/>
                  <a:t> </a:t>
                </a:r>
                <a14:m>
                  <m:oMath xmlns:m="http://schemas.openxmlformats.org/officeDocument/2006/math">
                    <m:r>
                      <a:rPr lang="en-US" sz="2400" b="1" i="1" smtClean="0">
                        <a:solidFill>
                          <a:srgbClr val="4440FB"/>
                        </a:solidFill>
                        <a:latin typeface="Cambria Math" panose="02040503050406030204" pitchFamily="18" charset="0"/>
                      </a:rPr>
                      <m:t>𝒘</m:t>
                    </m:r>
                    <m:r>
                      <a:rPr lang="en-US" sz="2400" b="1" i="1" smtClean="0">
                        <a:solidFill>
                          <a:srgbClr val="4440FB"/>
                        </a:solidFill>
                        <a:latin typeface="Cambria Math" panose="02040503050406030204" pitchFamily="18" charset="0"/>
                      </a:rPr>
                      <m:t>=</m:t>
                    </m:r>
                    <m:d>
                      <m:dPr>
                        <m:ctrlPr>
                          <a:rPr lang="en-US" sz="2400" i="1">
                            <a:latin typeface="Cambria Math" panose="02040503050406030204" pitchFamily="18" charset="0"/>
                          </a:rPr>
                        </m:ctrlPr>
                      </m:dPr>
                      <m:e>
                        <m:eqArr>
                          <m:eqArrPr>
                            <m:ctrlPr>
                              <a:rPr lang="en-US" sz="2400" i="1" smtClean="0">
                                <a:solidFill>
                                  <a:srgbClr val="4440FB"/>
                                </a:solidFill>
                                <a:latin typeface="Cambria Math" panose="02040503050406030204" pitchFamily="18" charset="0"/>
                              </a:rPr>
                            </m:ctrlPr>
                          </m:eqArrPr>
                          <m:e>
                            <m:sSub>
                              <m:sSubPr>
                                <m:ctrlPr>
                                  <a:rPr lang="en-US" sz="2400" i="1">
                                    <a:solidFill>
                                      <a:srgbClr val="4440FB"/>
                                    </a:solidFill>
                                    <a:latin typeface="Cambria Math" panose="02040503050406030204" pitchFamily="18" charset="0"/>
                                  </a:rPr>
                                </m:ctrlPr>
                              </m:sSubPr>
                              <m:e>
                                <m:r>
                                  <a:rPr lang="en-US" sz="2400" b="0" i="1" smtClean="0">
                                    <a:solidFill>
                                      <a:srgbClr val="4440FB"/>
                                    </a:solidFill>
                                    <a:latin typeface="Cambria Math" panose="02040503050406030204" pitchFamily="18" charset="0"/>
                                  </a:rPr>
                                  <m:t>𝑤</m:t>
                                </m:r>
                              </m:e>
                              <m:sub>
                                <m:r>
                                  <a:rPr lang="en-US" sz="2400" b="0" i="1" smtClean="0">
                                    <a:solidFill>
                                      <a:srgbClr val="4440FB"/>
                                    </a:solidFill>
                                    <a:latin typeface="Cambria Math" panose="02040503050406030204" pitchFamily="18" charset="0"/>
                                  </a:rPr>
                                  <m:t>0</m:t>
                                </m:r>
                              </m:sub>
                            </m:sSub>
                            <m:r>
                              <a:rPr lang="en-US" sz="2400" i="1">
                                <a:solidFill>
                                  <a:srgbClr val="4440FB"/>
                                </a:solidFill>
                                <a:latin typeface="Cambria Math" panose="02040503050406030204" pitchFamily="18" charset="0"/>
                              </a:rPr>
                              <m:t> </m:t>
                            </m:r>
                          </m:e>
                          <m:e>
                            <m:sSub>
                              <m:sSubPr>
                                <m:ctrlPr>
                                  <a:rPr lang="en-US" sz="2400" i="1">
                                    <a:solidFill>
                                      <a:srgbClr val="4440FB"/>
                                    </a:solidFill>
                                    <a:latin typeface="Cambria Math" panose="02040503050406030204" pitchFamily="18" charset="0"/>
                                  </a:rPr>
                                </m:ctrlPr>
                              </m:sSubPr>
                              <m:e>
                                <m:r>
                                  <a:rPr lang="en-US" sz="2400" b="0" i="1" smtClean="0">
                                    <a:solidFill>
                                      <a:srgbClr val="4440FB"/>
                                    </a:solidFill>
                                    <a:latin typeface="Cambria Math" panose="02040503050406030204" pitchFamily="18" charset="0"/>
                                  </a:rPr>
                                  <m:t>𝑤</m:t>
                                </m:r>
                              </m:e>
                              <m:sub>
                                <m:r>
                                  <a:rPr lang="en-US" sz="2400" b="0" i="1" smtClean="0">
                                    <a:solidFill>
                                      <a:srgbClr val="4440FB"/>
                                    </a:solidFill>
                                    <a:latin typeface="Cambria Math" panose="02040503050406030204" pitchFamily="18" charset="0"/>
                                  </a:rPr>
                                  <m:t>1</m:t>
                                </m:r>
                              </m:sub>
                            </m:sSub>
                            <m:r>
                              <a:rPr lang="en-US" sz="2400" i="1">
                                <a:solidFill>
                                  <a:srgbClr val="4440FB"/>
                                </a:solidFill>
                                <a:latin typeface="Cambria Math" panose="02040503050406030204" pitchFamily="18" charset="0"/>
                              </a:rPr>
                              <m:t> </m:t>
                            </m:r>
                          </m:e>
                          <m:e>
                            <m:r>
                              <a:rPr lang="en-US" sz="2400" i="1">
                                <a:solidFill>
                                  <a:srgbClr val="4440FB"/>
                                </a:solidFill>
                                <a:latin typeface="Cambria Math" panose="02040503050406030204" pitchFamily="18" charset="0"/>
                              </a:rPr>
                              <m:t> ⋮</m:t>
                            </m:r>
                          </m:e>
                          <m:e>
                            <m:sSub>
                              <m:sSubPr>
                                <m:ctrlPr>
                                  <a:rPr lang="en-US" sz="2400" i="1">
                                    <a:solidFill>
                                      <a:srgbClr val="4440FB"/>
                                    </a:solidFill>
                                    <a:latin typeface="Cambria Math" panose="02040503050406030204" pitchFamily="18" charset="0"/>
                                  </a:rPr>
                                </m:ctrlPr>
                              </m:sSubPr>
                              <m:e>
                                <m:r>
                                  <a:rPr lang="en-US" sz="2400" b="0" i="1" smtClean="0">
                                    <a:solidFill>
                                      <a:srgbClr val="4440FB"/>
                                    </a:solidFill>
                                    <a:latin typeface="Cambria Math" panose="02040503050406030204" pitchFamily="18" charset="0"/>
                                  </a:rPr>
                                  <m:t>𝑤</m:t>
                                </m:r>
                              </m:e>
                              <m:sub>
                                <m:r>
                                  <a:rPr lang="en-US" sz="2400" b="0" i="1" smtClean="0">
                                    <a:solidFill>
                                      <a:srgbClr val="4440FB"/>
                                    </a:solidFill>
                                    <a:latin typeface="Cambria Math" panose="02040503050406030204" pitchFamily="18" charset="0"/>
                                  </a:rPr>
                                  <m:t>𝑑</m:t>
                                </m:r>
                              </m:sub>
                            </m:sSub>
                          </m:e>
                        </m:eqArr>
                      </m:e>
                    </m:d>
                    <m:r>
                      <a:rPr lang="en-US" altLang="zh-CN" sz="2400" b="1" i="1" dirty="0">
                        <a:latin typeface="Cambria Math" panose="02040503050406030204" pitchFamily="18" charset="0"/>
                        <a:ea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ℝ</m:t>
                        </m:r>
                      </m:e>
                      <m:sup>
                        <m:r>
                          <a:rPr lang="en-US" altLang="zh-CN" sz="2400" b="0" i="1" dirty="0" smtClean="0">
                            <a:latin typeface="Cambria Math" panose="02040503050406030204" pitchFamily="18" charset="0"/>
                            <a:ea typeface="Cambria Math" panose="02040503050406030204" pitchFamily="18" charset="0"/>
                          </a:rPr>
                          <m:t>𝑑</m:t>
                        </m:r>
                        <m:r>
                          <a:rPr lang="en-US" altLang="zh-CN" sz="2400" b="0" i="1" dirty="0" smtClean="0">
                            <a:latin typeface="Cambria Math" panose="02040503050406030204" pitchFamily="18" charset="0"/>
                            <a:ea typeface="Cambria Math" panose="02040503050406030204" pitchFamily="18" charset="0"/>
                          </a:rPr>
                          <m:t>+1 </m:t>
                        </m:r>
                      </m:sup>
                    </m:sSup>
                    <m:r>
                      <a:rPr lang="en-US" altLang="zh-CN" sz="2400" b="1" i="1" dirty="0" smtClean="0">
                        <a:latin typeface="Cambria Math" panose="02040503050406030204" pitchFamily="18" charset="0"/>
                        <a:ea typeface="Cambria Math" panose="02040503050406030204" pitchFamily="18" charset="0"/>
                      </a:rPr>
                      <m:t>, </m:t>
                    </m:r>
                    <m:r>
                      <a:rPr lang="en-US" sz="2400" b="1" i="1" smtClean="0">
                        <a:solidFill>
                          <a:srgbClr val="7030A0"/>
                        </a:solidFill>
                        <a:latin typeface="Cambria Math" panose="02040503050406030204" pitchFamily="18" charset="0"/>
                      </a:rPr>
                      <m:t>𝒚</m:t>
                    </m:r>
                    <m:r>
                      <a:rPr lang="en-US" sz="2400" i="1">
                        <a:latin typeface="Cambria Math" panose="02040503050406030204" pitchFamily="18" charset="0"/>
                      </a:rPr>
                      <m:t>=</m:t>
                    </m:r>
                    <m:d>
                      <m:dPr>
                        <m:ctrlPr>
                          <a:rPr lang="en-US" sz="2400" i="1" smtClean="0">
                            <a:latin typeface="Cambria Math" panose="02040503050406030204" pitchFamily="18" charset="0"/>
                          </a:rPr>
                        </m:ctrlPr>
                      </m:dPr>
                      <m:e>
                        <m:eqArr>
                          <m:eqArrPr>
                            <m:ctrlPr>
                              <a:rPr lang="en-US" sz="2400" i="1" smtClean="0">
                                <a:solidFill>
                                  <a:srgbClr val="7030A0"/>
                                </a:solidFill>
                                <a:latin typeface="Cambria Math" panose="02040503050406030204" pitchFamily="18" charset="0"/>
                              </a:rPr>
                            </m:ctrlPr>
                          </m:eqArrPr>
                          <m:e>
                            <m:sSub>
                              <m:sSubPr>
                                <m:ctrlPr>
                                  <a:rPr lang="en-US" sz="2400" i="1">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𝑦</m:t>
                                </m:r>
                              </m:e>
                              <m:sub>
                                <m:r>
                                  <a:rPr lang="en-US" sz="2400" i="1">
                                    <a:solidFill>
                                      <a:srgbClr val="7030A0"/>
                                    </a:solidFill>
                                    <a:latin typeface="Cambria Math" panose="02040503050406030204" pitchFamily="18" charset="0"/>
                                  </a:rPr>
                                  <m:t>1</m:t>
                                </m:r>
                              </m:sub>
                            </m:sSub>
                            <m:r>
                              <a:rPr lang="en-US" sz="2400" i="1">
                                <a:solidFill>
                                  <a:srgbClr val="7030A0"/>
                                </a:solidFill>
                                <a:latin typeface="Cambria Math" panose="02040503050406030204" pitchFamily="18" charset="0"/>
                              </a:rPr>
                              <m:t> </m:t>
                            </m:r>
                          </m:e>
                          <m:e>
                            <m:sSub>
                              <m:sSubPr>
                                <m:ctrlPr>
                                  <a:rPr lang="en-US" sz="2400" i="1">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𝑦</m:t>
                                </m:r>
                              </m:e>
                              <m:sub>
                                <m:r>
                                  <a:rPr lang="en-US" sz="2400" i="1">
                                    <a:solidFill>
                                      <a:srgbClr val="7030A0"/>
                                    </a:solidFill>
                                    <a:latin typeface="Cambria Math" panose="02040503050406030204" pitchFamily="18" charset="0"/>
                                  </a:rPr>
                                  <m:t>2</m:t>
                                </m:r>
                              </m:sub>
                            </m:sSub>
                            <m:r>
                              <a:rPr lang="en-US" sz="2400" i="1">
                                <a:solidFill>
                                  <a:srgbClr val="7030A0"/>
                                </a:solidFill>
                                <a:latin typeface="Cambria Math" panose="02040503050406030204" pitchFamily="18" charset="0"/>
                              </a:rPr>
                              <m:t> </m:t>
                            </m:r>
                          </m:e>
                          <m:e>
                            <m:r>
                              <a:rPr lang="en-US" sz="2400" i="1">
                                <a:solidFill>
                                  <a:srgbClr val="7030A0"/>
                                </a:solidFill>
                                <a:latin typeface="Cambria Math" panose="02040503050406030204" pitchFamily="18" charset="0"/>
                              </a:rPr>
                              <m:t> ⋮</m:t>
                            </m:r>
                          </m:e>
                          <m:e>
                            <m:sSub>
                              <m:sSubPr>
                                <m:ctrlPr>
                                  <a:rPr lang="en-US" sz="2400" i="1">
                                    <a:solidFill>
                                      <a:srgbClr val="7030A0"/>
                                    </a:solidFill>
                                    <a:latin typeface="Cambria Math" panose="02040503050406030204" pitchFamily="18" charset="0"/>
                                  </a:rPr>
                                </m:ctrlPr>
                              </m:sSubPr>
                              <m:e>
                                <m:r>
                                  <a:rPr lang="en-US" sz="2400" b="0" i="1" smtClean="0">
                                    <a:solidFill>
                                      <a:srgbClr val="7030A0"/>
                                    </a:solidFill>
                                    <a:latin typeface="Cambria Math" panose="02040503050406030204" pitchFamily="18" charset="0"/>
                                  </a:rPr>
                                  <m:t>𝑦</m:t>
                                </m:r>
                              </m:e>
                              <m:sub>
                                <m:r>
                                  <a:rPr lang="en-US" sz="2400" b="0" i="1" smtClean="0">
                                    <a:solidFill>
                                      <a:srgbClr val="7030A0"/>
                                    </a:solidFill>
                                    <a:latin typeface="Cambria Math" panose="02040503050406030204" pitchFamily="18" charset="0"/>
                                  </a:rPr>
                                  <m:t>𝑚</m:t>
                                </m:r>
                              </m:sub>
                            </m:sSub>
                          </m:e>
                        </m:eqArr>
                      </m:e>
                    </m:d>
                  </m:oMath>
                </a14:m>
                <a:r>
                  <a:rPr lang="en-US" altLang="zh-CN" sz="2400" b="1" dirty="0">
                    <a:ea typeface="Cambria Math" panose="02040503050406030204" pitchFamily="18" charset="0"/>
                  </a:rPr>
                  <a:t> </a:t>
                </a:r>
                <a14:m>
                  <m:oMath xmlns:m="http://schemas.openxmlformats.org/officeDocument/2006/math">
                    <m:r>
                      <a:rPr lang="en-US" altLang="zh-CN" sz="2400" b="1" i="1" dirty="0">
                        <a:latin typeface="Cambria Math" panose="02040503050406030204" pitchFamily="18" charset="0"/>
                        <a:ea typeface="Cambria Math" panose="02040503050406030204" pitchFamily="18" charset="0"/>
                      </a:rPr>
                      <m:t>∈</m:t>
                    </m:r>
                    <m:sSup>
                      <m:sSupPr>
                        <m:ctrlPr>
                          <a:rPr lang="en-US" altLang="zh-CN" sz="2400" b="1" i="1" dirty="0">
                            <a:latin typeface="Cambria Math" panose="02040503050406030204" pitchFamily="18" charset="0"/>
                            <a:ea typeface="Cambria Math" panose="02040503050406030204" pitchFamily="18" charset="0"/>
                          </a:rPr>
                        </m:ctrlPr>
                      </m:sSupPr>
                      <m:e>
                        <m:r>
                          <a:rPr lang="en-US" altLang="zh-CN" sz="2400" i="1" dirty="0">
                            <a:latin typeface="Cambria Math" panose="02040503050406030204" pitchFamily="18" charset="0"/>
                            <a:ea typeface="Cambria Math" panose="02040503050406030204" pitchFamily="18" charset="0"/>
                          </a:rPr>
                          <m:t>ℝ</m:t>
                        </m:r>
                      </m:e>
                      <m:sup>
                        <m:r>
                          <a:rPr lang="en-US" altLang="zh-CN" sz="2400" i="1" dirty="0">
                            <a:latin typeface="Cambria Math" panose="02040503050406030204" pitchFamily="18" charset="0"/>
                            <a:ea typeface="Cambria Math" panose="02040503050406030204" pitchFamily="18" charset="0"/>
                          </a:rPr>
                          <m:t>𝑚</m:t>
                        </m:r>
                        <m:r>
                          <a:rPr lang="en-US" altLang="zh-CN" sz="2400" i="1" dirty="0">
                            <a:latin typeface="Cambria Math" panose="02040503050406030204" pitchFamily="18" charset="0"/>
                            <a:ea typeface="Cambria Math" panose="02040503050406030204" pitchFamily="18" charset="0"/>
                          </a:rPr>
                          <m:t> </m:t>
                        </m:r>
                      </m:sup>
                    </m:sSup>
                  </m:oMath>
                </a14:m>
                <a:endParaRPr lang="en-US" sz="2400" b="0" dirty="0"/>
              </a:p>
            </p:txBody>
          </p:sp>
        </mc:Choice>
        <mc:Fallback xmlns="">
          <p:sp>
            <p:nvSpPr>
              <p:cNvPr id="8" name="文本框 7"/>
              <p:cNvSpPr txBox="1">
                <a:spLocks noRot="1" noChangeAspect="1" noMove="1" noResize="1" noEditPoints="1" noAdjustHandles="1" noChangeArrowheads="1" noChangeShapeType="1" noTextEdit="1"/>
              </p:cNvSpPr>
              <p:nvPr/>
            </p:nvSpPr>
            <p:spPr>
              <a:xfrm>
                <a:off x="1194006" y="5194762"/>
                <a:ext cx="10526728" cy="1409553"/>
              </a:xfrm>
              <a:prstGeom prst="rect">
                <a:avLst/>
              </a:prstGeom>
              <a:blipFill rotWithShape="1">
                <a:blip r:embed="rId5"/>
                <a:stretch>
                  <a:fillRect l="-2" t="-33" r="5" b="-19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2536587" y="2327912"/>
                <a:ext cx="6779355" cy="1688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eqArr>
                                <m:eqArrPr>
                                  <m:ctrlPr>
                                    <a:rPr lang="en-US" altLang="zh-CN" sz="2400" b="1" i="1" dirty="0">
                                      <a:latin typeface="Cambria Math" panose="02040503050406030204" pitchFamily="18" charset="0"/>
                                      <a:ea typeface="Cambria Math" panose="02040503050406030204" pitchFamily="18" charset="0"/>
                                    </a:rPr>
                                  </m:ctrlPr>
                                </m:eqArrPr>
                                <m:e>
                                  <m:sSup>
                                    <m:sSupPr>
                                      <m:ctrlPr>
                                        <a:rPr lang="en-US" altLang="zh-CN" sz="2400" b="1" i="1" dirty="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𝟏</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b="1" i="1" dirty="0">
                                      <a:solidFill>
                                        <a:srgbClr val="4440FB"/>
                                      </a:solidFill>
                                      <a:latin typeface="Cambria Math" panose="02040503050406030204" pitchFamily="18" charset="0"/>
                                      <a:ea typeface="Cambria Math" panose="02040503050406030204" pitchFamily="18" charset="0"/>
                                    </a:rPr>
                                    <m:t>𝒘</m:t>
                                  </m:r>
                                  <m:r>
                                    <a:rPr lang="en-US" altLang="zh-CN" sz="2400" b="1" i="1" dirty="0">
                                      <a:latin typeface="Cambria Math" panose="02040503050406030204" pitchFamily="18" charset="0"/>
                                      <a:ea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1</m:t>
                                      </m:r>
                                    </m:sub>
                                  </m:sSub>
                                </m:e>
                                <m:e>
                                  <m:sSup>
                                    <m:sSupPr>
                                      <m:ctrlPr>
                                        <a:rPr lang="en-US" altLang="zh-CN" sz="2400" b="1" i="1" dirty="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𝟐</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b="1" i="1" dirty="0">
                                      <a:solidFill>
                                        <a:srgbClr val="4440FB"/>
                                      </a:solidFill>
                                      <a:latin typeface="Cambria Math" panose="02040503050406030204" pitchFamily="18" charset="0"/>
                                      <a:ea typeface="Cambria Math" panose="02040503050406030204" pitchFamily="18" charset="0"/>
                                    </a:rPr>
                                    <m:t>𝒘</m:t>
                                  </m:r>
                                  <m:r>
                                    <a:rPr lang="en-US" altLang="zh-CN" sz="2400" b="1" i="1" dirty="0">
                                      <a:latin typeface="Cambria Math" panose="02040503050406030204" pitchFamily="18" charset="0"/>
                                      <a:ea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2</m:t>
                                      </m:r>
                                    </m:sub>
                                  </m:sSub>
                                </m:e>
                                <m:e>
                                  <m:r>
                                    <a:rPr lang="en-US" sz="2400" i="1" dirty="0">
                                      <a:latin typeface="Cambria Math" panose="02040503050406030204" pitchFamily="18" charset="0"/>
                                    </a:rPr>
                                    <m:t>⋮</m:t>
                                  </m:r>
                                </m:e>
                                <m:e>
                                  <m:sSup>
                                    <m:sSupPr>
                                      <m:ctrlPr>
                                        <a:rPr lang="en-US" altLang="zh-CN" sz="2400" b="1" i="1" dirty="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𝒎</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b="1" i="1" dirty="0">
                                      <a:solidFill>
                                        <a:srgbClr val="4440FB"/>
                                      </a:solidFill>
                                      <a:latin typeface="Cambria Math" panose="02040503050406030204" pitchFamily="18" charset="0"/>
                                      <a:ea typeface="Cambria Math" panose="02040503050406030204" pitchFamily="18" charset="0"/>
                                    </a:rPr>
                                    <m:t>𝒘</m:t>
                                  </m:r>
                                  <m:r>
                                    <a:rPr lang="en-US" altLang="zh-CN" sz="2400" b="1" i="1" dirty="0">
                                      <a:latin typeface="Cambria Math" panose="02040503050406030204" pitchFamily="18" charset="0"/>
                                      <a:ea typeface="Cambria Math" panose="02040503050406030204" pitchFamily="18" charset="0"/>
                                    </a:rPr>
                                    <m:t>−</m:t>
                                  </m:r>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𝑚</m:t>
                                      </m:r>
                                    </m:sub>
                                  </m:sSub>
                                </m:e>
                              </m:eqArr>
                            </m:e>
                          </m:d>
                        </m:e>
                        <m:sup>
                          <m:r>
                            <a:rPr lang="en-US" sz="2400" i="1">
                              <a:latin typeface="Cambria Math" panose="02040503050406030204" pitchFamily="18" charset="0"/>
                            </a:rPr>
                            <m:t>2</m:t>
                          </m:r>
                        </m:sup>
                      </m:sSup>
                      <m:r>
                        <a:rPr lang="en-US" altLang="zh-CN" sz="2400" i="1">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d>
                                <m:dPr>
                                  <m:begChr m:val="["/>
                                  <m:endChr m:val="]"/>
                                  <m:ctrlPr>
                                    <a:rPr lang="en-US" sz="2400" i="1">
                                      <a:latin typeface="Cambria Math" panose="02040503050406030204" pitchFamily="18" charset="0"/>
                                    </a:rPr>
                                  </m:ctrlPr>
                                </m:dPr>
                                <m:e>
                                  <m:eqArr>
                                    <m:eqArrPr>
                                      <m:ctrlPr>
                                        <a:rPr lang="en-US" altLang="zh-CN" sz="2400" b="1" i="1" dirty="0">
                                          <a:solidFill>
                                            <a:srgbClr val="FF0000"/>
                                          </a:solidFill>
                                          <a:latin typeface="Cambria Math" panose="02040503050406030204" pitchFamily="18" charset="0"/>
                                          <a:ea typeface="Cambria Math" panose="02040503050406030204" pitchFamily="18" charset="0"/>
                                        </a:rPr>
                                      </m:ctrlPr>
                                    </m:eqArrPr>
                                    <m:e>
                                      <m:sSup>
                                        <m:sSupPr>
                                          <m:ctrlPr>
                                            <a:rPr lang="en-US" altLang="zh-CN" sz="2400" b="1" i="1" dirty="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m:t>
                                              </m:r>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𝟏</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i="1" dirty="0">
                                          <a:solidFill>
                                            <a:srgbClr val="FF0000"/>
                                          </a:solidFill>
                                          <a:latin typeface="Cambria Math" panose="02040503050406030204" pitchFamily="18" charset="0"/>
                                          <a:ea typeface="Cambria Math" panose="02040503050406030204" pitchFamily="18" charset="0"/>
                                        </a:rPr>
                                        <m:t>−−</m:t>
                                      </m:r>
                                    </m:e>
                                    <m:e>
                                      <m:sSup>
                                        <m:sSupPr>
                                          <m:ctrlPr>
                                            <a:rPr lang="en-US" altLang="zh-CN" sz="2400" b="1" i="1" dirty="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m:t>
                                              </m:r>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𝟐</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b="1" i="1" dirty="0">
                                          <a:solidFill>
                                            <a:srgbClr val="FF0000"/>
                                          </a:solidFill>
                                          <a:latin typeface="Cambria Math" panose="02040503050406030204" pitchFamily="18" charset="0"/>
                                          <a:ea typeface="Cambria Math" panose="02040503050406030204" pitchFamily="18" charset="0"/>
                                        </a:rPr>
                                        <m:t>−</m:t>
                                      </m:r>
                                      <m:r>
                                        <a:rPr lang="en-US" altLang="zh-CN" sz="2400" i="1" dirty="0">
                                          <a:solidFill>
                                            <a:srgbClr val="FF0000"/>
                                          </a:solidFill>
                                          <a:latin typeface="Cambria Math" panose="02040503050406030204" pitchFamily="18" charset="0"/>
                                          <a:ea typeface="Cambria Math" panose="02040503050406030204" pitchFamily="18" charset="0"/>
                                        </a:rPr>
                                        <m:t>−</m:t>
                                      </m:r>
                                    </m:e>
                                    <m:e>
                                      <m:r>
                                        <a:rPr lang="en-US" altLang="zh-CN" sz="2400" i="1" dirty="0">
                                          <a:solidFill>
                                            <a:srgbClr val="FF0000"/>
                                          </a:solidFill>
                                          <a:latin typeface="Cambria Math" panose="02040503050406030204" pitchFamily="18" charset="0"/>
                                          <a:ea typeface="Cambria Math" panose="02040503050406030204" pitchFamily="18" charset="0"/>
                                        </a:rPr>
                                        <m:t>⋮</m:t>
                                      </m:r>
                                    </m:e>
                                    <m:e>
                                      <m:sSup>
                                        <m:sSupPr>
                                          <m:ctrlPr>
                                            <a:rPr lang="en-US" altLang="zh-CN" sz="2400" b="1" i="1" dirty="0">
                                              <a:solidFill>
                                                <a:srgbClr val="FF0000"/>
                                              </a:solidFill>
                                              <a:latin typeface="Cambria Math" panose="02040503050406030204" pitchFamily="18" charset="0"/>
                                              <a:ea typeface="Cambria Math" panose="02040503050406030204" pitchFamily="18" charset="0"/>
                                            </a:rPr>
                                          </m:ctrlPr>
                                        </m:sSupPr>
                                        <m:e>
                                          <m:sSub>
                                            <m:sSubPr>
                                              <m:ctrlPr>
                                                <a:rPr lang="en-US" sz="2400" b="1" i="1" dirty="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m:t>
                                              </m:r>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𝒎</m:t>
                                              </m:r>
                                            </m:sub>
                                          </m:sSub>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r>
                                        <a:rPr lang="en-US" altLang="zh-CN" sz="2400" i="1" dirty="0">
                                          <a:solidFill>
                                            <a:srgbClr val="FF0000"/>
                                          </a:solidFill>
                                          <a:latin typeface="Cambria Math" panose="02040503050406030204" pitchFamily="18" charset="0"/>
                                          <a:ea typeface="Cambria Math" panose="02040503050406030204" pitchFamily="18" charset="0"/>
                                        </a:rPr>
                                        <m:t>−−</m:t>
                                      </m:r>
                                    </m:e>
                                  </m:eqArr>
                                </m:e>
                              </m:d>
                              <m:r>
                                <a:rPr lang="en-US" sz="2400" b="1" i="1">
                                  <a:solidFill>
                                    <a:srgbClr val="4440FB"/>
                                  </a:solidFill>
                                  <a:latin typeface="Cambria Math" panose="02040503050406030204" pitchFamily="18" charset="0"/>
                                </a:rPr>
                                <m:t>𝒘</m:t>
                              </m:r>
                              <m:r>
                                <a:rPr lang="en-US" sz="2400" i="1">
                                  <a:latin typeface="Cambria Math" panose="02040503050406030204" pitchFamily="18" charset="0"/>
                                </a:rPr>
                                <m:t>−</m:t>
                              </m:r>
                              <m:d>
                                <m:dPr>
                                  <m:begChr m:val="["/>
                                  <m:endChr m:val="]"/>
                                  <m:ctrlPr>
                                    <a:rPr lang="en-US" sz="2400" i="1">
                                      <a:latin typeface="Cambria Math" panose="02040503050406030204" pitchFamily="18" charset="0"/>
                                    </a:rPr>
                                  </m:ctrlPr>
                                </m:dPr>
                                <m:e>
                                  <m:eqArr>
                                    <m:eqArrPr>
                                      <m:ctrlPr>
                                        <a:rPr lang="en-US" altLang="zh-CN" sz="2400" b="1" i="1" dirty="0">
                                          <a:solidFill>
                                            <a:srgbClr val="7030A0"/>
                                          </a:solidFill>
                                          <a:latin typeface="Cambria Math" panose="02040503050406030204" pitchFamily="18" charset="0"/>
                                          <a:ea typeface="Cambria Math" panose="02040503050406030204" pitchFamily="18" charset="0"/>
                                        </a:rPr>
                                      </m:ctrlPr>
                                    </m:eqArrPr>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1</m:t>
                                          </m:r>
                                        </m:sub>
                                      </m:sSub>
                                    </m:e>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2</m:t>
                                          </m:r>
                                        </m:sub>
                                      </m:sSub>
                                    </m:e>
                                    <m:e>
                                      <m:r>
                                        <a:rPr lang="en-US" altLang="zh-CN" sz="2400" i="1" dirty="0">
                                          <a:solidFill>
                                            <a:srgbClr val="7030A0"/>
                                          </a:solidFill>
                                          <a:latin typeface="Cambria Math" panose="02040503050406030204" pitchFamily="18" charset="0"/>
                                          <a:ea typeface="Cambria Math" panose="02040503050406030204" pitchFamily="18" charset="0"/>
                                        </a:rPr>
                                        <m:t>⋮</m:t>
                                      </m:r>
                                    </m:e>
                                    <m:e>
                                      <m:sSub>
                                        <m:sSubPr>
                                          <m:ctrlPr>
                                            <a:rPr lang="en-US" sz="2400" i="1" dirty="0">
                                              <a:solidFill>
                                                <a:srgbClr val="7030A0"/>
                                              </a:solidFill>
                                              <a:latin typeface="Cambria Math" panose="02040503050406030204" pitchFamily="18" charset="0"/>
                                            </a:rPr>
                                          </m:ctrlPr>
                                        </m:sSubPr>
                                        <m:e>
                                          <m:r>
                                            <a:rPr lang="en-US" sz="2400" i="1" dirty="0">
                                              <a:solidFill>
                                                <a:srgbClr val="7030A0"/>
                                              </a:solidFill>
                                              <a:latin typeface="Cambria Math" panose="02040503050406030204" pitchFamily="18" charset="0"/>
                                            </a:rPr>
                                            <m:t>𝑦</m:t>
                                          </m:r>
                                        </m:e>
                                        <m:sub>
                                          <m:r>
                                            <a:rPr lang="en-US" sz="2400" i="1" dirty="0">
                                              <a:solidFill>
                                                <a:srgbClr val="7030A0"/>
                                              </a:solidFill>
                                              <a:latin typeface="Cambria Math" panose="02040503050406030204" pitchFamily="18" charset="0"/>
                                            </a:rPr>
                                            <m:t>𝑚</m:t>
                                          </m:r>
                                        </m:sub>
                                      </m:sSub>
                                    </m:e>
                                  </m:eqArr>
                                </m:e>
                              </m:d>
                            </m:e>
                          </m:d>
                        </m:e>
                        <m:sup>
                          <m:r>
                            <a:rPr lang="en-US" sz="2400" i="1">
                              <a:latin typeface="Cambria Math" panose="02040503050406030204" pitchFamily="18" charset="0"/>
                            </a:rPr>
                            <m:t>2</m:t>
                          </m:r>
                        </m:sup>
                      </m:sSup>
                    </m:oMath>
                  </m:oMathPara>
                </a14:m>
                <a:endParaRPr lang="en-US" sz="2400" dirty="0"/>
              </a:p>
            </p:txBody>
          </p:sp>
        </mc:Choice>
        <mc:Fallback xmlns="">
          <p:sp>
            <p:nvSpPr>
              <p:cNvPr id="3" name="矩形 2"/>
              <p:cNvSpPr>
                <a:spLocks noRot="1" noChangeAspect="1" noMove="1" noResize="1" noEditPoints="1" noAdjustHandles="1" noChangeArrowheads="1" noChangeShapeType="1" noTextEdit="1"/>
              </p:cNvSpPr>
              <p:nvPr/>
            </p:nvSpPr>
            <p:spPr>
              <a:xfrm>
                <a:off x="2536587" y="2327912"/>
                <a:ext cx="6779355" cy="1688154"/>
              </a:xfrm>
              <a:prstGeom prst="rect">
                <a:avLst/>
              </a:prstGeom>
              <a:blipFill rotWithShape="1">
                <a:blip r:embed="rId6"/>
                <a:stretch>
                  <a:fillRect l="-6" r="7" b="1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2615215" y="4206200"/>
                <a:ext cx="1956561" cy="461665"/>
              </a:xfrm>
              <a:prstGeom prst="rect">
                <a:avLst/>
              </a:prstGeom>
            </p:spPr>
            <p:txBody>
              <a:bodyPr wrap="none">
                <a:spAutoFit/>
              </a:bodyPr>
              <a:lstStyle/>
              <a:p>
                <a14:m>
                  <m:oMath xmlns:m="http://schemas.openxmlformats.org/officeDocument/2006/math">
                    <m:r>
                      <a:rPr lang="en-US" sz="2400" i="1">
                        <a:latin typeface="Cambria Math" panose="02040503050406030204" pitchFamily="18" charset="0"/>
                      </a:rPr>
                      <m:t>=</m:t>
                    </m:r>
                  </m:oMath>
                </a14:m>
                <a:r>
                  <a:rPr lang="en-US" sz="2400" dirty="0"/>
                  <a:t> </a:t>
                </a:r>
                <a14:m>
                  <m:oMath xmlns:m="http://schemas.openxmlformats.org/officeDocument/2006/math">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e>
                        </m:d>
                      </m:e>
                      <m:sup>
                        <m:r>
                          <a:rPr lang="en-US" sz="2400" i="1">
                            <a:latin typeface="Cambria Math" panose="02040503050406030204" pitchFamily="18" charset="0"/>
                          </a:rPr>
                          <m:t>2</m:t>
                        </m:r>
                      </m:sup>
                    </m:sSup>
                  </m:oMath>
                </a14:m>
                <a:endParaRPr 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2615215" y="4206200"/>
                <a:ext cx="1956561" cy="461665"/>
              </a:xfrm>
              <a:prstGeom prst="rect">
                <a:avLst/>
              </a:prstGeom>
              <a:blipFill rotWithShape="1">
                <a:blip r:embed="rId7"/>
                <a:stretch>
                  <a:fillRect l="-15" t="-129" r="21" b="-440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0" name="文本框 9"/>
              <p:cNvSpPr txBox="1"/>
              <p:nvPr/>
            </p:nvSpPr>
            <p:spPr>
              <a:xfrm>
                <a:off x="4902776" y="4014457"/>
                <a:ext cx="5107167" cy="816570"/>
              </a:xfrm>
              <a:prstGeom prst="rect">
                <a:avLst/>
              </a:prstGeom>
              <a:noFill/>
            </p:spPr>
            <p:txBody>
              <a:bodyPr wrap="none" lIns="0" tIns="0" rIns="0" bIns="0" rtlCol="0">
                <a:spAutoFit/>
              </a:bodyPr>
              <a:lstStyle/>
              <a:p>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𝑙</m:t>
                        </m:r>
                      </m:e>
                      <m:sub>
                        <m:r>
                          <a:rPr lang="en-US" altLang="zh-CN" sz="2400" i="1">
                            <a:latin typeface="Cambria Math" panose="02040503050406030204" pitchFamily="18" charset="0"/>
                          </a:rPr>
                          <m:t>2</m:t>
                        </m:r>
                      </m:sub>
                    </m:sSub>
                  </m:oMath>
                </a14:m>
                <a:r>
                  <a:rPr lang="en-US" altLang="zh-CN" sz="2400" dirty="0"/>
                  <a:t>-</a:t>
                </a:r>
                <a14:m>
                  <m:oMath xmlns:m="http://schemas.openxmlformats.org/officeDocument/2006/math">
                    <m:r>
                      <a:rPr lang="en-US" altLang="zh-CN" sz="2400" i="1">
                        <a:latin typeface="Cambria Math" panose="02040503050406030204" pitchFamily="18" charset="0"/>
                      </a:rPr>
                      <m:t>𝑛𝑜𝑟𝑚</m:t>
                    </m:r>
                  </m:oMath>
                </a14:m>
                <a:r>
                  <a:rPr lang="en-US" altLang="zh-CN" sz="2400" dirty="0"/>
                  <a:t> </a:t>
                </a:r>
                <a14:m>
                  <m:oMath xmlns:m="http://schemas.openxmlformats.org/officeDocument/2006/math">
                    <m:sSub>
                      <m:sSubPr>
                        <m:ctrlPr>
                          <a:rPr lang="en-US" altLang="zh-CN" sz="2400" i="1" smtClean="0">
                            <a:latin typeface="Cambria Math" panose="02040503050406030204" pitchFamily="18" charset="0"/>
                          </a:rPr>
                        </m:ctrlPr>
                      </m:sSubPr>
                      <m:e>
                        <m:d>
                          <m:dPr>
                            <m:begChr m:val="‖"/>
                            <m:endChr m:val="‖"/>
                            <m:ctrlPr>
                              <a:rPr lang="en-US" altLang="zh-CN" sz="2400" i="1" smtClean="0">
                                <a:latin typeface="Cambria Math" panose="02040503050406030204" pitchFamily="18" charset="0"/>
                              </a:rPr>
                            </m:ctrlPr>
                          </m:dPr>
                          <m:e>
                            <m:r>
                              <a:rPr lang="en-US" altLang="zh-CN" sz="2400" b="1" i="0" smtClean="0">
                                <a:latin typeface="Cambria Math" panose="02040503050406030204" pitchFamily="18" charset="0"/>
                              </a:rPr>
                              <m:t>𝐱</m:t>
                            </m:r>
                          </m:e>
                        </m:d>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sSup>
                          <m:sSupPr>
                            <m:ctrlPr>
                              <a:rPr lang="en-US" altLang="zh-CN" sz="2400" b="0" i="1" smtClean="0">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e>
                          <m:sup>
                            <m:r>
                              <a:rPr lang="en-US" altLang="zh-CN" sz="2400" b="0" i="1" smtClean="0">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2</m:t>
                                </m:r>
                              </m:sub>
                            </m:sSub>
                          </m:e>
                          <m:sup>
                            <m:r>
                              <a:rPr lang="en-US" altLang="zh-CN" sz="2400" i="1">
                                <a:latin typeface="Cambria Math" panose="02040503050406030204" pitchFamily="18" charset="0"/>
                              </a:rPr>
                              <m:t>2</m:t>
                            </m:r>
                          </m:sup>
                        </m:sSup>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𝑑</m:t>
                                </m:r>
                              </m:sub>
                            </m:sSub>
                          </m:e>
                          <m:sup>
                            <m:r>
                              <a:rPr lang="en-US" altLang="zh-CN" sz="2400" i="1">
                                <a:latin typeface="Cambria Math" panose="02040503050406030204" pitchFamily="18" charset="0"/>
                              </a:rPr>
                              <m:t>2</m:t>
                            </m:r>
                          </m:sup>
                        </m:sSup>
                      </m:e>
                    </m:rad>
                  </m:oMath>
                </a14:m>
                <a:endParaRPr lang="en-US" altLang="zh-CN" sz="2400" dirty="0"/>
              </a:p>
              <a:p>
                <a:r>
                  <a:rPr lang="en-US" altLang="zh-CN" sz="2400" dirty="0"/>
                  <a:t>The subscript ‘2’ is usually omitted. </a:t>
                </a:r>
                <a:endParaRPr lang="zh-CN" altLang="en-US" sz="2400" dirty="0"/>
              </a:p>
            </p:txBody>
          </p:sp>
        </mc:Choice>
        <mc:Fallback xmlns="">
          <p:sp>
            <p:nvSpPr>
              <p:cNvPr id="10" name="文本框 9"/>
              <p:cNvSpPr txBox="1">
                <a:spLocks noRot="1" noChangeAspect="1" noMove="1" noResize="1" noEditPoints="1" noAdjustHandles="1" noChangeArrowheads="1" noChangeShapeType="1" noTextEdit="1"/>
              </p:cNvSpPr>
              <p:nvPr/>
            </p:nvSpPr>
            <p:spPr>
              <a:xfrm>
                <a:off x="4902776" y="4014457"/>
                <a:ext cx="5107167" cy="816570"/>
              </a:xfrm>
              <a:prstGeom prst="rect">
                <a:avLst/>
              </a:prstGeom>
              <a:blipFill rotWithShape="1">
                <a:blip r:embed="rId8"/>
                <a:stretch>
                  <a:fillRect l="-11" t="-76" r="9" b="-101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688743" y="0"/>
                <a:ext cx="6653441" cy="1092800"/>
              </a:xfrm>
              <a:prstGeom prst="rect">
                <a:avLst/>
              </a:prstGeom>
            </p:spPr>
            <p:txBody>
              <a:bodyPr wrap="square">
                <a:spAutoFit/>
              </a:bodyPr>
              <a:lstStyle/>
              <a:p>
                <a:pPr>
                  <a:lnSpc>
                    <a:spcPct val="120000"/>
                  </a:lnSpc>
                </a:pPr>
                <a14:m>
                  <m:oMath xmlns:m="http://schemas.openxmlformats.org/officeDocument/2006/math">
                    <m:r>
                      <a:rPr lang="en-US" sz="2400" b="0" i="1" dirty="0" smtClean="0">
                        <a:solidFill>
                          <a:srgbClr val="FF0000"/>
                        </a:solidFill>
                        <a:latin typeface="Cambria Math" panose="02040503050406030204" pitchFamily="18" charset="0"/>
                      </a:rPr>
                      <m:t>𝑙𝑜𝑠𝑠</m:t>
                    </m:r>
                    <m:r>
                      <a:rPr lang="en-US" sz="2400" b="0" i="1" dirty="0" smtClean="0">
                        <a:solidFill>
                          <a:srgbClr val="FF0000"/>
                        </a:solidFill>
                        <a:latin typeface="Cambria Math" panose="02040503050406030204" pitchFamily="18" charset="0"/>
                      </a:rPr>
                      <m:t>=</m:t>
                    </m:r>
                    <m:nary>
                      <m:naryPr>
                        <m:chr m:val="∑"/>
                        <m:ctrlPr>
                          <a:rPr lang="es-ES" sz="2400" i="1" dirty="0">
                            <a:solidFill>
                              <a:srgbClr val="FF0000"/>
                            </a:solidFill>
                            <a:latin typeface="Cambria Math" panose="02040503050406030204" pitchFamily="18" charset="0"/>
                          </a:rPr>
                        </m:ctrlPr>
                      </m:naryPr>
                      <m:sub>
                        <m:r>
                          <m:rPr>
                            <m:brk m:alnAt="23"/>
                          </m:rPr>
                          <a:rPr lang="en-US" sz="2400" i="1" dirty="0">
                            <a:solidFill>
                              <a:srgbClr val="FF0000"/>
                            </a:solidFill>
                            <a:latin typeface="Cambria Math" panose="02040503050406030204" pitchFamily="18" charset="0"/>
                          </a:rPr>
                          <m:t>𝑖</m:t>
                        </m:r>
                        <m:r>
                          <a:rPr lang="en-US" sz="2400" i="1" dirty="0">
                            <a:solidFill>
                              <a:srgbClr val="FF0000"/>
                            </a:solidFill>
                            <a:latin typeface="Cambria Math" panose="02040503050406030204" pitchFamily="18" charset="0"/>
                          </a:rPr>
                          <m:t>=1</m:t>
                        </m:r>
                      </m:sub>
                      <m:sup>
                        <m:r>
                          <a:rPr lang="en-US" sz="2400" i="1" dirty="0">
                            <a:solidFill>
                              <a:srgbClr val="FF0000"/>
                            </a:solidFill>
                            <a:latin typeface="Cambria Math" panose="02040503050406030204" pitchFamily="18" charset="0"/>
                          </a:rPr>
                          <m:t>𝑚</m:t>
                        </m:r>
                      </m:sup>
                      <m:e>
                        <m:sSup>
                          <m:sSupPr>
                            <m:ctrlPr>
                              <a:rPr lang="es-ES" sz="2400" i="1" dirty="0">
                                <a:solidFill>
                                  <a:srgbClr val="FF0000"/>
                                </a:solidFill>
                                <a:latin typeface="Cambria Math" panose="02040503050406030204" pitchFamily="18" charset="0"/>
                              </a:rPr>
                            </m:ctrlPr>
                          </m:sSupPr>
                          <m:e>
                            <m:d>
                              <m:dPr>
                                <m:ctrlPr>
                                  <a:rPr lang="en-US" altLang="zh-CN" sz="2400" b="1" i="1" dirty="0" smtClean="0">
                                    <a:solidFill>
                                      <a:srgbClr val="FF0000"/>
                                    </a:solidFill>
                                    <a:latin typeface="Cambria Math" panose="02040503050406030204" pitchFamily="18" charset="0"/>
                                    <a:ea typeface="Cambria Math" panose="02040503050406030204" pitchFamily="18" charset="0"/>
                                  </a:rPr>
                                </m:ctrlPr>
                              </m:dPr>
                              <m:e>
                                <m:sSup>
                                  <m:sSupPr>
                                    <m:ctrlPr>
                                      <a:rPr lang="en-US" altLang="zh-CN" sz="2400" b="1" i="1" dirty="0" smtClean="0">
                                        <a:solidFill>
                                          <a:srgbClr val="FF0000"/>
                                        </a:solidFill>
                                        <a:latin typeface="Cambria Math" panose="02040503050406030204" pitchFamily="18" charset="0"/>
                                        <a:ea typeface="Cambria Math" panose="02040503050406030204" pitchFamily="18" charset="0"/>
                                      </a:rPr>
                                    </m:ctrlPr>
                                  </m:sSupPr>
                                  <m:e>
                                    <m:r>
                                      <a:rPr lang="en-US" altLang="zh-CN" sz="2400" b="1" i="1" dirty="0">
                                        <a:solidFill>
                                          <a:srgbClr val="FF0000"/>
                                        </a:solidFill>
                                        <a:latin typeface="Cambria Math" panose="02040503050406030204" pitchFamily="18" charset="0"/>
                                        <a:ea typeface="Cambria Math" panose="02040503050406030204" pitchFamily="18" charset="0"/>
                                      </a:rPr>
                                      <m:t>𝒘</m:t>
                                    </m:r>
                                  </m:e>
                                  <m:sup>
                                    <m:r>
                                      <a:rPr lang="en-US" altLang="zh-CN" sz="2400" b="1" i="1" dirty="0">
                                        <a:solidFill>
                                          <a:srgbClr val="FF0000"/>
                                        </a:solidFill>
                                        <a:latin typeface="Cambria Math" panose="02040503050406030204" pitchFamily="18" charset="0"/>
                                        <a:ea typeface="Cambria Math" panose="02040503050406030204" pitchFamily="18" charset="0"/>
                                      </a:rPr>
                                      <m:t>𝑻</m:t>
                                    </m:r>
                                  </m:sup>
                                </m:sSup>
                                <m:sSub>
                                  <m:sSubPr>
                                    <m:ctrlPr>
                                      <a:rPr lang="en-US" sz="2400" b="1" i="1" dirty="0" smtClean="0">
                                        <a:solidFill>
                                          <a:srgbClr val="FF0000"/>
                                        </a:solidFill>
                                        <a:latin typeface="Cambria Math" panose="02040503050406030204" pitchFamily="18" charset="0"/>
                                      </a:rPr>
                                    </m:ctrlPr>
                                  </m:sSubPr>
                                  <m:e>
                                    <m:r>
                                      <a:rPr lang="en-US" sz="2400" b="1" i="1" dirty="0">
                                        <a:solidFill>
                                          <a:srgbClr val="FF0000"/>
                                        </a:solidFill>
                                        <a:latin typeface="Cambria Math" panose="02040503050406030204" pitchFamily="18" charset="0"/>
                                      </a:rPr>
                                      <m:t>𝒙</m:t>
                                    </m:r>
                                  </m:e>
                                  <m:sub>
                                    <m:r>
                                      <a:rPr lang="en-US" sz="2400" b="1" i="1" dirty="0">
                                        <a:solidFill>
                                          <a:srgbClr val="FF0000"/>
                                        </a:solidFill>
                                        <a:latin typeface="Cambria Math" panose="02040503050406030204" pitchFamily="18" charset="0"/>
                                      </a:rPr>
                                      <m:t>𝒊</m:t>
                                    </m:r>
                                  </m:sub>
                                </m:sSub>
                                <m:r>
                                  <a:rPr lang="en-US" sz="2400" i="1" dirty="0">
                                    <a:solidFill>
                                      <a:srgbClr val="FF0000"/>
                                    </a:solidFill>
                                    <a:latin typeface="Cambria Math" panose="02040503050406030204" pitchFamily="18" charset="0"/>
                                  </a:rPr>
                                  <m:t>−</m:t>
                                </m:r>
                                <m:sSub>
                                  <m:sSubPr>
                                    <m:ctrlPr>
                                      <a:rPr lang="en-US" sz="2400" i="1" dirty="0" smtClean="0">
                                        <a:solidFill>
                                          <a:srgbClr val="FF0000"/>
                                        </a:solidFill>
                                        <a:latin typeface="Cambria Math" panose="02040503050406030204" pitchFamily="18" charset="0"/>
                                      </a:rPr>
                                    </m:ctrlPr>
                                  </m:sSubPr>
                                  <m:e>
                                    <m:r>
                                      <a:rPr lang="en-US" sz="2400" i="1" dirty="0">
                                        <a:solidFill>
                                          <a:srgbClr val="FF0000"/>
                                        </a:solidFill>
                                        <a:latin typeface="Cambria Math" panose="02040503050406030204" pitchFamily="18" charset="0"/>
                                      </a:rPr>
                                      <m:t>𝑦</m:t>
                                    </m:r>
                                  </m:e>
                                  <m:sub>
                                    <m:r>
                                      <a:rPr lang="en-US" sz="2400" i="1" dirty="0">
                                        <a:solidFill>
                                          <a:srgbClr val="FF0000"/>
                                        </a:solidFill>
                                        <a:latin typeface="Cambria Math" panose="02040503050406030204" pitchFamily="18" charset="0"/>
                                      </a:rPr>
                                      <m:t>𝑖</m:t>
                                    </m:r>
                                  </m:sub>
                                </m:sSub>
                              </m:e>
                            </m:d>
                          </m:e>
                          <m:sup>
                            <m:r>
                              <a:rPr lang="en-US" sz="2400" i="1" dirty="0">
                                <a:solidFill>
                                  <a:srgbClr val="FF0000"/>
                                </a:solidFill>
                                <a:latin typeface="Cambria Math" panose="02040503050406030204" pitchFamily="18" charset="0"/>
                              </a:rPr>
                              <m:t>2</m:t>
                            </m:r>
                          </m:sup>
                        </m:sSup>
                      </m:e>
                    </m:nary>
                    <m:r>
                      <a:rPr lang="en-US" sz="2400" b="0" i="1" dirty="0" smtClean="0">
                        <a:solidFill>
                          <a:srgbClr val="FF0000"/>
                        </a:solidFill>
                        <a:latin typeface="Cambria Math" panose="02040503050406030204" pitchFamily="18" charset="0"/>
                      </a:rPr>
                      <m:t>+</m:t>
                    </m:r>
                    <m:r>
                      <a:rPr lang="en-US" sz="2400" b="0" i="1" dirty="0" smtClean="0">
                        <a:solidFill>
                          <a:srgbClr val="FF0000"/>
                        </a:solidFill>
                        <a:latin typeface="Cambria Math" panose="02040503050406030204" pitchFamily="18" charset="0"/>
                        <a:ea typeface="Cambria Math" panose="02040503050406030204" pitchFamily="18" charset="0"/>
                      </a:rPr>
                      <m:t>𝜆</m:t>
                    </m:r>
                    <m:sSup>
                      <m:sSupPr>
                        <m:ctrlPr>
                          <a:rPr lang="en-US" altLang="zh-CN" sz="2400" b="0" i="1" dirty="0" smtClean="0">
                            <a:solidFill>
                              <a:srgbClr val="FF0000"/>
                            </a:solidFill>
                            <a:latin typeface="Cambria Math" panose="02040503050406030204" pitchFamily="18" charset="0"/>
                            <a:ea typeface="Cambria Math" panose="02040503050406030204" pitchFamily="18" charset="0"/>
                          </a:rPr>
                        </m:ctrlPr>
                      </m:sSupPr>
                      <m:e>
                        <m:d>
                          <m:dPr>
                            <m:begChr m:val="‖"/>
                            <m:endChr m:val="‖"/>
                            <m:ctrlPr>
                              <a:rPr lang="en-US" altLang="zh-CN" sz="2400" b="0" i="1" dirty="0" smtClean="0">
                                <a:solidFill>
                                  <a:srgbClr val="FF0000"/>
                                </a:solidFill>
                                <a:latin typeface="Cambria Math" panose="02040503050406030204" pitchFamily="18" charset="0"/>
                                <a:ea typeface="Cambria Math" panose="02040503050406030204" pitchFamily="18" charset="0"/>
                              </a:rPr>
                            </m:ctrlPr>
                          </m:dPr>
                          <m:e>
                            <m:r>
                              <a:rPr lang="en-US" altLang="zh-CN" sz="2400" b="1" i="1" dirty="0" smtClean="0">
                                <a:solidFill>
                                  <a:srgbClr val="FF0000"/>
                                </a:solidFill>
                                <a:latin typeface="Cambria Math" panose="02040503050406030204" pitchFamily="18" charset="0"/>
                                <a:ea typeface="Cambria Math" panose="02040503050406030204" pitchFamily="18" charset="0"/>
                              </a:rPr>
                              <m:t>𝒘</m:t>
                            </m:r>
                          </m:e>
                        </m:d>
                      </m:e>
                      <m:sup>
                        <m:r>
                          <a:rPr lang="en-US" altLang="zh-CN" sz="2400" b="0" i="1" dirty="0" smtClean="0">
                            <a:solidFill>
                              <a:srgbClr val="FF0000"/>
                            </a:solidFill>
                            <a:latin typeface="Cambria Math" panose="02040503050406030204" pitchFamily="18" charset="0"/>
                            <a:ea typeface="Cambria Math" panose="02040503050406030204" pitchFamily="18" charset="0"/>
                          </a:rPr>
                          <m:t>2</m:t>
                        </m:r>
                      </m:sup>
                    </m:sSup>
                    <m:r>
                      <a:rPr lang="zh-CN" altLang="en-US" sz="2400" i="1" dirty="0">
                        <a:solidFill>
                          <a:srgbClr val="FF0000"/>
                        </a:solidFill>
                        <a:latin typeface="Cambria Math" panose="02040503050406030204" pitchFamily="18" charset="0"/>
                      </a:rPr>
                      <m:t>，</m:t>
                    </m:r>
                    <m:r>
                      <a:rPr lang="en-US" altLang="zh-CN" sz="2400" b="1" i="1">
                        <a:solidFill>
                          <a:srgbClr val="FF0000"/>
                        </a:solidFill>
                        <a:latin typeface="Cambria Math" panose="02040503050406030204" pitchFamily="18" charset="0"/>
                      </a:rPr>
                      <m:t>𝒘</m:t>
                    </m:r>
                    <m:r>
                      <a:rPr lang="en-US" altLang="zh-CN" sz="2400" b="1" i="1">
                        <a:solidFill>
                          <a:srgbClr val="FF0000"/>
                        </a:solidFill>
                        <a:latin typeface="Cambria Math" panose="02040503050406030204" pitchFamily="18" charset="0"/>
                      </a:rPr>
                      <m:t>=</m:t>
                    </m:r>
                    <m:d>
                      <m:dPr>
                        <m:ctrlPr>
                          <a:rPr lang="en-US" altLang="zh-CN" sz="2400" b="1" i="1" smtClean="0">
                            <a:solidFill>
                              <a:srgbClr val="FF0000"/>
                            </a:solidFill>
                            <a:latin typeface="Cambria Math" panose="02040503050406030204" pitchFamily="18" charset="0"/>
                          </a:rPr>
                        </m:ctrlPr>
                      </m:dPr>
                      <m:e>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𝑤</m:t>
                            </m:r>
                          </m:e>
                          <m:sub>
                            <m:r>
                              <a:rPr lang="en-US" altLang="zh-CN" sz="2400" i="1">
                                <a:solidFill>
                                  <a:srgbClr val="FF0000"/>
                                </a:solidFill>
                                <a:latin typeface="Cambria Math" panose="02040503050406030204" pitchFamily="18" charset="0"/>
                              </a:rPr>
                              <m:t>0</m:t>
                            </m:r>
                          </m:sub>
                        </m:sSub>
                        <m:r>
                          <a:rPr lang="en-US" altLang="zh-CN" sz="2400" b="1"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𝑤</m:t>
                            </m:r>
                          </m:e>
                          <m:sub>
                            <m:r>
                              <a:rPr lang="en-US" altLang="zh-CN" sz="2400" b="0" i="1" smtClean="0">
                                <a:solidFill>
                                  <a:srgbClr val="FF0000"/>
                                </a:solidFill>
                                <a:latin typeface="Cambria Math" panose="02040503050406030204" pitchFamily="18" charset="0"/>
                              </a:rPr>
                              <m:t>1</m:t>
                            </m:r>
                          </m:sub>
                        </m:sSub>
                        <m:r>
                          <a:rPr lang="en-US" altLang="zh-CN" sz="2400" b="1" i="1" smtClean="0">
                            <a:solidFill>
                              <a:srgbClr val="FF0000"/>
                            </a:solidFill>
                            <a:latin typeface="Cambria Math" panose="02040503050406030204" pitchFamily="18" charset="0"/>
                          </a:rPr>
                          <m:t>,…,</m:t>
                        </m:r>
                        <m:sSub>
                          <m:sSubPr>
                            <m:ctrlPr>
                              <a:rPr lang="en-US" altLang="zh-CN" sz="2400" i="1">
                                <a:solidFill>
                                  <a:srgbClr val="FF0000"/>
                                </a:solidFill>
                                <a:latin typeface="Cambria Math" panose="02040503050406030204" pitchFamily="18" charset="0"/>
                              </a:rPr>
                            </m:ctrlPr>
                          </m:sSubPr>
                          <m:e>
                            <m:r>
                              <a:rPr lang="en-US" altLang="zh-CN" sz="2400" i="1">
                                <a:solidFill>
                                  <a:srgbClr val="FF0000"/>
                                </a:solidFill>
                                <a:latin typeface="Cambria Math" panose="02040503050406030204" pitchFamily="18" charset="0"/>
                              </a:rPr>
                              <m:t>𝑤</m:t>
                            </m:r>
                          </m:e>
                          <m:sub>
                            <m:r>
                              <a:rPr lang="en-US" altLang="zh-CN" sz="2400" b="0" i="1" smtClean="0">
                                <a:solidFill>
                                  <a:srgbClr val="FF0000"/>
                                </a:solidFill>
                                <a:latin typeface="Cambria Math" panose="02040503050406030204" pitchFamily="18" charset="0"/>
                              </a:rPr>
                              <m:t>𝑑</m:t>
                            </m:r>
                          </m:sub>
                        </m:sSub>
                      </m:e>
                    </m:d>
                    <m:r>
                      <a:rPr lang="en-US" altLang="zh-CN" sz="2400" b="1" i="1" baseline="30000" smtClean="0">
                        <a:solidFill>
                          <a:srgbClr val="FF0000"/>
                        </a:solidFill>
                        <a:latin typeface="Cambria Math" panose="02040503050406030204" pitchFamily="18" charset="0"/>
                      </a:rPr>
                      <m:t>𝑻</m:t>
                    </m:r>
                  </m:oMath>
                </a14:m>
                <a:r>
                  <a:rPr lang="en-US" sz="2400" b="0" dirty="0">
                    <a:solidFill>
                      <a:srgbClr val="FF0000"/>
                    </a:solidFill>
                  </a:rPr>
                  <a:t>	</a:t>
                </a:r>
                <a:endParaRPr lang="en-US" sz="240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5688743" y="0"/>
                <a:ext cx="6653441" cy="1092800"/>
              </a:xfrm>
              <a:prstGeom prst="rect">
                <a:avLst/>
              </a:prstGeom>
              <a:blipFill>
                <a:blip r:embed="rId9"/>
                <a:stretch>
                  <a:fillRect l="-190" t="-41860" b="-39535"/>
                </a:stretch>
              </a:blipFill>
            </p:spPr>
            <p:txBody>
              <a:bodyPr/>
              <a:lstStyle/>
              <a:p>
                <a:r>
                  <a:rPr lang="en-CN">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477992" y="1324390"/>
            <a:ext cx="10889885" cy="4714038"/>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22" name="文本框 21"/>
              <p:cNvSpPr txBox="1"/>
              <p:nvPr/>
            </p:nvSpPr>
            <p:spPr>
              <a:xfrm>
                <a:off x="410681" y="253477"/>
                <a:ext cx="7057317" cy="707886"/>
              </a:xfrm>
              <a:prstGeom prst="rect">
                <a:avLst/>
              </a:prstGeom>
              <a:noFill/>
            </p:spPr>
            <p:txBody>
              <a:bodyPr wrap="none" rtlCol="0">
                <a:spAutoFit/>
              </a:bodyPr>
              <a:lstStyle/>
              <a:p>
                <a:r>
                  <a:rPr lang="en-US" altLang="zh-CN" sz="4000" b="1" dirty="0"/>
                  <a:t>Logistic Regression--</a:t>
                </a:r>
                <a14:m>
                  <m:oMath xmlns:m="http://schemas.openxmlformats.org/officeDocument/2006/math">
                    <m:r>
                      <a:rPr lang="en-US" altLang="zh-CN" sz="4000" b="0" i="1" dirty="0" smtClean="0">
                        <a:latin typeface="Cambria Math" panose="02040503050406030204" pitchFamily="18" charset="0"/>
                      </a:rPr>
                      <m:t>𝑦</m:t>
                    </m:r>
                    <m:r>
                      <a:rPr lang="en-US" altLang="zh-CN" sz="4000" b="0" i="1" dirty="0" smtClean="0">
                        <a:latin typeface="Cambria Math" panose="02040503050406030204" pitchFamily="18" charset="0"/>
                        <a:ea typeface="Cambria Math" panose="02040503050406030204" pitchFamily="18" charset="0"/>
                      </a:rPr>
                      <m:t>∈</m:t>
                    </m:r>
                    <m:r>
                      <a:rPr lang="en-US" altLang="zh-CN" sz="4000" b="0" i="1" dirty="0" smtClean="0">
                        <a:latin typeface="Cambria Math" panose="02040503050406030204" pitchFamily="18" charset="0"/>
                      </a:rPr>
                      <m:t>{</m:t>
                    </m:r>
                    <m:r>
                      <a:rPr lang="en-US" altLang="zh-CN" sz="4000" b="0" i="1" dirty="0">
                        <a:latin typeface="Cambria Math" panose="02040503050406030204" pitchFamily="18" charset="0"/>
                      </a:rPr>
                      <m:t>−1,1}</m:t>
                    </m:r>
                  </m:oMath>
                </a14:m>
                <a:endParaRPr lang="en-US" altLang="zh-CN" sz="4000" i="1" dirty="0"/>
              </a:p>
            </p:txBody>
          </p:sp>
        </mc:Choice>
        <mc:Fallback xmlns="">
          <p:sp>
            <p:nvSpPr>
              <p:cNvPr id="22" name="文本框 21"/>
              <p:cNvSpPr txBox="1">
                <a:spLocks noRot="1" noChangeAspect="1" noMove="1" noResize="1" noEditPoints="1" noAdjustHandles="1" noChangeArrowheads="1" noChangeShapeType="1" noTextEdit="1"/>
              </p:cNvSpPr>
              <p:nvPr/>
            </p:nvSpPr>
            <p:spPr>
              <a:xfrm>
                <a:off x="410681" y="253477"/>
                <a:ext cx="7057317" cy="707886"/>
              </a:xfrm>
              <a:prstGeom prst="rect">
                <a:avLst/>
              </a:prstGeom>
              <a:blipFill rotWithShape="1">
                <a:blip r:embed="rId3"/>
                <a:stretch>
                  <a:fillRect l="-7" t="-16" r="-9496" b="-736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24879" y="2373728"/>
                <a:ext cx="378714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h</m:t>
                      </m:r>
                      <m:r>
                        <a:rPr lang="en-US" sz="2400" i="1" dirty="0" smtClean="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smtClean="0">
                          <a:latin typeface="Cambria Math" panose="02040503050406030204" pitchFamily="18" charset="0"/>
                        </a:rPr>
                        <m:t>)=</m:t>
                      </m:r>
                      <m:r>
                        <a:rPr lang="en-US" sz="2400" i="1" dirty="0" smtClean="0">
                          <a:latin typeface="Cambria Math" panose="02040503050406030204" pitchFamily="18" charset="0"/>
                        </a:rPr>
                        <m:t>𝑃</m:t>
                      </m:r>
                      <m:r>
                        <a:rPr lang="en-US" sz="2400" i="1" dirty="0" smtClean="0">
                          <a:latin typeface="Cambria Math" panose="02040503050406030204" pitchFamily="18" charset="0"/>
                        </a:rPr>
                        <m:t>(+1|</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smtClean="0">
                          <a:latin typeface="Cambria Math" panose="02040503050406030204" pitchFamily="18" charset="0"/>
                        </a:rPr>
                        <m:t>)</m:t>
                      </m:r>
                    </m:oMath>
                  </m:oMathPara>
                </a14:m>
                <a:endParaRPr lang="en-US" sz="2400" dirty="0">
                  <a:solidFill>
                    <a:schemeClr val="tx1"/>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224879" y="2373728"/>
                <a:ext cx="3787142" cy="461665"/>
              </a:xfrm>
              <a:prstGeom prst="rect">
                <a:avLst/>
              </a:prstGeom>
              <a:blipFill rotWithShape="1">
                <a:blip r:embed="rId4"/>
                <a:stretch>
                  <a:fillRect l="-2" t="-21" r="2" b="-272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243869" y="2120564"/>
                <a:ext cx="4927011" cy="91614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2400" b="0" i="1" dirty="0" smtClean="0">
                          <a:latin typeface="Cambria Math" panose="02040503050406030204" pitchFamily="18" charset="0"/>
                        </a:rPr>
                        <m:t>𝑝</m:t>
                      </m:r>
                      <m:r>
                        <a:rPr lang="en-US" sz="2400" b="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0" i="1" dirty="0" smtClean="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b="0" i="1" dirty="0" smtClean="0">
                          <a:latin typeface="Cambria Math" panose="02040503050406030204" pitchFamily="18" charset="0"/>
                        </a:rPr>
                        <m:t>)</m:t>
                      </m:r>
                      <m:r>
                        <a:rPr lang="en-US" sz="2400" i="1" dirty="0" smtClean="0">
                          <a:latin typeface="Cambria Math" panose="02040503050406030204" pitchFamily="18" charset="0"/>
                        </a:rPr>
                        <m:t>=</m:t>
                      </m:r>
                      <m:d>
                        <m:dPr>
                          <m:begChr m:val="{"/>
                          <m:endChr m:val=""/>
                          <m:ctrlPr>
                            <a:rPr lang="en-US" sz="2400" i="1" dirty="0" smtClean="0">
                              <a:latin typeface="Cambria Math" panose="02040503050406030204" pitchFamily="18" charset="0"/>
                            </a:rPr>
                          </m:ctrlPr>
                        </m:dPr>
                        <m:e>
                          <m:eqArr>
                            <m:eqArrPr>
                              <m:ctrlPr>
                                <a:rPr lang="en-US" sz="2400" i="1" dirty="0" smtClean="0">
                                  <a:latin typeface="Cambria Math" panose="02040503050406030204" pitchFamily="18" charset="0"/>
                                </a:rPr>
                              </m:ctrlPr>
                            </m:eqArrPr>
                            <m:e>
                              <m:r>
                                <a:rPr lang="en-US" sz="2400" b="0" i="1" dirty="0" smtClean="0">
                                  <a:solidFill>
                                    <a:srgbClr val="FF0000"/>
                                  </a:solidFill>
                                  <a:latin typeface="Cambria Math" panose="02040503050406030204" pitchFamily="18" charset="0"/>
                                </a:rPr>
                                <m:t>h</m:t>
                              </m:r>
                              <m:d>
                                <m:dPr>
                                  <m:ctrlPr>
                                    <a:rPr lang="en-US" sz="2400" b="0" i="1" dirty="0" smtClean="0">
                                      <a:solidFill>
                                        <a:srgbClr val="FF0000"/>
                                      </a:solidFill>
                                      <a:latin typeface="Cambria Math" panose="02040503050406030204" pitchFamily="18" charset="0"/>
                                    </a:rPr>
                                  </m:ctrlPr>
                                </m:dPr>
                                <m:e>
                                  <m:sSub>
                                    <m:sSubPr>
                                      <m:ctrlPr>
                                        <a:rPr lang="zh-CN" altLang="en-US"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𝒙</m:t>
                                      </m:r>
                                    </m:e>
                                    <m:sub>
                                      <m:r>
                                        <a:rPr lang="en-US" altLang="zh-CN" sz="2400" b="1" i="1" dirty="0">
                                          <a:solidFill>
                                            <a:srgbClr val="FF0000"/>
                                          </a:solidFill>
                                          <a:latin typeface="Cambria Math" panose="02040503050406030204" pitchFamily="18" charset="0"/>
                                        </a:rPr>
                                        <m:t>𝒊</m:t>
                                      </m:r>
                                    </m:sub>
                                  </m:sSub>
                                </m:e>
                              </m:d>
                            </m:e>
                            <m:e>
                              <m:r>
                                <a:rPr lang="en-US" sz="2400" b="0" i="1" dirty="0" smtClean="0">
                                  <a:solidFill>
                                    <a:srgbClr val="4440FB"/>
                                  </a:solidFill>
                                  <a:latin typeface="Cambria Math" panose="02040503050406030204" pitchFamily="18" charset="0"/>
                                </a:rPr>
                                <m:t>1−</m:t>
                              </m:r>
                              <m:r>
                                <a:rPr lang="en-US" sz="2400" b="0" i="1" dirty="0" smtClean="0">
                                  <a:solidFill>
                                    <a:srgbClr val="4440FB"/>
                                  </a:solidFill>
                                  <a:latin typeface="Cambria Math" panose="02040503050406030204" pitchFamily="18" charset="0"/>
                                </a:rPr>
                                <m:t>h</m:t>
                              </m:r>
                              <m:r>
                                <a:rPr lang="en-US" sz="2400" b="0" i="1" dirty="0" smtClean="0">
                                  <a:solidFill>
                                    <a:srgbClr val="4440FB"/>
                                  </a:solidFill>
                                  <a:latin typeface="Cambria Math" panose="02040503050406030204" pitchFamily="18" charset="0"/>
                                </a:rPr>
                                <m:t>(</m:t>
                              </m:r>
                              <m:sSub>
                                <m:sSubPr>
                                  <m:ctrlPr>
                                    <a:rPr lang="zh-CN" altLang="en-US" sz="2400" b="1" i="1" dirty="0">
                                      <a:solidFill>
                                        <a:srgbClr val="4440FB"/>
                                      </a:solidFill>
                                      <a:latin typeface="Cambria Math" panose="02040503050406030204" pitchFamily="18" charset="0"/>
                                    </a:rPr>
                                  </m:ctrlPr>
                                </m:sSubPr>
                                <m:e>
                                  <m:r>
                                    <a:rPr lang="en-US" altLang="zh-CN" sz="2400" b="1" i="1" dirty="0">
                                      <a:solidFill>
                                        <a:srgbClr val="4440FB"/>
                                      </a:solidFill>
                                      <a:latin typeface="Cambria Math" panose="02040503050406030204" pitchFamily="18" charset="0"/>
                                    </a:rPr>
                                    <m:t>𝒙</m:t>
                                  </m:r>
                                </m:e>
                                <m:sub>
                                  <m:r>
                                    <a:rPr lang="en-US" altLang="zh-CN" sz="2400" b="1" i="1" dirty="0">
                                      <a:solidFill>
                                        <a:srgbClr val="4440FB"/>
                                      </a:solidFill>
                                      <a:latin typeface="Cambria Math" panose="02040503050406030204" pitchFamily="18" charset="0"/>
                                    </a:rPr>
                                    <m:t>𝒊</m:t>
                                  </m:r>
                                </m:sub>
                              </m:sSub>
                              <m:r>
                                <a:rPr lang="en-US" sz="2400" b="0" i="1" dirty="0" smtClean="0">
                                  <a:solidFill>
                                    <a:srgbClr val="4440FB"/>
                                  </a:solidFill>
                                  <a:latin typeface="Cambria Math" panose="02040503050406030204" pitchFamily="18" charset="0"/>
                                </a:rPr>
                                <m:t>)</m:t>
                              </m:r>
                            </m:e>
                          </m:eqArr>
                        </m:e>
                      </m:d>
                    </m:oMath>
                  </m:oMathPara>
                </a14:m>
                <a:endParaRPr lang="en-US" sz="2400" dirty="0">
                  <a:solidFill>
                    <a:schemeClr val="tx1"/>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4243869" y="2120564"/>
                <a:ext cx="4927011" cy="916148"/>
              </a:xfrm>
              <a:prstGeom prst="rect">
                <a:avLst/>
              </a:prstGeom>
              <a:blipFill rotWithShape="1">
                <a:blip r:embed="rId5"/>
                <a:stretch>
                  <a:fillRect l="-3" t="-33" r="4" b="15"/>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8670497" y="2142895"/>
                <a:ext cx="1587101" cy="461665"/>
              </a:xfrm>
              <a:prstGeom prst="rect">
                <a:avLst/>
              </a:prstGeom>
            </p:spPr>
            <p:txBody>
              <a:bodyPr wrap="none">
                <a:spAutoFit/>
              </a:bodyPr>
              <a:lstStyle/>
              <a:p>
                <a:r>
                  <a:rPr lang="en-US" sz="2400" b="0" dirty="0"/>
                  <a:t>for </a:t>
                </a:r>
                <a14:m>
                  <m:oMath xmlns:m="http://schemas.openxmlformats.org/officeDocument/2006/math">
                    <m:r>
                      <a:rPr lang="en-US" sz="2400" b="0" i="1" dirty="0" smtClean="0">
                        <a:latin typeface="Cambria Math" panose="02040503050406030204" pitchFamily="18" charset="0"/>
                      </a:rPr>
                      <m:t>𝑦</m:t>
                    </m:r>
                    <m:r>
                      <a:rPr lang="en-US" sz="2400" b="0" i="1" dirty="0" smtClean="0">
                        <a:latin typeface="Cambria Math" panose="02040503050406030204" pitchFamily="18" charset="0"/>
                      </a:rPr>
                      <m:t>=+1</m:t>
                    </m:r>
                  </m:oMath>
                </a14:m>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8670497" y="2142895"/>
                <a:ext cx="1587101" cy="461665"/>
              </a:xfrm>
              <a:prstGeom prst="rect">
                <a:avLst/>
              </a:prstGeom>
              <a:blipFill rotWithShape="1">
                <a:blip r:embed="rId6"/>
                <a:stretch>
                  <a:fillRect l="-13" t="-88" r="28" b="-265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8670497" y="2666115"/>
                <a:ext cx="1587101" cy="461665"/>
              </a:xfrm>
              <a:prstGeom prst="rect">
                <a:avLst/>
              </a:prstGeom>
            </p:spPr>
            <p:txBody>
              <a:bodyPr wrap="none">
                <a:spAutoFit/>
              </a:bodyPr>
              <a:lstStyle/>
              <a:p>
                <a:r>
                  <a:rPr lang="en-US" sz="2400" b="0" dirty="0"/>
                  <a:t>for </a:t>
                </a:r>
                <a14:m>
                  <m:oMath xmlns:m="http://schemas.openxmlformats.org/officeDocument/2006/math">
                    <m:r>
                      <a:rPr lang="en-US" sz="2400" b="0" i="1" dirty="0" smtClean="0">
                        <a:latin typeface="Cambria Math" panose="02040503050406030204" pitchFamily="18" charset="0"/>
                      </a:rPr>
                      <m:t>𝑦</m:t>
                    </m:r>
                    <m:r>
                      <a:rPr lang="en-US" sz="2400" b="0" i="1" dirty="0" smtClean="0">
                        <a:latin typeface="Cambria Math" panose="02040503050406030204" pitchFamily="18" charset="0"/>
                      </a:rPr>
                      <m:t>=−1</m:t>
                    </m:r>
                  </m:oMath>
                </a14:m>
                <a:endParaRPr 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8670497" y="2666115"/>
                <a:ext cx="1587101" cy="461665"/>
              </a:xfrm>
              <a:prstGeom prst="rect">
                <a:avLst/>
              </a:prstGeom>
              <a:blipFill rotWithShape="1">
                <a:blip r:embed="rId7"/>
                <a:stretch>
                  <a:fillRect l="-13" t="-83" r="28" b="-266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4012021" y="2342950"/>
                <a:ext cx="5177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3" name="文本框 2"/>
              <p:cNvSpPr txBox="1">
                <a:spLocks noRot="1" noChangeAspect="1" noMove="1" noResize="1" noEditPoints="1" noAdjustHandles="1" noChangeArrowheads="1" noChangeShapeType="1" noTextEdit="1"/>
              </p:cNvSpPr>
              <p:nvPr/>
            </p:nvSpPr>
            <p:spPr>
              <a:xfrm>
                <a:off x="4012021" y="2342950"/>
                <a:ext cx="517770" cy="492443"/>
              </a:xfrm>
              <a:prstGeom prst="rect">
                <a:avLst/>
              </a:prstGeom>
              <a:blipFill rotWithShape="1">
                <a:blip r:embed="rId8"/>
                <a:stretch>
                  <a:fillRect l="-18" t="-88" r="-8029" b="-1596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77992" y="1497998"/>
                <a:ext cx="8033466" cy="461665"/>
              </a:xfrm>
              <a:prstGeom prst="rect">
                <a:avLst/>
              </a:prstGeom>
            </p:spPr>
            <p:txBody>
              <a:bodyPr wrap="square">
                <a:spAutoFit/>
              </a:bodyPr>
              <a:lstStyle/>
              <a:p>
                <a:r>
                  <a:rPr lang="en-US" sz="2400" dirty="0"/>
                  <a:t>Consider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𝒟</m:t>
                    </m:r>
                    <m:r>
                      <a:rPr lang="en-US" sz="2400" b="0" i="1" smtClean="0">
                        <a:solidFill>
                          <a:schemeClr val="tx1"/>
                        </a:solidFill>
                        <a:latin typeface="Cambria Math" panose="02040503050406030204" pitchFamily="18" charset="0"/>
                      </a:rPr>
                      <m:t>={</m:t>
                    </m:r>
                    <m:d>
                      <m:dPr>
                        <m:ctrlPr>
                          <a:rPr lang="en-US" altLang="zh-CN" sz="2400" b="0" i="1" smtClean="0">
                            <a:solidFill>
                              <a:schemeClr val="tx1"/>
                            </a:solidFill>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r>
                          <a:rPr lang="en-US" altLang="zh-CN" sz="2400" b="1" i="1" dirty="0" smtClean="0">
                            <a:solidFill>
                              <a:srgbClr val="FF0000"/>
                            </a:solidFill>
                            <a:latin typeface="Cambria Math" panose="02040503050406030204" pitchFamily="18" charset="0"/>
                            <a:ea typeface="Cambria Math" panose="02040503050406030204" pitchFamily="18" charset="0"/>
                          </a:rPr>
                          <m:t>+</m:t>
                        </m:r>
                      </m:e>
                    </m:d>
                    <m:r>
                      <a:rPr lang="en-US" sz="2400" b="0" i="1" smtClean="0">
                        <a:solidFill>
                          <a:schemeClr val="tx1"/>
                        </a:solidFill>
                        <a:latin typeface="Cambria Math" panose="02040503050406030204" pitchFamily="18" charset="0"/>
                      </a:rPr>
                      <m:t>,</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𝟐</m:t>
                            </m:r>
                          </m:sub>
                        </m:sSub>
                        <m:r>
                          <a:rPr lang="en-US" altLang="zh-CN" sz="2400" b="1" i="1" dirty="0">
                            <a:latin typeface="Cambria Math" panose="02040503050406030204" pitchFamily="18" charset="0"/>
                          </a:rPr>
                          <m:t>,</m:t>
                        </m:r>
                        <m:r>
                          <a:rPr lang="en-US" altLang="zh-CN" sz="2400" b="1" i="1" dirty="0" smtClean="0">
                            <a:solidFill>
                              <a:srgbClr val="4440FB"/>
                            </a:solidFill>
                            <a:latin typeface="Cambria Math" panose="02040503050406030204" pitchFamily="18" charset="0"/>
                          </a:rPr>
                          <m:t>−</m:t>
                        </m:r>
                      </m:e>
                    </m:d>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𝒎</m:t>
                        </m:r>
                      </m:sub>
                    </m:sSub>
                    <m:r>
                      <a:rPr lang="en-US" altLang="zh-CN" sz="2400" b="1" i="1" dirty="0">
                        <a:latin typeface="Cambria Math" panose="02040503050406030204" pitchFamily="18" charset="0"/>
                      </a:rPr>
                      <m:t>,</m:t>
                    </m:r>
                    <m:r>
                      <a:rPr lang="en-US" altLang="zh-CN" sz="2400" b="1" i="1" dirty="0" smtClean="0">
                        <a:solidFill>
                          <a:srgbClr val="4440FB"/>
                        </a:solidFill>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77992" y="1497998"/>
                <a:ext cx="8033466" cy="461665"/>
              </a:xfrm>
              <a:prstGeom prst="rect">
                <a:avLst/>
              </a:prstGeom>
              <a:blipFill rotWithShape="1">
                <a:blip r:embed="rId9"/>
                <a:stretch>
                  <a:fillRect l="-6" t="-7" r="7" b="-273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391621" y="3469553"/>
                <a:ext cx="2730555" cy="9161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𝑝</m:t>
                      </m:r>
                      <m:r>
                        <a:rPr lang="en-US" sz="2400" i="1" dirty="0" smtClean="0">
                          <a:latin typeface="Cambria Math" panose="02040503050406030204" pitchFamily="18" charset="0"/>
                        </a:rPr>
                        <m:t>(</m:t>
                      </m:r>
                      <m:r>
                        <a:rPr lang="en-US" sz="2400" b="0" i="1" dirty="0" smtClean="0">
                          <a:latin typeface="Cambria Math" panose="02040503050406030204" pitchFamily="18" charset="0"/>
                        </a:rPr>
                        <m:t>𝑦</m:t>
                      </m:r>
                      <m:r>
                        <a:rPr lang="en-US" sz="2400" b="1" i="1" dirty="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𝒊</m:t>
                          </m:r>
                        </m:sub>
                      </m:sSub>
                      <m:r>
                        <a:rPr lang="en-US" sz="2400" i="1" dirty="0">
                          <a:latin typeface="Cambria Math" panose="02040503050406030204" pitchFamily="18" charset="0"/>
                        </a:rPr>
                        <m:t>)</m:t>
                      </m:r>
                      <m:r>
                        <a:rPr lang="en-US" altLang="zh-CN" sz="2400" i="1" dirty="0">
                          <a:latin typeface="Cambria Math" panose="02040503050406030204" pitchFamily="18" charset="0"/>
                        </a:rPr>
                        <m:t>=</m:t>
                      </m:r>
                      <m:d>
                        <m:dPr>
                          <m:begChr m:val="{"/>
                          <m:endChr m:val=""/>
                          <m:ctrlPr>
                            <a:rPr lang="en-US" sz="2400" i="1" dirty="0">
                              <a:latin typeface="Cambria Math" panose="02040503050406030204" pitchFamily="18" charset="0"/>
                            </a:rPr>
                          </m:ctrlPr>
                        </m:dPr>
                        <m:e>
                          <m:eqArr>
                            <m:eqArrPr>
                              <m:ctrlPr>
                                <a:rPr lang="en-US" sz="2400" i="1" dirty="0">
                                  <a:latin typeface="Cambria Math" panose="02040503050406030204" pitchFamily="18" charset="0"/>
                                </a:rPr>
                              </m:ctrlPr>
                            </m:eqArrPr>
                            <m:e>
                              <m:r>
                                <a:rPr lang="en-US" sz="2400" i="1" dirty="0" smtClean="0">
                                  <a:solidFill>
                                    <a:srgbClr val="FF0000"/>
                                  </a:solidFill>
                                  <a:latin typeface="Cambria Math" panose="02040503050406030204" pitchFamily="18" charset="0"/>
                                </a:rPr>
                                <m:t>h</m:t>
                              </m:r>
                              <m:d>
                                <m:dPr>
                                  <m:ctrlPr>
                                    <a:rPr lang="en-US" sz="2400" i="1" dirty="0">
                                      <a:solidFill>
                                        <a:srgbClr val="FF0000"/>
                                      </a:solidFill>
                                      <a:latin typeface="Cambria Math" panose="02040503050406030204" pitchFamily="18" charset="0"/>
                                    </a:rPr>
                                  </m:ctrlPr>
                                </m:dPr>
                                <m:e>
                                  <m:sSub>
                                    <m:sSubPr>
                                      <m:ctrlPr>
                                        <a:rPr lang="zh-CN" altLang="en-US"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𝒙</m:t>
                                      </m:r>
                                    </m:e>
                                    <m:sub>
                                      <m:r>
                                        <a:rPr lang="en-US" altLang="zh-CN" sz="2400" b="1" i="1" dirty="0">
                                          <a:solidFill>
                                            <a:srgbClr val="FF0000"/>
                                          </a:solidFill>
                                          <a:latin typeface="Cambria Math" panose="02040503050406030204" pitchFamily="18" charset="0"/>
                                        </a:rPr>
                                        <m:t>𝒊</m:t>
                                      </m:r>
                                    </m:sub>
                                  </m:sSub>
                                </m:e>
                              </m:d>
                            </m:e>
                            <m:e>
                              <m:r>
                                <a:rPr lang="en-US" sz="2400" i="1" dirty="0" smtClean="0">
                                  <a:solidFill>
                                    <a:srgbClr val="4440FB"/>
                                  </a:solidFill>
                                  <a:latin typeface="Cambria Math" panose="02040503050406030204" pitchFamily="18" charset="0"/>
                                </a:rPr>
                                <m:t>h</m:t>
                              </m:r>
                              <m:d>
                                <m:dPr>
                                  <m:ctrlPr>
                                    <a:rPr lang="en-US" sz="2400" i="1" dirty="0">
                                      <a:solidFill>
                                        <a:srgbClr val="4440FB"/>
                                      </a:solidFill>
                                      <a:latin typeface="Cambria Math" panose="02040503050406030204" pitchFamily="18" charset="0"/>
                                    </a:rPr>
                                  </m:ctrlPr>
                                </m:dPr>
                                <m:e>
                                  <m:r>
                                    <a:rPr lang="en-US" sz="2400" b="0" i="1" dirty="0" smtClean="0">
                                      <a:solidFill>
                                        <a:srgbClr val="4440FB"/>
                                      </a:solidFill>
                                      <a:latin typeface="Cambria Math" panose="02040503050406030204" pitchFamily="18" charset="0"/>
                                    </a:rPr>
                                    <m:t>−</m:t>
                                  </m:r>
                                  <m:sSub>
                                    <m:sSubPr>
                                      <m:ctrlPr>
                                        <a:rPr lang="zh-CN" altLang="en-US" sz="2400" b="1" i="1" dirty="0">
                                          <a:solidFill>
                                            <a:srgbClr val="4440FB"/>
                                          </a:solidFill>
                                          <a:latin typeface="Cambria Math" panose="02040503050406030204" pitchFamily="18" charset="0"/>
                                        </a:rPr>
                                      </m:ctrlPr>
                                    </m:sSubPr>
                                    <m:e>
                                      <m:r>
                                        <a:rPr lang="en-US" altLang="zh-CN" sz="2400" b="1" i="1" dirty="0">
                                          <a:solidFill>
                                            <a:srgbClr val="4440FB"/>
                                          </a:solidFill>
                                          <a:latin typeface="Cambria Math" panose="02040503050406030204" pitchFamily="18" charset="0"/>
                                        </a:rPr>
                                        <m:t>𝒙</m:t>
                                      </m:r>
                                    </m:e>
                                    <m:sub>
                                      <m:r>
                                        <a:rPr lang="en-US" altLang="zh-CN" sz="2400" b="1" i="1" dirty="0">
                                          <a:solidFill>
                                            <a:srgbClr val="4440FB"/>
                                          </a:solidFill>
                                          <a:latin typeface="Cambria Math" panose="02040503050406030204" pitchFamily="18" charset="0"/>
                                        </a:rPr>
                                        <m:t>𝒊</m:t>
                                      </m:r>
                                    </m:sub>
                                  </m:sSub>
                                </m:e>
                              </m:d>
                            </m:e>
                          </m:eqArr>
                        </m:e>
                      </m:d>
                    </m:oMath>
                  </m:oMathPara>
                </a14:m>
                <a:endParaRPr lang="en-US" sz="2400" dirty="0"/>
              </a:p>
            </p:txBody>
          </p:sp>
        </mc:Choice>
        <mc:Fallback xmlns="">
          <p:sp>
            <p:nvSpPr>
              <p:cNvPr id="15" name="矩形 14"/>
              <p:cNvSpPr>
                <a:spLocks noRot="1" noChangeAspect="1" noMove="1" noResize="1" noEditPoints="1" noAdjustHandles="1" noChangeArrowheads="1" noChangeShapeType="1" noTextEdit="1"/>
              </p:cNvSpPr>
              <p:nvPr/>
            </p:nvSpPr>
            <p:spPr>
              <a:xfrm>
                <a:off x="1391621" y="3469553"/>
                <a:ext cx="2730555" cy="916148"/>
              </a:xfrm>
              <a:prstGeom prst="rect">
                <a:avLst/>
              </a:prstGeom>
              <a:blipFill rotWithShape="1">
                <a:blip r:embed="rId10"/>
                <a:stretch>
                  <a:fillRect l="-12" t="-60" r="14" b="4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534422" y="3450577"/>
                <a:ext cx="1587101" cy="461665"/>
              </a:xfrm>
              <a:prstGeom prst="rect">
                <a:avLst/>
              </a:prstGeom>
            </p:spPr>
            <p:txBody>
              <a:bodyPr wrap="none">
                <a:spAutoFit/>
              </a:bodyPr>
              <a:lstStyle/>
              <a:p>
                <a:r>
                  <a:rPr lang="en-US" sz="2400" b="0" dirty="0"/>
                  <a:t>for </a:t>
                </a:r>
                <a14:m>
                  <m:oMath xmlns:m="http://schemas.openxmlformats.org/officeDocument/2006/math">
                    <m:r>
                      <a:rPr lang="en-US" sz="2400" b="0" i="1" dirty="0" smtClean="0">
                        <a:latin typeface="Cambria Math" panose="02040503050406030204" pitchFamily="18" charset="0"/>
                      </a:rPr>
                      <m:t>𝑦</m:t>
                    </m:r>
                    <m:r>
                      <a:rPr lang="en-US" sz="2400" b="0" i="1" dirty="0" smtClean="0">
                        <a:latin typeface="Cambria Math" panose="02040503050406030204" pitchFamily="18" charset="0"/>
                      </a:rPr>
                      <m:t>=+1</m:t>
                    </m:r>
                  </m:oMath>
                </a14:m>
                <a:endParaRPr lang="en-US" sz="2400" dirty="0"/>
              </a:p>
            </p:txBody>
          </p:sp>
        </mc:Choice>
        <mc:Fallback xmlns="">
          <p:sp>
            <p:nvSpPr>
              <p:cNvPr id="16" name="矩形 15"/>
              <p:cNvSpPr>
                <a:spLocks noRot="1" noChangeAspect="1" noMove="1" noResize="1" noEditPoints="1" noAdjustHandles="1" noChangeArrowheads="1" noChangeShapeType="1" noTextEdit="1"/>
              </p:cNvSpPr>
              <p:nvPr/>
            </p:nvSpPr>
            <p:spPr>
              <a:xfrm>
                <a:off x="4534422" y="3450577"/>
                <a:ext cx="1587101" cy="461665"/>
              </a:xfrm>
              <a:prstGeom prst="rect">
                <a:avLst/>
              </a:prstGeom>
              <a:blipFill rotWithShape="1">
                <a:blip r:embed="rId6"/>
                <a:stretch>
                  <a:fillRect l="-33" t="-135" r="8" b="-261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534422" y="3973797"/>
                <a:ext cx="1587101" cy="461665"/>
              </a:xfrm>
              <a:prstGeom prst="rect">
                <a:avLst/>
              </a:prstGeom>
            </p:spPr>
            <p:txBody>
              <a:bodyPr wrap="none">
                <a:spAutoFit/>
              </a:bodyPr>
              <a:lstStyle/>
              <a:p>
                <a:r>
                  <a:rPr lang="en-US" sz="2400" b="0" dirty="0"/>
                  <a:t>for </a:t>
                </a:r>
                <a14:m>
                  <m:oMath xmlns:m="http://schemas.openxmlformats.org/officeDocument/2006/math">
                    <m:r>
                      <a:rPr lang="en-US" sz="2400" b="0" i="1" dirty="0" smtClean="0">
                        <a:latin typeface="Cambria Math" panose="02040503050406030204" pitchFamily="18" charset="0"/>
                      </a:rPr>
                      <m:t>𝑦</m:t>
                    </m:r>
                    <m:r>
                      <a:rPr lang="en-US" sz="2400" b="0" i="1" dirty="0" smtClean="0">
                        <a:latin typeface="Cambria Math" panose="02040503050406030204" pitchFamily="18" charset="0"/>
                      </a:rPr>
                      <m:t>=−1</m:t>
                    </m:r>
                  </m:oMath>
                </a14:m>
                <a:endParaRPr 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4534422" y="3973797"/>
                <a:ext cx="1587101" cy="461665"/>
              </a:xfrm>
              <a:prstGeom prst="rect">
                <a:avLst/>
              </a:prstGeom>
              <a:blipFill rotWithShape="1">
                <a:blip r:embed="rId7"/>
                <a:stretch>
                  <a:fillRect l="-33" t="-130" r="8" b="-261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882557" y="5138414"/>
                <a:ext cx="3412263" cy="461729"/>
              </a:xfrm>
              <a:prstGeom prst="rect">
                <a:avLst/>
              </a:prstGeom>
              <a:ln w="38100">
                <a:solidFill>
                  <a:srgbClr val="FF0000"/>
                </a:solidFill>
              </a:ln>
            </p:spPr>
            <p:txBody>
              <a:bodyPr wrap="square">
                <a:spAutoFit/>
              </a:bodyPr>
              <a:lstStyle/>
              <a:p>
                <a:pPr/>
                <a14:m>
                  <m:oMathPara xmlns:m="http://schemas.openxmlformats.org/officeDocument/2006/math">
                    <m:oMathParaPr>
                      <m:jc m:val="centerGroup"/>
                    </m:oMathParaPr>
                    <m:oMath xmlns:m="http://schemas.openxmlformats.org/officeDocument/2006/math">
                      <m:r>
                        <a:rPr lang="pl-PL" sz="2400" i="1" dirty="0" smtClean="0">
                          <a:solidFill>
                            <a:srgbClr val="000000"/>
                          </a:solidFill>
                          <a:latin typeface="Cambria Math" panose="02040503050406030204" pitchFamily="18" charset="0"/>
                        </a:rPr>
                        <m:t>1 −</m:t>
                      </m:r>
                      <m:r>
                        <a:rPr lang="en-US" sz="2400" b="0" i="1" dirty="0" smtClean="0">
                          <a:solidFill>
                            <a:srgbClr val="000000"/>
                          </a:solidFill>
                          <a:latin typeface="Cambria Math" panose="02040503050406030204" pitchFamily="18" charset="0"/>
                          <a:ea typeface="Cambria Math" panose="02040503050406030204" pitchFamily="18" charset="0"/>
                        </a:rPr>
                        <m:t>𝑧</m:t>
                      </m:r>
                      <m:r>
                        <a:rPr lang="pl-PL" sz="2400" i="1" dirty="0" smtClean="0">
                          <a:solidFill>
                            <a:srgbClr val="000000"/>
                          </a:solidFill>
                          <a:latin typeface="Cambria Math" panose="02040503050406030204" pitchFamily="18" charset="0"/>
                        </a:rPr>
                        <m:t>(</m:t>
                      </m:r>
                      <m:r>
                        <a:rPr lang="en-US" sz="2400" b="0" i="1" dirty="0" smtClean="0">
                          <a:solidFill>
                            <a:srgbClr val="000000"/>
                          </a:solidFill>
                          <a:latin typeface="Cambria Math" panose="02040503050406030204" pitchFamily="18" charset="0"/>
                        </a:rPr>
                        <m:t>𝑠</m:t>
                      </m:r>
                      <m:r>
                        <a:rPr lang="pl-PL" sz="2400" i="1" dirty="0" smtClean="0">
                          <a:solidFill>
                            <a:srgbClr val="000000"/>
                          </a:solidFill>
                          <a:latin typeface="Cambria Math" panose="02040503050406030204" pitchFamily="18" charset="0"/>
                        </a:rPr>
                        <m:t>) =</m:t>
                      </m:r>
                      <m:r>
                        <a:rPr lang="en-US" sz="2400" b="0" i="1" dirty="0" smtClean="0">
                          <a:solidFill>
                            <a:srgbClr val="000000"/>
                          </a:solidFill>
                          <a:latin typeface="Cambria Math" panose="02040503050406030204" pitchFamily="18" charset="0"/>
                        </a:rPr>
                        <m:t>𝑧</m:t>
                      </m:r>
                      <m:r>
                        <a:rPr lang="pl-PL" sz="2400" i="1" dirty="0" smtClean="0">
                          <a:solidFill>
                            <a:srgbClr val="000000"/>
                          </a:solidFill>
                          <a:latin typeface="Cambria Math" panose="02040503050406030204" pitchFamily="18" charset="0"/>
                        </a:rPr>
                        <m:t>(−</m:t>
                      </m:r>
                      <m:r>
                        <a:rPr lang="en-US" sz="2400" b="0" i="1" dirty="0" smtClean="0">
                          <a:solidFill>
                            <a:srgbClr val="000000"/>
                          </a:solidFill>
                          <a:latin typeface="Cambria Math" panose="02040503050406030204" pitchFamily="18" charset="0"/>
                        </a:rPr>
                        <m:t>𝑠</m:t>
                      </m:r>
                      <m:r>
                        <a:rPr lang="pl-PL" sz="2400" i="1" dirty="0" smtClean="0">
                          <a:solidFill>
                            <a:srgbClr val="000000"/>
                          </a:solidFill>
                          <a:latin typeface="Cambria Math" panose="02040503050406030204" pitchFamily="18" charset="0"/>
                        </a:rPr>
                        <m:t>) </m:t>
                      </m:r>
                    </m:oMath>
                  </m:oMathPara>
                </a14:m>
                <a:br>
                  <a:rPr lang="pl-PL" sz="2400" dirty="0"/>
                </a:br>
                <a:endParaRPr lang="en-US" sz="2400" dirty="0"/>
              </a:p>
            </p:txBody>
          </p:sp>
        </mc:Choice>
        <mc:Fallback xmlns="">
          <p:sp>
            <p:nvSpPr>
              <p:cNvPr id="18" name="矩形 17"/>
              <p:cNvSpPr>
                <a:spLocks noRot="1" noChangeAspect="1" noMove="1" noResize="1" noEditPoints="1" noAdjustHandles="1" noChangeArrowheads="1" noChangeShapeType="1" noTextEdit="1"/>
              </p:cNvSpPr>
              <p:nvPr/>
            </p:nvSpPr>
            <p:spPr>
              <a:xfrm>
                <a:off x="1882557" y="5138414"/>
                <a:ext cx="3412263" cy="461729"/>
              </a:xfrm>
              <a:prstGeom prst="rect">
                <a:avLst/>
              </a:prstGeom>
              <a:blipFill rotWithShape="1">
                <a:blip r:embed="rId11"/>
                <a:stretch>
                  <a:fillRect l="-571" t="-4262" r="-553" b="-81811"/>
                </a:stretch>
              </a:blipFill>
              <a:ln w="38100">
                <a:solidFill>
                  <a:srgbClr val="FF0000"/>
                </a:solid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6620353" y="3715744"/>
                <a:ext cx="5177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0" name="文本框 19"/>
              <p:cNvSpPr txBox="1">
                <a:spLocks noRot="1" noChangeAspect="1" noMove="1" noResize="1" noEditPoints="1" noAdjustHandles="1" noChangeArrowheads="1" noChangeShapeType="1" noTextEdit="1"/>
              </p:cNvSpPr>
              <p:nvPr/>
            </p:nvSpPr>
            <p:spPr>
              <a:xfrm>
                <a:off x="6620353" y="3715744"/>
                <a:ext cx="517770" cy="492443"/>
              </a:xfrm>
              <a:prstGeom prst="rect">
                <a:avLst/>
              </a:prstGeom>
              <a:blipFill rotWithShape="1">
                <a:blip r:embed="rId8"/>
                <a:stretch>
                  <a:fillRect l="-92" t="-73" r="-7955" b="-1598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7684402" y="3715744"/>
                <a:ext cx="251722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tx1"/>
                          </a:solidFill>
                          <a:latin typeface="Cambria Math" panose="02040503050406030204" pitchFamily="18" charset="0"/>
                        </a:rPr>
                        <m:t>𝑝</m:t>
                      </m:r>
                      <m:r>
                        <a:rPr lang="en-US" sz="2400" i="1" dirty="0" smtClean="0">
                          <a:solidFill>
                            <a:schemeClr val="tx1"/>
                          </a:solidFill>
                          <a:latin typeface="Cambria Math" panose="02040503050406030204" pitchFamily="18" charset="0"/>
                        </a:rPr>
                        <m:t>(</m:t>
                      </m:r>
                      <m:r>
                        <a:rPr lang="en-US" sz="2400" b="0" i="1" dirty="0" smtClean="0">
                          <a:solidFill>
                            <a:schemeClr val="tx1"/>
                          </a:solidFill>
                          <a:latin typeface="Cambria Math" panose="02040503050406030204" pitchFamily="18" charset="0"/>
                        </a:rPr>
                        <m:t>𝑦</m:t>
                      </m:r>
                      <m:r>
                        <a:rPr lang="en-US" sz="2400" b="1" i="1" dirty="0">
                          <a:solidFill>
                            <a:schemeClr val="tx1"/>
                          </a:solidFill>
                          <a:latin typeface="Cambria Math" panose="02040503050406030204" pitchFamily="18" charset="0"/>
                        </a:rPr>
                        <m:t>|</m:t>
                      </m:r>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r>
                        <a:rPr lang="en-US" sz="2400" i="1"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m:t>
                      </m:r>
                      <m:r>
                        <a:rPr lang="en-US" sz="2400" i="1" dirty="0">
                          <a:solidFill>
                            <a:schemeClr val="tx1"/>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r>
                            <a:rPr lang="en-US" sz="2400" b="0" i="1" dirty="0" smtClean="0">
                              <a:solidFill>
                                <a:schemeClr val="tx1"/>
                              </a:solidFill>
                              <a:latin typeface="Cambria Math" panose="02040503050406030204" pitchFamily="18" charset="0"/>
                            </a:rPr>
                            <m:t>𝑦</m:t>
                          </m:r>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e>
                      </m:d>
                    </m:oMath>
                  </m:oMathPara>
                </a14:m>
                <a:endParaRPr lang="en-US" sz="2400" dirty="0">
                  <a:solidFill>
                    <a:schemeClr val="tx1"/>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7684402" y="3715744"/>
                <a:ext cx="2517228" cy="461665"/>
              </a:xfrm>
              <a:prstGeom prst="rect">
                <a:avLst/>
              </a:prstGeom>
              <a:blipFill rotWithShape="1">
                <a:blip r:embed="rId12"/>
                <a:stretch>
                  <a:fillRect l="-11" t="-78" r="14" b="-266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859597" y="3715744"/>
                <a:ext cx="5177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3200" dirty="0"/>
              </a:p>
            </p:txBody>
          </p:sp>
        </mc:Choice>
        <mc:Fallback xmlns="">
          <p:sp>
            <p:nvSpPr>
              <p:cNvPr id="23" name="文本框 22"/>
              <p:cNvSpPr txBox="1">
                <a:spLocks noRot="1" noChangeAspect="1" noMove="1" noResize="1" noEditPoints="1" noAdjustHandles="1" noChangeArrowheads="1" noChangeShapeType="1" noTextEdit="1"/>
              </p:cNvSpPr>
              <p:nvPr/>
            </p:nvSpPr>
            <p:spPr>
              <a:xfrm>
                <a:off x="859597" y="3715744"/>
                <a:ext cx="517770" cy="492443"/>
              </a:xfrm>
              <a:prstGeom prst="rect">
                <a:avLst/>
              </a:prstGeom>
              <a:blipFill rotWithShape="1">
                <a:blip r:embed="rId8"/>
                <a:stretch>
                  <a:fillRect l="-85" t="-73" r="-7962" b="-1598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254185" y="4965193"/>
                <a:ext cx="3435621" cy="808170"/>
              </a:xfrm>
              <a:prstGeom prst="rect">
                <a:avLst/>
              </a:prstGeom>
              <a:ln w="38100">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ea typeface="Cambria Math" panose="02040503050406030204" pitchFamily="18" charset="0"/>
                        </a:rPr>
                        <m:t>𝑧</m:t>
                      </m:r>
                      <m:d>
                        <m:dPr>
                          <m:ctrlPr>
                            <a:rPr lang="en-US" sz="2400" b="0" i="1" smtClean="0">
                              <a:latin typeface="Cambria Math" panose="02040503050406030204" pitchFamily="18" charset="0"/>
                              <a:ea typeface="Cambria Math" panose="02040503050406030204" pitchFamily="18" charset="0"/>
                            </a:rPr>
                          </m:ctrlPr>
                        </m:dPr>
                        <m:e>
                          <m:r>
                            <a:rPr lang="en-US" sz="2400" b="0" i="1" smtClean="0">
                              <a:latin typeface="Cambria Math" panose="02040503050406030204" pitchFamily="18" charset="0"/>
                              <a:ea typeface="Cambria Math" panose="02040503050406030204" pitchFamily="18" charset="0"/>
                            </a:rPr>
                            <m:t>𝑠</m:t>
                          </m:r>
                        </m:e>
                      </m:d>
                      <m:r>
                        <a:rPr lang="en-US" sz="2400" b="0" i="1" smtClean="0">
                          <a:latin typeface="Cambria Math" panose="02040503050406030204" pitchFamily="18" charset="0"/>
                          <a:ea typeface="Cambria Math" panose="02040503050406030204" pitchFamily="18" charset="0"/>
                        </a:rPr>
                        <m:t>=</m:t>
                      </m:r>
                      <m:f>
                        <m:fPr>
                          <m:ctrlPr>
                            <a:rPr lang="en-US" sz="2400" i="1" dirty="0" smtClean="0">
                              <a:solidFill>
                                <a:schemeClr val="tx1"/>
                              </a:solidFill>
                              <a:latin typeface="Cambria Math" panose="02040503050406030204" pitchFamily="18" charset="0"/>
                            </a:rPr>
                          </m:ctrlPr>
                        </m:fPr>
                        <m:num>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altLang="zh-CN" sz="2400" b="1" i="1" dirty="0">
                                  <a:solidFill>
                                    <a:schemeClr val="tx1"/>
                                  </a:solidFill>
                                  <a:latin typeface="Cambria Math" panose="02040503050406030204" pitchFamily="18" charset="0"/>
                                </a:rPr>
                                <m:t>𝒔</m:t>
                              </m:r>
                            </m:sup>
                          </m:sSup>
                        </m:num>
                        <m:den>
                          <m:r>
                            <a:rPr lang="en-US" sz="2400" i="1">
                              <a:solidFill>
                                <a:schemeClr val="tx1"/>
                              </a:solidFill>
                              <a:latin typeface="Cambria Math" panose="02040503050406030204" pitchFamily="18" charset="0"/>
                            </a:rPr>
                            <m:t>1+</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altLang="zh-CN" sz="2400" b="1" i="1" dirty="0">
                                  <a:solidFill>
                                    <a:schemeClr val="tx1"/>
                                  </a:solidFill>
                                  <a:latin typeface="Cambria Math" panose="02040503050406030204" pitchFamily="18" charset="0"/>
                                </a:rPr>
                                <m:t>𝒔</m:t>
                              </m:r>
                            </m:sup>
                          </m:sSup>
                        </m:den>
                      </m:f>
                      <m:r>
                        <a:rPr lang="en-US" altLang="zh-CN" sz="2400" b="0" i="1" dirty="0" smtClean="0">
                          <a:solidFill>
                            <a:schemeClr val="tx1"/>
                          </a:solidFill>
                          <a:latin typeface="Cambria Math" panose="02040503050406030204" pitchFamily="18" charset="0"/>
                        </a:rPr>
                        <m:t>=</m:t>
                      </m:r>
                      <m:f>
                        <m:fPr>
                          <m:ctrlPr>
                            <a:rPr lang="en-US" sz="2400" i="1" dirty="0">
                              <a:solidFill>
                                <a:schemeClr val="tx1"/>
                              </a:solidFill>
                              <a:latin typeface="Cambria Math" panose="02040503050406030204" pitchFamily="18" charset="0"/>
                            </a:rPr>
                          </m:ctrlPr>
                        </m:fPr>
                        <m:num>
                          <m:r>
                            <a:rPr lang="en-US" sz="2400" i="1" dirty="0">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1+</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sz="2400" i="1">
                                  <a:solidFill>
                                    <a:schemeClr val="tx1"/>
                                  </a:solidFill>
                                  <a:latin typeface="Cambria Math" panose="02040503050406030204" pitchFamily="18" charset="0"/>
                                </a:rPr>
                                <m:t>−</m:t>
                              </m:r>
                              <m:r>
                                <a:rPr lang="en-US" altLang="zh-CN" sz="2400" b="1" i="1" dirty="0" smtClean="0">
                                  <a:solidFill>
                                    <a:schemeClr val="tx1"/>
                                  </a:solidFill>
                                  <a:latin typeface="Cambria Math" panose="02040503050406030204" pitchFamily="18" charset="0"/>
                                </a:rPr>
                                <m:t>𝒔</m:t>
                              </m:r>
                            </m:sup>
                          </m:sSup>
                        </m:den>
                      </m:f>
                    </m:oMath>
                  </m:oMathPara>
                </a14:m>
                <a:endParaRPr 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6254185" y="4965193"/>
                <a:ext cx="3435621" cy="808170"/>
              </a:xfrm>
              <a:prstGeom prst="rect">
                <a:avLst/>
              </a:prstGeom>
              <a:blipFill rotWithShape="1">
                <a:blip r:embed="rId13"/>
                <a:stretch>
                  <a:fillRect l="-557" t="-2373" r="-545" b="-2286"/>
                </a:stretch>
              </a:blipFill>
              <a:ln w="38100">
                <a:solidFill>
                  <a:srgbClr val="FF0000"/>
                </a:solidFill>
              </a:ln>
            </p:spPr>
            <p:txBody>
              <a:bodyPr/>
              <a:lstStyle/>
              <a:p>
                <a:r>
                  <a:rPr lang="en-US" altLang="en-US">
                    <a:noFill/>
                  </a:rPr>
                  <a:t> </a:t>
                </a:r>
              </a:p>
            </p:txBody>
          </p:sp>
        </mc:Fallback>
      </mc:AlternateContent>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534029" y="1081719"/>
            <a:ext cx="10889885" cy="5517042"/>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20" name="矩形 19"/>
              <p:cNvSpPr/>
              <p:nvPr/>
            </p:nvSpPr>
            <p:spPr>
              <a:xfrm>
                <a:off x="512314" y="1718861"/>
                <a:ext cx="10779105"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pt-BR" sz="2400" i="1" dirty="0" smtClean="0">
                          <a:latin typeface="Cambria Math" panose="02040503050406030204" pitchFamily="18" charset="0"/>
                        </a:rPr>
                        <m:t>𝑙𝑖𝑘𝑒𝑙𝑖h𝑜𝑜𝑑</m:t>
                      </m:r>
                      <m:d>
                        <m:dPr>
                          <m:ctrlPr>
                            <a:rPr lang="pt-BR" sz="2400" i="1" dirty="0">
                              <a:latin typeface="Cambria Math" panose="02040503050406030204" pitchFamily="18" charset="0"/>
                            </a:rPr>
                          </m:ctrlPr>
                        </m:dPr>
                        <m:e>
                          <m:r>
                            <a:rPr lang="pt-BR" sz="2400" i="1" dirty="0">
                              <a:latin typeface="Cambria Math" panose="02040503050406030204" pitchFamily="18" charset="0"/>
                            </a:rPr>
                            <m:t>h</m:t>
                          </m:r>
                        </m:e>
                      </m:d>
                      <m:r>
                        <a:rPr lang="en-US" altLang="zh-CN" sz="2400" b="1" i="1" dirty="0">
                          <a:latin typeface="Cambria Math" panose="02040503050406030204" pitchFamily="18" charset="0"/>
                        </a:rPr>
                        <m:t>=</m:t>
                      </m:r>
                      <m:nary>
                        <m:naryPr>
                          <m:chr m:val="∏"/>
                          <m:ctrlPr>
                            <a:rPr lang="en-US" sz="2400" i="1" dirty="0">
                              <a:latin typeface="Cambria Math" panose="02040503050406030204" pitchFamily="18" charset="0"/>
                            </a:rPr>
                          </m:ctrlPr>
                        </m:naryPr>
                        <m:sub>
                          <m:r>
                            <m:rPr>
                              <m:brk m:alnAt="23"/>
                            </m:rPr>
                            <a:rPr lang="en-US" sz="2400" i="1" dirty="0">
                              <a:latin typeface="Cambria Math" panose="02040503050406030204" pitchFamily="18" charset="0"/>
                            </a:rPr>
                            <m:t>𝑖</m:t>
                          </m:r>
                          <m:r>
                            <a:rPr lang="en-US" sz="2400" i="1" dirty="0">
                              <a:latin typeface="Cambria Math" panose="02040503050406030204" pitchFamily="18" charset="0"/>
                            </a:rPr>
                            <m:t>=1</m:t>
                          </m:r>
                        </m:sub>
                        <m:sup>
                          <m:r>
                            <a:rPr lang="en-US" sz="2400" i="1" dirty="0">
                              <a:latin typeface="Cambria Math" panose="02040503050406030204" pitchFamily="18" charset="0"/>
                            </a:rPr>
                            <m:t>𝑚</m:t>
                          </m:r>
                        </m:sup>
                        <m:e>
                          <m:r>
                            <a:rPr lang="en-US" sz="2400" i="1" dirty="0">
                              <a:latin typeface="Cambria Math" panose="02040503050406030204" pitchFamily="18" charset="0"/>
                            </a:rPr>
                            <m:t>𝑝</m:t>
                          </m:r>
                          <m:r>
                            <a:rPr lang="en-US" sz="2400" i="1" dirty="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a:latin typeface="Cambria Math" panose="02040503050406030204" pitchFamily="18" charset="0"/>
                            </a:rPr>
                            <m:t>)</m:t>
                          </m:r>
                          <m:r>
                            <a:rPr lang="en-US" sz="2400" i="1" dirty="0">
                              <a:latin typeface="Cambria Math" panose="02040503050406030204" pitchFamily="18" charset="0"/>
                            </a:rPr>
                            <m:t>𝑝</m:t>
                          </m:r>
                          <m:r>
                            <a:rPr lang="en-US" sz="2400" i="1" dirty="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r>
                            <a:rPr lang="en-US" sz="2400" b="1" i="1" dirty="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a:latin typeface="Cambria Math" panose="02040503050406030204" pitchFamily="18" charset="0"/>
                            </a:rPr>
                            <m:t>)</m:t>
                          </m:r>
                        </m:e>
                      </m:nary>
                      <m:r>
                        <a:rPr lang="en-US" sz="2400" b="0" i="1" dirty="0" smtClean="0">
                          <a:latin typeface="Cambria Math" panose="02040503050406030204" pitchFamily="18" charset="0"/>
                        </a:rPr>
                        <m:t>=</m:t>
                      </m:r>
                      <m:r>
                        <a:rPr lang="en-US" sz="2400" i="1" dirty="0">
                          <a:latin typeface="Cambria Math" panose="02040503050406030204" pitchFamily="18" charset="0"/>
                        </a:rPr>
                        <m:t>𝑝</m:t>
                      </m:r>
                      <m:d>
                        <m:dPr>
                          <m:ctrlPr>
                            <a:rPr lang="en-US" sz="2400" i="1" dirty="0">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𝟏</m:t>
                              </m:r>
                            </m:sub>
                          </m:sSub>
                        </m:e>
                      </m:d>
                      <m:r>
                        <a:rPr lang="en-US" sz="2400" i="1" dirty="0">
                          <a:solidFill>
                            <a:srgbClr val="FF0000"/>
                          </a:solidFill>
                          <a:latin typeface="Cambria Math" panose="02040503050406030204" pitchFamily="18" charset="0"/>
                        </a:rPr>
                        <m:t>h</m:t>
                      </m:r>
                      <m:d>
                        <m:dPr>
                          <m:ctrlPr>
                            <a:rPr lang="en-US" sz="2400" i="1" dirty="0">
                              <a:solidFill>
                                <a:srgbClr val="FF0000"/>
                              </a:solidFill>
                              <a:latin typeface="Cambria Math" panose="02040503050406030204" pitchFamily="18" charset="0"/>
                            </a:rPr>
                          </m:ctrlPr>
                        </m:dPr>
                        <m:e>
                          <m:sSub>
                            <m:sSubPr>
                              <m:ctrlPr>
                                <a:rPr lang="zh-CN" altLang="en-US" sz="2400" b="1" i="1" dirty="0">
                                  <a:solidFill>
                                    <a:srgbClr val="FF0000"/>
                                  </a:solidFill>
                                  <a:latin typeface="Cambria Math" panose="02040503050406030204" pitchFamily="18" charset="0"/>
                                </a:rPr>
                              </m:ctrlPr>
                            </m:sSubPr>
                            <m:e>
                              <m:r>
                                <a:rPr lang="en-US" altLang="zh-CN" sz="2400" b="1" i="1" dirty="0">
                                  <a:solidFill>
                                    <a:srgbClr val="FF0000"/>
                                  </a:solidFill>
                                  <a:latin typeface="Cambria Math" panose="02040503050406030204" pitchFamily="18" charset="0"/>
                                </a:rPr>
                                <m:t>𝒙</m:t>
                              </m:r>
                            </m:e>
                            <m:sub>
                              <m:r>
                                <a:rPr lang="en-US" altLang="zh-CN" sz="2400" b="1" i="1" dirty="0" smtClean="0">
                                  <a:solidFill>
                                    <a:srgbClr val="FF0000"/>
                                  </a:solidFill>
                                  <a:latin typeface="Cambria Math" panose="02040503050406030204" pitchFamily="18" charset="0"/>
                                </a:rPr>
                                <m:t>𝟏</m:t>
                              </m:r>
                            </m:sub>
                          </m:sSub>
                        </m:e>
                      </m:d>
                      <m:r>
                        <a:rPr lang="en-US" sz="2400" i="1" dirty="0">
                          <a:latin typeface="Cambria Math" panose="02040503050406030204" pitchFamily="18" charset="0"/>
                        </a:rPr>
                        <m:t>𝑝</m:t>
                      </m:r>
                      <m:d>
                        <m:dPr>
                          <m:ctrlPr>
                            <a:rPr lang="en-US" sz="2400" i="1" dirty="0">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𝟐</m:t>
                              </m:r>
                            </m:sub>
                          </m:sSub>
                        </m:e>
                      </m:d>
                      <m:r>
                        <a:rPr lang="en-US" sz="2400" i="1" dirty="0" smtClean="0">
                          <a:solidFill>
                            <a:srgbClr val="4440FB"/>
                          </a:solidFill>
                          <a:latin typeface="Cambria Math" panose="02040503050406030204" pitchFamily="18" charset="0"/>
                        </a:rPr>
                        <m:t>h</m:t>
                      </m:r>
                      <m:d>
                        <m:dPr>
                          <m:ctrlPr>
                            <a:rPr lang="en-US" sz="2400" i="1" dirty="0">
                              <a:solidFill>
                                <a:srgbClr val="4440FB"/>
                              </a:solidFill>
                              <a:latin typeface="Cambria Math" panose="02040503050406030204" pitchFamily="18" charset="0"/>
                            </a:rPr>
                          </m:ctrlPr>
                        </m:dPr>
                        <m:e>
                          <m:r>
                            <a:rPr lang="en-US" sz="2400" i="1" dirty="0">
                              <a:solidFill>
                                <a:srgbClr val="4440FB"/>
                              </a:solidFill>
                              <a:latin typeface="Cambria Math" panose="02040503050406030204" pitchFamily="18" charset="0"/>
                            </a:rPr>
                            <m:t>−</m:t>
                          </m:r>
                          <m:sSub>
                            <m:sSubPr>
                              <m:ctrlPr>
                                <a:rPr lang="zh-CN" altLang="en-US" sz="2400" b="1" i="1" dirty="0">
                                  <a:solidFill>
                                    <a:srgbClr val="4440FB"/>
                                  </a:solidFill>
                                  <a:latin typeface="Cambria Math" panose="02040503050406030204" pitchFamily="18" charset="0"/>
                                </a:rPr>
                              </m:ctrlPr>
                            </m:sSubPr>
                            <m:e>
                              <m:r>
                                <a:rPr lang="en-US" altLang="zh-CN" sz="2400" b="1" i="1" dirty="0">
                                  <a:solidFill>
                                    <a:srgbClr val="4440FB"/>
                                  </a:solidFill>
                                  <a:latin typeface="Cambria Math" panose="02040503050406030204" pitchFamily="18" charset="0"/>
                                </a:rPr>
                                <m:t>𝒙</m:t>
                              </m:r>
                            </m:e>
                            <m:sub>
                              <m:r>
                                <a:rPr lang="en-US" altLang="zh-CN" sz="2400" b="1" i="1" dirty="0" smtClean="0">
                                  <a:solidFill>
                                    <a:srgbClr val="4440FB"/>
                                  </a:solidFill>
                                  <a:latin typeface="Cambria Math" panose="02040503050406030204" pitchFamily="18" charset="0"/>
                                </a:rPr>
                                <m:t>𝟐</m:t>
                              </m:r>
                            </m:sub>
                          </m:sSub>
                        </m:e>
                      </m:d>
                      <m:r>
                        <a:rPr lang="en-US" altLang="zh-CN" sz="2400" b="1" i="1" dirty="0" smtClean="0">
                          <a:solidFill>
                            <a:srgbClr val="4440FB"/>
                          </a:solidFill>
                          <a:latin typeface="Cambria Math" panose="02040503050406030204" pitchFamily="18" charset="0"/>
                        </a:rPr>
                        <m:t>…</m:t>
                      </m:r>
                      <m:r>
                        <a:rPr lang="en-US" sz="2400" i="1" dirty="0">
                          <a:latin typeface="Cambria Math" panose="02040503050406030204" pitchFamily="18" charset="0"/>
                        </a:rPr>
                        <m:t>𝑝</m:t>
                      </m:r>
                      <m:d>
                        <m:dPr>
                          <m:ctrlPr>
                            <a:rPr lang="en-US" sz="2400" i="1" dirty="0">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𝒎</m:t>
                              </m:r>
                            </m:sub>
                          </m:sSub>
                        </m:e>
                      </m:d>
                      <m:r>
                        <a:rPr lang="en-US" sz="2400" i="1" dirty="0">
                          <a:solidFill>
                            <a:srgbClr val="4440FB"/>
                          </a:solidFill>
                          <a:latin typeface="Cambria Math" panose="02040503050406030204" pitchFamily="18" charset="0"/>
                        </a:rPr>
                        <m:t>h</m:t>
                      </m:r>
                      <m:d>
                        <m:dPr>
                          <m:ctrlPr>
                            <a:rPr lang="en-US" sz="2400" i="1" dirty="0">
                              <a:solidFill>
                                <a:srgbClr val="4440FB"/>
                              </a:solidFill>
                              <a:latin typeface="Cambria Math" panose="02040503050406030204" pitchFamily="18" charset="0"/>
                            </a:rPr>
                          </m:ctrlPr>
                        </m:dPr>
                        <m:e>
                          <m:r>
                            <a:rPr lang="en-US" sz="2400" i="1" dirty="0">
                              <a:solidFill>
                                <a:srgbClr val="4440FB"/>
                              </a:solidFill>
                              <a:latin typeface="Cambria Math" panose="02040503050406030204" pitchFamily="18" charset="0"/>
                            </a:rPr>
                            <m:t>−</m:t>
                          </m:r>
                          <m:sSub>
                            <m:sSubPr>
                              <m:ctrlPr>
                                <a:rPr lang="zh-CN" altLang="en-US" sz="2400" b="1" i="1" dirty="0">
                                  <a:solidFill>
                                    <a:srgbClr val="4440FB"/>
                                  </a:solidFill>
                                  <a:latin typeface="Cambria Math" panose="02040503050406030204" pitchFamily="18" charset="0"/>
                                </a:rPr>
                              </m:ctrlPr>
                            </m:sSubPr>
                            <m:e>
                              <m:r>
                                <a:rPr lang="en-US" altLang="zh-CN" sz="2400" b="1" i="1" dirty="0">
                                  <a:solidFill>
                                    <a:srgbClr val="4440FB"/>
                                  </a:solidFill>
                                  <a:latin typeface="Cambria Math" panose="02040503050406030204" pitchFamily="18" charset="0"/>
                                </a:rPr>
                                <m:t>𝒙</m:t>
                              </m:r>
                            </m:e>
                            <m:sub>
                              <m:r>
                                <a:rPr lang="en-US" altLang="zh-CN" sz="2400" b="1" i="1" dirty="0" smtClean="0">
                                  <a:solidFill>
                                    <a:srgbClr val="4440FB"/>
                                  </a:solidFill>
                                  <a:latin typeface="Cambria Math" panose="02040503050406030204" pitchFamily="18" charset="0"/>
                                </a:rPr>
                                <m:t>𝒎</m:t>
                              </m:r>
                            </m:sub>
                          </m:sSub>
                        </m:e>
                      </m:d>
                    </m:oMath>
                  </m:oMathPara>
                </a14:m>
                <a:endParaRPr lang="en-US" sz="2400" dirty="0"/>
              </a:p>
            </p:txBody>
          </p:sp>
        </mc:Choice>
        <mc:Fallback xmlns="">
          <p:sp>
            <p:nvSpPr>
              <p:cNvPr id="20" name="矩形 19"/>
              <p:cNvSpPr>
                <a:spLocks noRot="1" noChangeAspect="1" noMove="1" noResize="1" noEditPoints="1" noAdjustHandles="1" noChangeArrowheads="1" noChangeShapeType="1" noTextEdit="1"/>
              </p:cNvSpPr>
              <p:nvPr/>
            </p:nvSpPr>
            <p:spPr>
              <a:xfrm>
                <a:off x="512314" y="1718861"/>
                <a:ext cx="10779105" cy="1100558"/>
              </a:xfrm>
              <a:prstGeom prst="rect">
                <a:avLst/>
              </a:prstGeom>
              <a:blipFill rotWithShape="1">
                <a:blip r:embed="rId3"/>
                <a:stretch>
                  <a:fillRect l="-5" t="-50" r="4" b="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91113" y="1174053"/>
                <a:ext cx="8033466" cy="461665"/>
              </a:xfrm>
              <a:prstGeom prst="rect">
                <a:avLst/>
              </a:prstGeom>
            </p:spPr>
            <p:txBody>
              <a:bodyPr wrap="square">
                <a:spAutoFit/>
              </a:bodyPr>
              <a:lstStyle/>
              <a:p>
                <a:r>
                  <a:rPr lang="en-US" sz="2400" dirty="0"/>
                  <a:t>Consider </a:t>
                </a:r>
                <a14:m>
                  <m:oMath xmlns:m="http://schemas.openxmlformats.org/officeDocument/2006/math">
                    <m:r>
                      <a:rPr lang="en-US" sz="2400" b="0" i="1" smtClean="0">
                        <a:solidFill>
                          <a:schemeClr val="tx1"/>
                        </a:solidFill>
                        <a:latin typeface="Cambria Math" panose="02040503050406030204" pitchFamily="18" charset="0"/>
                        <a:ea typeface="Cambria Math" panose="02040503050406030204" pitchFamily="18" charset="0"/>
                      </a:rPr>
                      <m:t>𝒟</m:t>
                    </m:r>
                    <m:r>
                      <a:rPr lang="en-US" sz="2400" b="0" i="1" smtClean="0">
                        <a:solidFill>
                          <a:schemeClr val="tx1"/>
                        </a:solidFill>
                        <a:latin typeface="Cambria Math" panose="02040503050406030204" pitchFamily="18" charset="0"/>
                      </a:rPr>
                      <m:t>={</m:t>
                    </m:r>
                    <m:d>
                      <m:dPr>
                        <m:ctrlPr>
                          <a:rPr lang="en-US" altLang="zh-CN" sz="2400" b="0" i="1" smtClean="0">
                            <a:solidFill>
                              <a:schemeClr val="tx1"/>
                            </a:solidFill>
                            <a:latin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𝟏</m:t>
                            </m:r>
                          </m:sub>
                        </m:sSub>
                        <m:r>
                          <a:rPr lang="en-US" altLang="zh-CN" sz="2400" b="1" i="1" dirty="0" smtClean="0">
                            <a:latin typeface="Cambria Math" panose="02040503050406030204" pitchFamily="18" charset="0"/>
                          </a:rPr>
                          <m:t>,</m:t>
                        </m:r>
                        <m:r>
                          <a:rPr lang="en-US" altLang="zh-CN" sz="2400" b="1" i="1" dirty="0" smtClean="0">
                            <a:solidFill>
                              <a:srgbClr val="FF0000"/>
                            </a:solidFill>
                            <a:latin typeface="Cambria Math" panose="02040503050406030204" pitchFamily="18" charset="0"/>
                            <a:ea typeface="Cambria Math" panose="02040503050406030204" pitchFamily="18" charset="0"/>
                          </a:rPr>
                          <m:t>+</m:t>
                        </m:r>
                      </m:e>
                    </m:d>
                    <m:r>
                      <a:rPr lang="en-US" sz="2400" b="0" i="1" smtClean="0">
                        <a:solidFill>
                          <a:schemeClr val="tx1"/>
                        </a:solidFill>
                        <a:latin typeface="Cambria Math" panose="02040503050406030204" pitchFamily="18" charset="0"/>
                      </a:rPr>
                      <m:t>,</m:t>
                    </m:r>
                    <m:d>
                      <m:dPr>
                        <m:ctrlPr>
                          <a:rPr lang="en-US" altLang="zh-CN" sz="2400" b="0" i="1" smtClean="0">
                            <a:solidFill>
                              <a:schemeClr val="tx1"/>
                            </a:solidFill>
                            <a:latin typeface="Cambria Math" panose="02040503050406030204" pitchFamily="18" charset="0"/>
                            <a:ea typeface="Cambria Math" panose="02040503050406030204" pitchFamily="18" charset="0"/>
                          </a:rPr>
                        </m:ctrlPr>
                      </m:dPr>
                      <m:e>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𝟐</m:t>
                            </m:r>
                          </m:sub>
                        </m:sSub>
                        <m:r>
                          <a:rPr lang="en-US" altLang="zh-CN" sz="2400" b="1" i="1" dirty="0">
                            <a:latin typeface="Cambria Math" panose="02040503050406030204" pitchFamily="18" charset="0"/>
                          </a:rPr>
                          <m:t>,</m:t>
                        </m:r>
                        <m:r>
                          <a:rPr lang="en-US" altLang="zh-CN" sz="2400" b="1" i="1" dirty="0" smtClean="0">
                            <a:solidFill>
                              <a:srgbClr val="4440FB"/>
                            </a:solidFill>
                            <a:latin typeface="Cambria Math" panose="02040503050406030204" pitchFamily="18" charset="0"/>
                          </a:rPr>
                          <m:t>−</m:t>
                        </m:r>
                      </m:e>
                    </m:d>
                    <m:r>
                      <a:rPr lang="en-US" sz="2400" b="0" i="1" smtClean="0">
                        <a:latin typeface="Cambria Math" panose="02040503050406030204" pitchFamily="18" charset="0"/>
                      </a:rPr>
                      <m:t>,…,</m:t>
                    </m:r>
                    <m:r>
                      <a:rPr lang="en-US" sz="2400" i="1">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smtClean="0">
                            <a:latin typeface="Cambria Math" panose="02040503050406030204" pitchFamily="18" charset="0"/>
                          </a:rPr>
                          <m:t>𝒎</m:t>
                        </m:r>
                      </m:sub>
                    </m:sSub>
                    <m:r>
                      <a:rPr lang="en-US" altLang="zh-CN" sz="2400" b="1" i="1" dirty="0">
                        <a:latin typeface="Cambria Math" panose="02040503050406030204" pitchFamily="18" charset="0"/>
                      </a:rPr>
                      <m:t>,</m:t>
                    </m:r>
                    <m:r>
                      <a:rPr lang="en-US" altLang="zh-CN" sz="2400" b="1" i="1" dirty="0" smtClean="0">
                        <a:solidFill>
                          <a:srgbClr val="4440FB"/>
                        </a:solidFill>
                        <a:latin typeface="Cambria Math" panose="02040503050406030204" pitchFamily="18" charset="0"/>
                        <a:ea typeface="Cambria Math" panose="02040503050406030204" pitchFamily="18" charset="0"/>
                      </a:rPr>
                      <m:t>−</m:t>
                    </m:r>
                    <m:r>
                      <a:rPr lang="en-US" sz="2400" i="1">
                        <a:latin typeface="Cambria Math" panose="02040503050406030204" pitchFamily="18" charset="0"/>
                      </a:rPr>
                      <m:t>)</m:t>
                    </m:r>
                    <m:r>
                      <a:rPr lang="en-US" sz="2400" b="0" i="1" smtClean="0">
                        <a:solidFill>
                          <a:schemeClr val="tx1"/>
                        </a:solidFill>
                        <a:latin typeface="Cambria Math" panose="02040503050406030204" pitchFamily="18" charset="0"/>
                      </a:rPr>
                      <m:t>}</m:t>
                    </m:r>
                  </m:oMath>
                </a14:m>
                <a:endParaRPr lang="en-US" sz="24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91113" y="1174053"/>
                <a:ext cx="8033466" cy="461665"/>
              </a:xfrm>
              <a:prstGeom prst="rect">
                <a:avLst/>
              </a:prstGeom>
              <a:blipFill rotWithShape="1">
                <a:blip r:embed="rId4"/>
                <a:stretch>
                  <a:fillRect l="-7" t="-124" b="-262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506931" y="2882150"/>
                <a:ext cx="8967198" cy="11005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max</m:t>
                              </m:r>
                            </m:e>
                            <m:lim>
                              <m:r>
                                <a:rPr lang="en-US" sz="2400" i="1" dirty="0">
                                  <a:latin typeface="Cambria Math" panose="02040503050406030204" pitchFamily="18" charset="0"/>
                                </a:rPr>
                                <m:t>h</m:t>
                              </m:r>
                            </m:lim>
                          </m:limLow>
                        </m:fName>
                        <m:e>
                          <m:r>
                            <a:rPr lang="pt-BR" sz="2400" i="1" dirty="0">
                              <a:latin typeface="Cambria Math" panose="02040503050406030204" pitchFamily="18" charset="0"/>
                            </a:rPr>
                            <m:t>𝑙𝑖𝑘𝑒𝑙𝑖h𝑜𝑜𝑑</m:t>
                          </m:r>
                          <m:r>
                            <a:rPr lang="pt-BR" sz="2400" i="1" dirty="0">
                              <a:latin typeface="Cambria Math" panose="02040503050406030204" pitchFamily="18" charset="0"/>
                            </a:rPr>
                            <m:t>(</m:t>
                          </m:r>
                          <m:r>
                            <a:rPr lang="pt-BR" sz="2400" i="1" dirty="0">
                              <a:latin typeface="Cambria Math" panose="02040503050406030204" pitchFamily="18" charset="0"/>
                            </a:rPr>
                            <m:t>h</m:t>
                          </m:r>
                          <m:r>
                            <a:rPr lang="pt-BR" sz="2400" i="1" dirty="0">
                              <a:latin typeface="Cambria Math" panose="02040503050406030204" pitchFamily="18" charset="0"/>
                            </a:rPr>
                            <m:t>)</m:t>
                          </m:r>
                          <m:r>
                            <m:rPr>
                              <m:nor/>
                            </m:rPr>
                            <a:rPr lang="en-US" sz="2400" dirty="0">
                              <a:latin typeface="Cambria Math" panose="02040503050406030204" pitchFamily="18" charset="0"/>
                            </a:rPr>
                            <m:t> </m:t>
                          </m:r>
                        </m:e>
                      </m:func>
                      <m:r>
                        <a:rPr lang="pt-BR" sz="2400" i="1" dirty="0" smtClean="0">
                          <a:solidFill>
                            <a:schemeClr val="tx1"/>
                          </a:solidFill>
                          <a:latin typeface="Cambria Math" panose="02040503050406030204" pitchFamily="18" charset="0"/>
                          <a:ea typeface="Cambria Math" panose="02040503050406030204" pitchFamily="18" charset="0"/>
                        </a:rPr>
                        <m:t>∝</m:t>
                      </m:r>
                      <m:nary>
                        <m:naryPr>
                          <m:chr m:val="∏"/>
                          <m:ctrlPr>
                            <a:rPr lang="pt-BR" sz="2400" i="1" dirty="0">
                              <a:latin typeface="Cambria Math" panose="02040503050406030204" pitchFamily="18" charset="0"/>
                              <a:ea typeface="Cambria Math" panose="02040503050406030204" pitchFamily="18" charset="0"/>
                            </a:rPr>
                          </m:ctrlPr>
                        </m:naryPr>
                        <m:sub>
                          <m:r>
                            <m:rPr>
                              <m:brk m:alnAt="23"/>
                            </m:rPr>
                            <a:rPr lang="en-US" sz="2400" i="1" dirty="0">
                              <a:latin typeface="Cambria Math" panose="02040503050406030204" pitchFamily="18" charset="0"/>
                              <a:ea typeface="Cambria Math" panose="02040503050406030204" pitchFamily="18" charset="0"/>
                            </a:rPr>
                            <m:t>𝑖</m:t>
                          </m:r>
                          <m:r>
                            <a:rPr lang="en-US" sz="2400" i="1" dirty="0">
                              <a:latin typeface="Cambria Math" panose="02040503050406030204" pitchFamily="18" charset="0"/>
                              <a:ea typeface="Cambria Math" panose="02040503050406030204" pitchFamily="18" charset="0"/>
                            </a:rPr>
                            <m:t>=1</m:t>
                          </m:r>
                        </m:sub>
                        <m:sup>
                          <m:r>
                            <a:rPr lang="en-US" sz="2400" i="1" dirty="0">
                              <a:latin typeface="Cambria Math" panose="02040503050406030204" pitchFamily="18" charset="0"/>
                              <a:ea typeface="Cambria Math" panose="02040503050406030204" pitchFamily="18" charset="0"/>
                            </a:rPr>
                            <m:t>𝑚</m:t>
                          </m:r>
                        </m:sup>
                        <m:e>
                          <m:r>
                            <a:rPr lang="en-US" sz="2400" i="1" dirty="0">
                              <a:latin typeface="Cambria Math" panose="02040503050406030204" pitchFamily="18" charset="0"/>
                            </a:rPr>
                            <m:t>𝑝</m:t>
                          </m:r>
                          <m:r>
                            <a:rPr lang="en-US" sz="2400" i="1" dirty="0">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r>
                            <a:rPr lang="en-US" sz="2400" b="1" i="1" dirty="0">
                              <a:latin typeface="Cambria Math" panose="02040503050406030204" pitchFamily="18" charset="0"/>
                            </a:rPr>
                            <m:t>|</m:t>
                          </m:r>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r>
                            <a:rPr lang="en-US" sz="2400" i="1" dirty="0">
                              <a:latin typeface="Cambria Math" panose="02040503050406030204" pitchFamily="18" charset="0"/>
                            </a:rPr>
                            <m:t>)</m:t>
                          </m:r>
                        </m:e>
                      </m:nary>
                      <m:r>
                        <a:rPr lang="en-US" altLang="zh-CN" sz="2400" b="0" i="1" dirty="0" smtClean="0">
                          <a:latin typeface="Cambria Math" panose="02040503050406030204" pitchFamily="18" charset="0"/>
                        </a:rPr>
                        <m:t>=</m:t>
                      </m:r>
                      <m:nary>
                        <m:naryPr>
                          <m:chr m:val="∏"/>
                          <m:ctrlPr>
                            <a:rPr lang="pt-BR" sz="2400" i="1" dirty="0" smtClean="0">
                              <a:solidFill>
                                <a:schemeClr val="tx1"/>
                              </a:solidFill>
                              <a:latin typeface="Cambria Math" panose="02040503050406030204" pitchFamily="18" charset="0"/>
                              <a:ea typeface="Cambria Math" panose="02040503050406030204" pitchFamily="18" charset="0"/>
                            </a:rPr>
                          </m:ctrlPr>
                        </m:naryPr>
                        <m:sub>
                          <m:r>
                            <m:rPr>
                              <m:brk m:alnAt="23"/>
                            </m:rPr>
                            <a:rPr lang="en-US" sz="2400" b="0" i="1" dirty="0" smtClean="0">
                              <a:solidFill>
                                <a:schemeClr val="tx1"/>
                              </a:solidFill>
                              <a:latin typeface="Cambria Math" panose="02040503050406030204" pitchFamily="18" charset="0"/>
                              <a:ea typeface="Cambria Math" panose="02040503050406030204" pitchFamily="18" charset="0"/>
                            </a:rPr>
                            <m:t>𝑖</m:t>
                          </m:r>
                          <m:r>
                            <a:rPr lang="en-US" sz="2400" b="0" i="1" dirty="0" smtClean="0">
                              <a:solidFill>
                                <a:schemeClr val="tx1"/>
                              </a:solidFill>
                              <a:latin typeface="Cambria Math" panose="02040503050406030204" pitchFamily="18" charset="0"/>
                              <a:ea typeface="Cambria Math" panose="02040503050406030204" pitchFamily="18" charset="0"/>
                            </a:rPr>
                            <m:t>=1</m:t>
                          </m:r>
                        </m:sub>
                        <m:sup>
                          <m:r>
                            <a:rPr lang="en-US" sz="2400" b="0" i="1" dirty="0" smtClean="0">
                              <a:solidFill>
                                <a:schemeClr val="tx1"/>
                              </a:solidFill>
                              <a:latin typeface="Cambria Math" panose="02040503050406030204" pitchFamily="18" charset="0"/>
                              <a:ea typeface="Cambria Math" panose="02040503050406030204" pitchFamily="18" charset="0"/>
                            </a:rPr>
                            <m:t>𝑚</m:t>
                          </m:r>
                        </m:sup>
                        <m:e>
                          <m:r>
                            <a:rPr lang="en-US" sz="2400" i="1" dirty="0">
                              <a:solidFill>
                                <a:schemeClr val="tx1"/>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sSub>
                                <m:sSubPr>
                                  <m:ctrlPr>
                                    <a:rPr lang="zh-CN" altLang="en-US"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𝑦</m:t>
                                  </m:r>
                                </m:e>
                                <m:sub>
                                  <m:r>
                                    <a:rPr lang="en-US" altLang="zh-CN" sz="2400" b="0" i="1" dirty="0">
                                      <a:solidFill>
                                        <a:schemeClr val="tx1"/>
                                      </a:solidFill>
                                      <a:latin typeface="Cambria Math" panose="02040503050406030204" pitchFamily="18" charset="0"/>
                                    </a:rPr>
                                    <m:t>𝑖</m:t>
                                  </m:r>
                                </m:sub>
                              </m:sSub>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smtClean="0">
                                      <a:solidFill>
                                        <a:schemeClr val="tx1"/>
                                      </a:solidFill>
                                      <a:latin typeface="Cambria Math" panose="02040503050406030204" pitchFamily="18" charset="0"/>
                                    </a:rPr>
                                    <m:t>𝒊</m:t>
                                  </m:r>
                                </m:sub>
                              </m:sSub>
                            </m:e>
                          </m:d>
                        </m:e>
                      </m:nary>
                      <m:r>
                        <a:rPr lang="en-US" altLang="zh-CN" sz="2400" i="1" dirty="0">
                          <a:solidFill>
                            <a:schemeClr val="tx1"/>
                          </a:solidFill>
                          <a:latin typeface="Cambria Math" panose="02040503050406030204" pitchFamily="18" charset="0"/>
                          <a:ea typeface="Cambria Math" panose="02040503050406030204" pitchFamily="18" charset="0"/>
                        </a:rPr>
                        <m:t>=</m:t>
                      </m:r>
                      <m:nary>
                        <m:naryPr>
                          <m:chr m:val="∏"/>
                          <m:ctrlPr>
                            <a:rPr lang="pt-BR" sz="2400" i="1" dirty="0">
                              <a:solidFill>
                                <a:schemeClr val="tx1"/>
                              </a:solidFill>
                              <a:latin typeface="Cambria Math" panose="02040503050406030204" pitchFamily="18" charset="0"/>
                              <a:ea typeface="Cambria Math" panose="02040503050406030204" pitchFamily="18" charset="0"/>
                            </a:rPr>
                          </m:ctrlPr>
                        </m:naryPr>
                        <m:sub>
                          <m:r>
                            <m:rPr>
                              <m:brk m:alnAt="23"/>
                            </m:rPr>
                            <a:rPr lang="en-US" sz="2400" i="1" dirty="0">
                              <a:solidFill>
                                <a:schemeClr val="tx1"/>
                              </a:solidFill>
                              <a:latin typeface="Cambria Math" panose="02040503050406030204" pitchFamily="18" charset="0"/>
                              <a:ea typeface="Cambria Math" panose="02040503050406030204" pitchFamily="18" charset="0"/>
                            </a:rPr>
                            <m:t>𝑖</m:t>
                          </m:r>
                          <m:r>
                            <a:rPr lang="en-US" sz="2400" i="1" dirty="0">
                              <a:solidFill>
                                <a:schemeClr val="tx1"/>
                              </a:solidFill>
                              <a:latin typeface="Cambria Math" panose="02040503050406030204" pitchFamily="18" charset="0"/>
                              <a:ea typeface="Cambria Math" panose="02040503050406030204" pitchFamily="18" charset="0"/>
                            </a:rPr>
                            <m:t>=1</m:t>
                          </m:r>
                        </m:sub>
                        <m:sup>
                          <m:r>
                            <a:rPr lang="en-US" sz="2400" i="1" dirty="0">
                              <a:solidFill>
                                <a:schemeClr val="tx1"/>
                              </a:solidFill>
                              <a:latin typeface="Cambria Math" panose="02040503050406030204" pitchFamily="18" charset="0"/>
                              <a:ea typeface="Cambria Math" panose="02040503050406030204" pitchFamily="18" charset="0"/>
                            </a:rPr>
                            <m:t>𝑚</m:t>
                          </m:r>
                        </m:sup>
                        <m:e>
                          <m:r>
                            <a:rPr lang="pl-PL" sz="2400" i="1" dirty="0">
                              <a:solidFill>
                                <a:srgbClr val="000000"/>
                              </a:solidFill>
                              <a:latin typeface="Cambria Math" panose="02040503050406030204" pitchFamily="18" charset="0"/>
                              <a:ea typeface="Cambria Math" panose="02040503050406030204" pitchFamily="18" charset="0"/>
                            </a:rPr>
                            <m:t>𝜃</m:t>
                          </m:r>
                          <m:d>
                            <m:dPr>
                              <m:ctrlPr>
                                <a:rPr lang="en-US" sz="2400" i="1" dirty="0">
                                  <a:solidFill>
                                    <a:schemeClr val="tx1"/>
                                  </a:solidFill>
                                  <a:latin typeface="Cambria Math" panose="02040503050406030204" pitchFamily="18" charset="0"/>
                                </a:rPr>
                              </m:ctrlPr>
                            </m:dPr>
                            <m:e>
                              <m:sSub>
                                <m:sSubPr>
                                  <m:ctrlPr>
                                    <a:rPr lang="zh-CN" altLang="en-US"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sSup>
                                <m:sSupPr>
                                  <m:ctrlPr>
                                    <a:rPr lang="en-US" altLang="zh-CN" sz="2400" b="1" i="1" dirty="0">
                                      <a:solidFill>
                                        <a:schemeClr val="tx1"/>
                                      </a:solidFill>
                                      <a:latin typeface="Cambria Math" panose="02040503050406030204" pitchFamily="18" charset="0"/>
                                    </a:rPr>
                                  </m:ctrlPr>
                                </m:sSupPr>
                                <m:e>
                                  <m:r>
                                    <a:rPr lang="en-US" altLang="zh-CN" sz="2400" b="1" i="1" dirty="0">
                                      <a:solidFill>
                                        <a:schemeClr val="tx1"/>
                                      </a:solidFill>
                                      <a:latin typeface="Cambria Math" panose="02040503050406030204" pitchFamily="18" charset="0"/>
                                    </a:rPr>
                                    <m:t>𝒘</m:t>
                                  </m:r>
                                </m:e>
                                <m:sup>
                                  <m:r>
                                    <a:rPr lang="en-US" altLang="zh-CN" sz="2400" b="1" i="1" dirty="0">
                                      <a:solidFill>
                                        <a:schemeClr val="tx1"/>
                                      </a:solidFill>
                                      <a:latin typeface="Cambria Math" panose="02040503050406030204" pitchFamily="18" charset="0"/>
                                    </a:rPr>
                                    <m:t>𝑻</m:t>
                                  </m:r>
                                </m:sup>
                              </m:sSup>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e>
                          </m:d>
                        </m:e>
                      </m:nary>
                    </m:oMath>
                  </m:oMathPara>
                </a14:m>
                <a:endParaRPr lang="en-US" sz="2400" dirty="0">
                  <a:solidFill>
                    <a:schemeClr val="tx1"/>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506931" y="2882150"/>
                <a:ext cx="8967198" cy="1100558"/>
              </a:xfrm>
              <a:prstGeom prst="rect">
                <a:avLst/>
              </a:prstGeom>
              <a:blipFill rotWithShape="1">
                <a:blip r:embed="rId5"/>
                <a:stretch>
                  <a:fillRect l="-2" t="-47" r="6" b="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122456" y="4013689"/>
                <a:ext cx="3494098"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1" i="1" dirty="0" smtClean="0">
                                  <a:solidFill>
                                    <a:schemeClr val="accent2">
                                      <a:lumMod val="75000"/>
                                    </a:schemeClr>
                                  </a:solidFill>
                                  <a:latin typeface="Cambria Math" panose="02040503050406030204" pitchFamily="18" charset="0"/>
                                </a:rPr>
                                <m:t>𝒘</m:t>
                              </m:r>
                            </m:lim>
                          </m:limLow>
                        </m:fName>
                        <m:e>
                          <m:r>
                            <a:rPr lang="en-US" sz="2400" b="0" i="1" dirty="0" smtClean="0">
                              <a:latin typeface="Cambria Math" panose="02040503050406030204" pitchFamily="18" charset="0"/>
                            </a:rPr>
                            <m:t>−</m:t>
                          </m:r>
                          <m:nary>
                            <m:naryPr>
                              <m:chr m:val="∑"/>
                              <m:ctrlPr>
                                <a:rPr lang="en-US" sz="2400" b="0" i="1" dirty="0" smtClean="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func>
                                <m:funcPr>
                                  <m:ctrlPr>
                                    <a:rPr lang="en-US" sz="2400" b="0" i="1" dirty="0" smtClean="0">
                                      <a:latin typeface="Cambria Math" panose="02040503050406030204" pitchFamily="18" charset="0"/>
                                    </a:rPr>
                                  </m:ctrlPr>
                                </m:funcPr>
                                <m:fName>
                                  <m:r>
                                    <m:rPr>
                                      <m:sty m:val="p"/>
                                    </m:rPr>
                                    <a:rPr lang="en-US" sz="2400" i="0" dirty="0">
                                      <a:latin typeface="Cambria Math" panose="02040503050406030204" pitchFamily="18" charset="0"/>
                                    </a:rPr>
                                    <m:t>ln</m:t>
                                  </m:r>
                                </m:fName>
                                <m:e>
                                  <m:r>
                                    <a:rPr lang="pl-PL" sz="2400" i="1" dirty="0">
                                      <a:solidFill>
                                        <a:srgbClr val="000000"/>
                                      </a:solidFill>
                                      <a:latin typeface="Cambria Math" panose="02040503050406030204" pitchFamily="18" charset="0"/>
                                      <a:ea typeface="Cambria Math" panose="02040503050406030204" pitchFamily="18" charset="0"/>
                                    </a:rPr>
                                    <m:t>𝜃</m:t>
                                  </m:r>
                                  <m:d>
                                    <m:dPr>
                                      <m:ctrlPr>
                                        <a:rPr lang="en-US" sz="2400" i="1" dirty="0">
                                          <a:latin typeface="Cambria Math" panose="02040503050406030204" pitchFamily="18" charset="0"/>
                                        </a:rPr>
                                      </m:ctrlPr>
                                    </m:dPr>
                                    <m:e>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e>
                                  </m:d>
                                </m:e>
                              </m:func>
                            </m:e>
                          </m:nary>
                          <m:r>
                            <m:rPr>
                              <m:nor/>
                            </m:rPr>
                            <a:rPr lang="en-US" sz="2400" dirty="0" smtClean="0">
                              <a:latin typeface="Cambria Math" panose="02040503050406030204" pitchFamily="18" charset="0"/>
                            </a:rPr>
                            <m:t> </m:t>
                          </m:r>
                        </m:e>
                      </m:func>
                    </m:oMath>
                  </m:oMathPara>
                </a14:m>
                <a:endParaRPr lang="en-US" sz="2400" dirty="0">
                  <a:solidFill>
                    <a:schemeClr val="tx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122456" y="4013689"/>
                <a:ext cx="3494098" cy="1098570"/>
              </a:xfrm>
              <a:prstGeom prst="rect">
                <a:avLst/>
              </a:prstGeom>
              <a:blipFill rotWithShape="1">
                <a:blip r:embed="rId6"/>
                <a:stretch>
                  <a:fillRect l="-12" t="-45" r="3" b="46"/>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6096000" y="4019027"/>
                <a:ext cx="4338880"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1" i="1" dirty="0" smtClean="0">
                                  <a:solidFill>
                                    <a:schemeClr val="accent2">
                                      <a:lumMod val="75000"/>
                                    </a:schemeClr>
                                  </a:solidFill>
                                  <a:latin typeface="Cambria Math" panose="02040503050406030204" pitchFamily="18" charset="0"/>
                                </a:rPr>
                                <m:t>𝒘</m:t>
                              </m:r>
                            </m:lim>
                          </m:limLow>
                        </m:fName>
                        <m:e>
                          <m:r>
                            <a:rPr lang="en-US" sz="2400" b="0" i="1" dirty="0" smtClean="0">
                              <a:latin typeface="Cambria Math" panose="02040503050406030204" pitchFamily="18" charset="0"/>
                            </a:rPr>
                            <m:t>−</m:t>
                          </m:r>
                          <m:nary>
                            <m:naryPr>
                              <m:chr m:val="∑"/>
                              <m:ctrlPr>
                                <a:rPr lang="en-US" sz="2400" b="0" i="1" dirty="0" smtClean="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func>
                                <m:funcPr>
                                  <m:ctrlPr>
                                    <a:rPr lang="en-US" sz="2400" b="0" i="1" dirty="0" smtClean="0">
                                      <a:latin typeface="Cambria Math" panose="02040503050406030204" pitchFamily="18" charset="0"/>
                                    </a:rPr>
                                  </m:ctrlPr>
                                </m:funcPr>
                                <m:fName>
                                  <m:r>
                                    <m:rPr>
                                      <m:sty m:val="p"/>
                                    </m:rPr>
                                    <a:rPr lang="en-US" sz="2400" i="0" dirty="0">
                                      <a:latin typeface="Cambria Math" panose="02040503050406030204" pitchFamily="18" charset="0"/>
                                    </a:rPr>
                                    <m:t>ln</m:t>
                                  </m:r>
                                </m:fName>
                                <m:e>
                                  <m:r>
                                    <a:rPr lang="en-US" sz="2400" i="1">
                                      <a:latin typeface="Cambria Math" panose="02040503050406030204" pitchFamily="18" charset="0"/>
                                    </a:rPr>
                                    <m:t>1/(1+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r>
                                    <a:rPr lang="en-US" sz="2400" i="1">
                                      <a:latin typeface="Cambria Math" panose="02040503050406030204" pitchFamily="18" charset="0"/>
                                    </a:rPr>
                                    <m:t>)</m:t>
                                  </m:r>
                                  <m:r>
                                    <a:rPr lang="en-US" sz="2400" i="1" dirty="0" smtClean="0">
                                      <a:latin typeface="Cambria Math" panose="02040503050406030204" pitchFamily="18" charset="0"/>
                                    </a:rPr>
                                    <m:t> </m:t>
                                  </m:r>
                                </m:e>
                              </m:func>
                            </m:e>
                          </m:nary>
                          <m:r>
                            <m:rPr>
                              <m:nor/>
                            </m:rPr>
                            <a:rPr lang="en-US" sz="2400" dirty="0" smtClean="0">
                              <a:latin typeface="Cambria Math" panose="02040503050406030204" pitchFamily="18" charset="0"/>
                            </a:rPr>
                            <m:t> </m:t>
                          </m:r>
                        </m:e>
                      </m:func>
                    </m:oMath>
                  </m:oMathPara>
                </a14:m>
                <a:endParaRPr lang="en-US" sz="2400" dirty="0">
                  <a:solidFill>
                    <a:schemeClr val="tx1"/>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6096000" y="4019027"/>
                <a:ext cx="4338880" cy="1098570"/>
              </a:xfrm>
              <a:prstGeom prst="rect">
                <a:avLst/>
              </a:prstGeom>
              <a:blipFill rotWithShape="1">
                <a:blip r:embed="rId7"/>
                <a:stretch>
                  <a:fillRect t="-10" r="13" b="1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5" name="文本框 34"/>
              <p:cNvSpPr txBox="1"/>
              <p:nvPr/>
            </p:nvSpPr>
            <p:spPr>
              <a:xfrm>
                <a:off x="4875064" y="4353136"/>
                <a:ext cx="517770"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320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35" name="文本框 34"/>
              <p:cNvSpPr txBox="1">
                <a:spLocks noRot="1" noChangeAspect="1" noMove="1" noResize="1" noEditPoints="1" noAdjustHandles="1" noChangeArrowheads="1" noChangeShapeType="1" noTextEdit="1"/>
              </p:cNvSpPr>
              <p:nvPr/>
            </p:nvSpPr>
            <p:spPr>
              <a:xfrm>
                <a:off x="4875064" y="4353136"/>
                <a:ext cx="517770" cy="492443"/>
              </a:xfrm>
              <a:prstGeom prst="rect">
                <a:avLst/>
              </a:prstGeom>
              <a:blipFill rotWithShape="1">
                <a:blip r:embed="rId8"/>
                <a:stretch>
                  <a:fillRect l="-33" t="-43" r="-3722" b="-16011"/>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410681" y="253477"/>
                <a:ext cx="7057317" cy="707886"/>
              </a:xfrm>
              <a:prstGeom prst="rect">
                <a:avLst/>
              </a:prstGeom>
              <a:noFill/>
            </p:spPr>
            <p:txBody>
              <a:bodyPr wrap="none" rtlCol="0">
                <a:spAutoFit/>
              </a:bodyPr>
              <a:lstStyle/>
              <a:p>
                <a:r>
                  <a:rPr lang="en-US" altLang="zh-CN" sz="4000" b="1" dirty="0"/>
                  <a:t>Logistic Regression--</a:t>
                </a:r>
                <a14:m>
                  <m:oMath xmlns:m="http://schemas.openxmlformats.org/officeDocument/2006/math">
                    <m:r>
                      <a:rPr lang="en-US" altLang="zh-CN" sz="4000" b="0" i="1" dirty="0" smtClean="0">
                        <a:latin typeface="Cambria Math" panose="02040503050406030204" pitchFamily="18" charset="0"/>
                      </a:rPr>
                      <m:t>𝑦</m:t>
                    </m:r>
                    <m:r>
                      <a:rPr lang="en-US" altLang="zh-CN" sz="4000" b="0" i="1" dirty="0" smtClean="0">
                        <a:latin typeface="Cambria Math" panose="02040503050406030204" pitchFamily="18" charset="0"/>
                        <a:ea typeface="Cambria Math" panose="02040503050406030204" pitchFamily="18" charset="0"/>
                      </a:rPr>
                      <m:t>∈</m:t>
                    </m:r>
                    <m:r>
                      <a:rPr lang="en-US" altLang="zh-CN" sz="4000" b="0" i="1" dirty="0" smtClean="0">
                        <a:latin typeface="Cambria Math" panose="02040503050406030204" pitchFamily="18" charset="0"/>
                      </a:rPr>
                      <m:t>{</m:t>
                    </m:r>
                    <m:r>
                      <a:rPr lang="en-US" altLang="zh-CN" sz="4000" b="0" i="1" dirty="0">
                        <a:latin typeface="Cambria Math" panose="02040503050406030204" pitchFamily="18" charset="0"/>
                      </a:rPr>
                      <m:t>−1,1}</m:t>
                    </m:r>
                  </m:oMath>
                </a14:m>
                <a:endParaRPr lang="en-US" altLang="zh-CN" sz="4000" i="1" dirty="0"/>
              </a:p>
            </p:txBody>
          </p:sp>
        </mc:Choice>
        <mc:Fallback xmlns="">
          <p:sp>
            <p:nvSpPr>
              <p:cNvPr id="15" name="文本框 14"/>
              <p:cNvSpPr txBox="1">
                <a:spLocks noRot="1" noChangeAspect="1" noMove="1" noResize="1" noEditPoints="1" noAdjustHandles="1" noChangeArrowheads="1" noChangeShapeType="1" noTextEdit="1"/>
              </p:cNvSpPr>
              <p:nvPr/>
            </p:nvSpPr>
            <p:spPr>
              <a:xfrm>
                <a:off x="410681" y="253477"/>
                <a:ext cx="7057317" cy="707886"/>
              </a:xfrm>
              <a:prstGeom prst="rect">
                <a:avLst/>
              </a:prstGeom>
              <a:blipFill rotWithShape="1">
                <a:blip r:embed="rId9"/>
                <a:stretch>
                  <a:fillRect l="-7" t="-16" r="-9496" b="-7360"/>
                </a:stretch>
              </a:blipFill>
            </p:spPr>
            <p:txBody>
              <a:bodyPr/>
              <a:lstStyle/>
              <a:p>
                <a:r>
                  <a:rPr lang="en-US" altLang="en-US">
                    <a:noFill/>
                  </a:rPr>
                  <a:t> </a:t>
                </a:r>
              </a:p>
            </p:txBody>
          </p:sp>
        </mc:Fallback>
      </mc:AlternateContent>
      <p:grpSp>
        <p:nvGrpSpPr>
          <p:cNvPr id="2" name="组合 1"/>
          <p:cNvGrpSpPr/>
          <p:nvPr/>
        </p:nvGrpSpPr>
        <p:grpSpPr>
          <a:xfrm>
            <a:off x="591113" y="5354210"/>
            <a:ext cx="10602744" cy="1098570"/>
            <a:chOff x="591113" y="5354210"/>
            <a:chExt cx="10602744" cy="1098570"/>
          </a:xfrm>
        </p:grpSpPr>
        <mc:AlternateContent xmlns:mc="http://schemas.openxmlformats.org/markup-compatibility/2006" xmlns:a14="http://schemas.microsoft.com/office/drawing/2010/main">
          <mc:Choice Requires="a14">
            <p:sp>
              <p:nvSpPr>
                <p:cNvPr id="17" name="矩形 16"/>
                <p:cNvSpPr/>
                <p:nvPr/>
              </p:nvSpPr>
              <p:spPr>
                <a:xfrm>
                  <a:off x="3797730" y="5354210"/>
                  <a:ext cx="7396127" cy="1098570"/>
                </a:xfrm>
                <a:prstGeom prst="rect">
                  <a:avLst/>
                </a:prstGeom>
                <a:ln w="38100">
                  <a:solidFill>
                    <a:srgbClr val="FF0000"/>
                  </a:solid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1" i="1" dirty="0" smtClean="0">
                                    <a:solidFill>
                                      <a:schemeClr val="accent2">
                                        <a:lumMod val="75000"/>
                                      </a:schemeClr>
                                    </a:solidFill>
                                    <a:latin typeface="Cambria Math" panose="02040503050406030204" pitchFamily="18" charset="0"/>
                                  </a:rPr>
                                  <m:t>𝒘</m:t>
                                </m:r>
                              </m:lim>
                            </m:limLow>
                          </m:fName>
                          <m:e>
                            <m:r>
                              <a:rPr lang="en-US"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num>
                              <m:den>
                                <m:r>
                                  <a:rPr lang="en-US" altLang="zh-CN" sz="2400" i="1" dirty="0">
                                    <a:latin typeface="Cambria Math" panose="02040503050406030204" pitchFamily="18" charset="0"/>
                                  </a:rPr>
                                  <m:t>2</m:t>
                                </m:r>
                              </m:den>
                            </m:f>
                            <m:nary>
                              <m:naryPr>
                                <m:chr m:val="∑"/>
                                <m:ctrlPr>
                                  <a:rPr lang="en-US" sz="2400" b="0" i="1" dirty="0" smtClean="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func>
                                  <m:funcPr>
                                    <m:ctrlPr>
                                      <a:rPr lang="en-US" sz="2400" b="0" i="1" dirty="0" smtClean="0">
                                        <a:latin typeface="Cambria Math" panose="02040503050406030204" pitchFamily="18" charset="0"/>
                                      </a:rPr>
                                    </m:ctrlPr>
                                  </m:funcPr>
                                  <m:fName>
                                    <m:r>
                                      <m:rPr>
                                        <m:sty m:val="p"/>
                                      </m:rPr>
                                      <a:rPr lang="en-US" sz="2400" i="0" dirty="0">
                                        <a:latin typeface="Cambria Math" panose="02040503050406030204" pitchFamily="18" charset="0"/>
                                      </a:rPr>
                                      <m:t>ln</m:t>
                                    </m:r>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e>
                                </m:func>
                              </m:e>
                            </m:nary>
                            <m:r>
                              <a:rPr lang="en-US" sz="2400" b="0" i="1" dirty="0" smtClean="0">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r>
                                  <a:rPr lang="en-US" altLang="zh-CN" sz="2400" i="1" dirty="0" smtClean="0">
                                    <a:latin typeface="Cambria Math" panose="02040503050406030204" pitchFamily="18" charset="0"/>
                                    <a:ea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num>
                              <m:den>
                                <m:r>
                                  <a:rPr lang="en-US" altLang="zh-CN" sz="2400" i="1" dirty="0">
                                    <a:latin typeface="Cambria Math" panose="02040503050406030204" pitchFamily="18" charset="0"/>
                                  </a:rPr>
                                  <m:t>2</m:t>
                                </m:r>
                              </m:den>
                            </m:f>
                            <m:nary>
                              <m:naryPr>
                                <m:chr m:val="∑"/>
                                <m:ctrlPr>
                                  <a:rPr lang="en-US" sz="2400" i="1" dirty="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i="1" dirty="0">
                                    <a:latin typeface="Cambria Math" panose="02040503050406030204" pitchFamily="18" charset="0"/>
                                  </a:rPr>
                                  <m:t>=1</m:t>
                                </m:r>
                              </m:sub>
                              <m:sup>
                                <m:r>
                                  <a:rPr lang="en-US" sz="2400" i="1" dirty="0">
                                    <a:latin typeface="Cambria Math" panose="02040503050406030204" pitchFamily="18" charset="0"/>
                                  </a:rPr>
                                  <m:t>𝑚</m:t>
                                </m:r>
                              </m:sup>
                              <m:e>
                                <m:func>
                                  <m:funcPr>
                                    <m:ctrlPr>
                                      <a:rPr lang="en-US" sz="2400" i="1" dirty="0">
                                        <a:latin typeface="Cambria Math" panose="02040503050406030204" pitchFamily="18" charset="0"/>
                                      </a:rPr>
                                    </m:ctrlPr>
                                  </m:funcPr>
                                  <m:fName>
                                    <m:r>
                                      <m:rPr>
                                        <m:sty m:val="p"/>
                                      </m:rPr>
                                      <a:rPr lang="en-US" sz="2400" dirty="0">
                                        <a:latin typeface="Cambria Math" panose="02040503050406030204" pitchFamily="18" charset="0"/>
                                      </a:rPr>
                                      <m:t>ln</m:t>
                                    </m:r>
                                  </m:fName>
                                  <m:e>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den>
                                    </m:f>
                                  </m:e>
                                </m:func>
                              </m:e>
                            </m:nary>
                          </m:e>
                        </m:func>
                      </m:oMath>
                    </m:oMathPara>
                  </a14:m>
                  <a:endParaRPr lang="en-US" sz="2400" dirty="0">
                    <a:solidFill>
                      <a:schemeClr val="tx1"/>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3797730" y="5354210"/>
                  <a:ext cx="7396127" cy="1098570"/>
                </a:xfrm>
                <a:prstGeom prst="rect">
                  <a:avLst/>
                </a:prstGeom>
                <a:blipFill rotWithShape="1">
                  <a:blip r:embed="rId10"/>
                </a:blipFill>
                <a:ln w="38100">
                  <a:solidFill>
                    <a:srgbClr val="FF0000"/>
                  </a:solid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91113" y="5545448"/>
                  <a:ext cx="8033466" cy="830997"/>
                </a:xfrm>
                <a:prstGeom prst="rect">
                  <a:avLst/>
                </a:prstGeom>
              </p:spPr>
              <p:txBody>
                <a:bodyPr wrap="square">
                  <a:spAutoFit/>
                </a:bodyPr>
                <a:lstStyle/>
                <a:p>
                  <a:r>
                    <a:rPr lang="en-US" sz="2400" dirty="0"/>
                    <a:t>Cross-entropy loss for</a:t>
                  </a:r>
                </a:p>
                <a:p>
                  <a14:m>
                    <m:oMath xmlns:m="http://schemas.openxmlformats.org/officeDocument/2006/math">
                      <m:r>
                        <a:rPr lang="en-US" altLang="zh-CN" sz="2400" b="0" i="1" dirty="0" smtClean="0">
                          <a:latin typeface="Cambria Math" panose="02040503050406030204" pitchFamily="18" charset="0"/>
                        </a:rPr>
                        <m:t>𝑦</m:t>
                      </m:r>
                      <m:r>
                        <a:rPr lang="en-US" altLang="zh-CN" sz="2400" i="1" dirty="0">
                          <a:latin typeface="Cambria Math" panose="02040503050406030204" pitchFamily="18" charset="0"/>
                          <a:ea typeface="Cambria Math" panose="02040503050406030204" pitchFamily="18" charset="0"/>
                        </a:rPr>
                        <m:t>∈</m:t>
                      </m:r>
                      <m:r>
                        <a:rPr lang="en-US" altLang="zh-CN" sz="2400" i="1" dirty="0">
                          <a:latin typeface="Cambria Math" panose="02040503050406030204" pitchFamily="18" charset="0"/>
                        </a:rPr>
                        <m:t>{−1,1}</m:t>
                      </m:r>
                    </m:oMath>
                  </a14:m>
                  <a:r>
                    <a:rPr lang="en-US" sz="2400" dirty="0">
                      <a:solidFill>
                        <a:schemeClr val="tx1"/>
                      </a:solidFill>
                    </a:rPr>
                    <a:t> </a:t>
                  </a:r>
                </a:p>
              </p:txBody>
            </p:sp>
          </mc:Choice>
          <mc:Fallback xmlns="">
            <p:sp>
              <p:nvSpPr>
                <p:cNvPr id="11" name="矩形 10"/>
                <p:cNvSpPr>
                  <a:spLocks noRot="1" noChangeAspect="1" noMove="1" noResize="1" noEditPoints="1" noAdjustHandles="1" noChangeArrowheads="1" noChangeShapeType="1" noTextEdit="1"/>
                </p:cNvSpPr>
                <p:nvPr/>
              </p:nvSpPr>
              <p:spPr>
                <a:xfrm>
                  <a:off x="591113" y="5545448"/>
                  <a:ext cx="8033466" cy="830997"/>
                </a:xfrm>
                <a:prstGeom prst="rect">
                  <a:avLst/>
                </a:prstGeom>
                <a:blipFill rotWithShape="1">
                  <a:blip r:embed="rId11"/>
                </a:blipFill>
              </p:spPr>
              <p:txBody>
                <a:bodyPr/>
                <a:lstStyle/>
                <a:p>
                  <a:r>
                    <a:rPr lang="en-US"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圆角 9"/>
          <p:cNvSpPr/>
          <p:nvPr/>
        </p:nvSpPr>
        <p:spPr>
          <a:xfrm>
            <a:off x="567512" y="4609696"/>
            <a:ext cx="10889886" cy="1579973"/>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13" name="矩形: 圆角 9"/>
          <p:cNvSpPr/>
          <p:nvPr/>
        </p:nvSpPr>
        <p:spPr>
          <a:xfrm>
            <a:off x="555807" y="2769214"/>
            <a:ext cx="10889886" cy="1579973"/>
          </a:xfrm>
          <a:prstGeom prst="roundRect">
            <a:avLst>
              <a:gd name="adj" fmla="val 3573"/>
            </a:avLst>
          </a:prstGeom>
          <a:solidFill>
            <a:srgbClr val="F9E6E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mc:AlternateContent xmlns:mc="http://schemas.openxmlformats.org/markup-compatibility/2006" xmlns:a14="http://schemas.microsoft.com/office/drawing/2010/main">
        <mc:Choice Requires="a14">
          <p:sp>
            <p:nvSpPr>
              <p:cNvPr id="7" name="文本框 6"/>
              <p:cNvSpPr txBox="1"/>
              <p:nvPr/>
            </p:nvSpPr>
            <p:spPr>
              <a:xfrm>
                <a:off x="410681" y="253477"/>
                <a:ext cx="7057317" cy="707886"/>
              </a:xfrm>
              <a:prstGeom prst="rect">
                <a:avLst/>
              </a:prstGeom>
              <a:noFill/>
            </p:spPr>
            <p:txBody>
              <a:bodyPr wrap="none" rtlCol="0">
                <a:spAutoFit/>
              </a:bodyPr>
              <a:lstStyle/>
              <a:p>
                <a:r>
                  <a:rPr lang="en-US" altLang="zh-CN" sz="4000" b="1" dirty="0"/>
                  <a:t>Logistic Regression--</a:t>
                </a:r>
                <a14:m>
                  <m:oMath xmlns:m="http://schemas.openxmlformats.org/officeDocument/2006/math">
                    <m:r>
                      <a:rPr lang="en-US" altLang="zh-CN" sz="4000" b="0" i="1" dirty="0" smtClean="0">
                        <a:latin typeface="Cambria Math" panose="02040503050406030204" pitchFamily="18" charset="0"/>
                      </a:rPr>
                      <m:t>𝑦</m:t>
                    </m:r>
                    <m:r>
                      <a:rPr lang="en-US" altLang="zh-CN" sz="4000" i="1" dirty="0">
                        <a:latin typeface="Cambria Math" panose="02040503050406030204" pitchFamily="18" charset="0"/>
                        <a:ea typeface="Cambria Math" panose="02040503050406030204" pitchFamily="18" charset="0"/>
                      </a:rPr>
                      <m:t>∈</m:t>
                    </m:r>
                    <m:r>
                      <a:rPr lang="en-US" altLang="zh-CN" sz="4000" i="1" dirty="0">
                        <a:latin typeface="Cambria Math" panose="02040503050406030204" pitchFamily="18" charset="0"/>
                      </a:rPr>
                      <m:t>{−1,1}</m:t>
                    </m:r>
                  </m:oMath>
                </a14:m>
                <a:endParaRPr lang="en-US" altLang="zh-CN" sz="4000" i="1" dirty="0"/>
              </a:p>
            </p:txBody>
          </p:sp>
        </mc:Choice>
        <mc:Fallback xmlns="">
          <p:sp>
            <p:nvSpPr>
              <p:cNvPr id="7" name="文本框 6"/>
              <p:cNvSpPr txBox="1">
                <a:spLocks noRot="1" noChangeAspect="1" noMove="1" noResize="1" noEditPoints="1" noAdjustHandles="1" noChangeArrowheads="1" noChangeShapeType="1" noTextEdit="1"/>
              </p:cNvSpPr>
              <p:nvPr/>
            </p:nvSpPr>
            <p:spPr>
              <a:xfrm>
                <a:off x="410681" y="253477"/>
                <a:ext cx="7057317" cy="707886"/>
              </a:xfrm>
              <a:prstGeom prst="rect">
                <a:avLst/>
              </a:prstGeom>
              <a:blipFill rotWithShape="1">
                <a:blip r:embed="rId3"/>
                <a:stretch>
                  <a:fillRect l="-7" t="-16" r="-9496" b="-736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2260430" y="3065043"/>
                <a:ext cx="7309117" cy="1098570"/>
              </a:xfrm>
              <a:prstGeom prst="rect">
                <a:avLst/>
              </a:prstGeom>
              <a:ln w="38100">
                <a:noFill/>
              </a:ln>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solidFill>
                                <a:schemeClr val="tx1"/>
                              </a:solidFill>
                              <a:latin typeface="Cambria Math" panose="02040503050406030204" pitchFamily="18" charset="0"/>
                            </a:rPr>
                          </m:ctrlPr>
                        </m:funcPr>
                        <m:fName>
                          <m:limLow>
                            <m:limLowPr>
                              <m:ctrlPr>
                                <a:rPr lang="pt-BR" sz="2400" i="1" dirty="0">
                                  <a:solidFill>
                                    <a:schemeClr val="tx1"/>
                                  </a:solidFill>
                                  <a:latin typeface="Cambria Math" panose="02040503050406030204" pitchFamily="18" charset="0"/>
                                </a:rPr>
                              </m:ctrlPr>
                            </m:limLowPr>
                            <m:e>
                              <m:r>
                                <m:rPr>
                                  <m:sty m:val="p"/>
                                </m:rPr>
                                <a:rPr lang="pt-BR" sz="2400" dirty="0">
                                  <a:solidFill>
                                    <a:schemeClr val="tx1"/>
                                  </a:solidFill>
                                  <a:latin typeface="Cambria Math" panose="02040503050406030204" pitchFamily="18" charset="0"/>
                                </a:rPr>
                                <m:t>m</m:t>
                              </m:r>
                              <m:r>
                                <m:rPr>
                                  <m:sty m:val="p"/>
                                </m:rPr>
                                <a:rPr lang="en-US" sz="2400" b="0" i="0" dirty="0" smtClean="0">
                                  <a:solidFill>
                                    <a:schemeClr val="tx1"/>
                                  </a:solidFill>
                                  <a:latin typeface="Cambria Math" panose="02040503050406030204" pitchFamily="18" charset="0"/>
                                </a:rPr>
                                <m:t>in</m:t>
                              </m:r>
                            </m:e>
                            <m:lim>
                              <m:r>
                                <a:rPr lang="en-US" altLang="zh-CN" sz="2400" b="1" i="1" dirty="0" smtClean="0">
                                  <a:solidFill>
                                    <a:schemeClr val="tx1"/>
                                  </a:solidFill>
                                  <a:latin typeface="Cambria Math" panose="02040503050406030204" pitchFamily="18" charset="0"/>
                                </a:rPr>
                                <m:t>𝒘</m:t>
                              </m:r>
                            </m:lim>
                          </m:limLow>
                        </m:fName>
                        <m:e>
                          <m:r>
                            <a:rPr lang="en-US" sz="2400" b="0" i="1" dirty="0" smtClean="0">
                              <a:solidFill>
                                <a:schemeClr val="tx1"/>
                              </a:solidFill>
                              <a:latin typeface="Cambria Math" panose="02040503050406030204" pitchFamily="18" charset="0"/>
                            </a:rPr>
                            <m:t>−</m:t>
                          </m:r>
                          <m:f>
                            <m:fPr>
                              <m:ctrlPr>
                                <a:rPr lang="en-US" altLang="zh-CN" sz="2400" i="1" dirty="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num>
                            <m:den>
                              <m:r>
                                <a:rPr lang="en-US" altLang="zh-CN" sz="2400" i="1" dirty="0">
                                  <a:solidFill>
                                    <a:schemeClr val="tx1"/>
                                  </a:solidFill>
                                  <a:latin typeface="Cambria Math" panose="02040503050406030204" pitchFamily="18" charset="0"/>
                                </a:rPr>
                                <m:t>2</m:t>
                              </m:r>
                            </m:den>
                          </m:f>
                          <m:nary>
                            <m:naryPr>
                              <m:chr m:val="∑"/>
                              <m:ctrlPr>
                                <a:rPr lang="en-US" sz="2400" b="0" i="1" dirty="0" smtClean="0">
                                  <a:solidFill>
                                    <a:schemeClr val="tx1"/>
                                  </a:solidFill>
                                  <a:latin typeface="Cambria Math" panose="02040503050406030204" pitchFamily="18" charset="0"/>
                                </a:rPr>
                              </m:ctrlPr>
                            </m:naryPr>
                            <m:sub>
                              <m:r>
                                <m:rPr>
                                  <m:sty m:val="p"/>
                                  <m:brk m:alnAt="23"/>
                                </m:rPr>
                                <a:rPr lang="en-US" altLang="zh-CN" sz="2400" i="1" dirty="0">
                                  <a:solidFill>
                                    <a:schemeClr val="tx1"/>
                                  </a:solidFill>
                                  <a:latin typeface="Cambria Math" panose="02040503050406030204" pitchFamily="18" charset="0"/>
                                </a:rPr>
                                <m:t>i</m:t>
                              </m:r>
                              <m:r>
                                <a:rPr lang="en-US" altLang="zh-CN" sz="2400" b="0" i="1" dirty="0" smtClean="0">
                                  <a:solidFill>
                                    <a:schemeClr val="tx1"/>
                                  </a:solidFill>
                                  <a:latin typeface="Cambria Math" panose="02040503050406030204" pitchFamily="18" charset="0"/>
                                </a:rPr>
                                <m:t>=1</m:t>
                              </m:r>
                            </m:sub>
                            <m:sup>
                              <m:r>
                                <a:rPr lang="en-US" sz="2400" b="0" i="1" dirty="0" smtClean="0">
                                  <a:solidFill>
                                    <a:schemeClr val="tx1"/>
                                  </a:solidFill>
                                  <a:latin typeface="Cambria Math" panose="02040503050406030204" pitchFamily="18" charset="0"/>
                                </a:rPr>
                                <m:t>𝑚</m:t>
                              </m:r>
                            </m:sup>
                            <m:e>
                              <m:func>
                                <m:funcPr>
                                  <m:ctrlPr>
                                    <a:rPr lang="en-US" sz="2400" b="0" i="1" dirty="0" smtClean="0">
                                      <a:solidFill>
                                        <a:schemeClr val="tx1"/>
                                      </a:solidFill>
                                      <a:latin typeface="Cambria Math" panose="02040503050406030204" pitchFamily="18" charset="0"/>
                                    </a:rPr>
                                  </m:ctrlPr>
                                </m:funcPr>
                                <m:fName>
                                  <m:r>
                                    <m:rPr>
                                      <m:sty m:val="p"/>
                                    </m:rPr>
                                    <a:rPr lang="en-US" sz="2400" i="0" dirty="0">
                                      <a:solidFill>
                                        <a:schemeClr val="tx1"/>
                                      </a:solidFill>
                                      <a:latin typeface="Cambria Math" panose="02040503050406030204" pitchFamily="18" charset="0"/>
                                    </a:rPr>
                                    <m:t>ln</m:t>
                                  </m:r>
                                </m:fName>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1+</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r>
                                            <a:rPr lang="en-US" sz="2400" i="1">
                                              <a:solidFill>
                                                <a:schemeClr val="tx1"/>
                                              </a:solidFill>
                                              <a:latin typeface="Cambria Math" panose="02040503050406030204" pitchFamily="18" charset="0"/>
                                            </a:rPr>
                                            <m:t>−</m:t>
                                          </m:r>
                                          <m:sSup>
                                            <m:sSupPr>
                                              <m:ctrlPr>
                                                <a:rPr lang="en-US" altLang="zh-CN" sz="2400" b="1" i="1" dirty="0" smtClean="0">
                                                  <a:solidFill>
                                                    <a:schemeClr val="tx1"/>
                                                  </a:solidFill>
                                                  <a:latin typeface="Cambria Math" panose="02040503050406030204" pitchFamily="18" charset="0"/>
                                                </a:rPr>
                                              </m:ctrlPr>
                                            </m:sSupPr>
                                            <m:e>
                                              <m:r>
                                                <a:rPr lang="en-US" altLang="zh-CN" sz="2400" b="1" i="1" dirty="0">
                                                  <a:solidFill>
                                                    <a:schemeClr val="tx1"/>
                                                  </a:solidFill>
                                                  <a:latin typeface="Cambria Math" panose="02040503050406030204" pitchFamily="18" charset="0"/>
                                                </a:rPr>
                                                <m:t>𝒘</m:t>
                                              </m:r>
                                            </m:e>
                                            <m:sup>
                                              <m:r>
                                                <a:rPr lang="en-US" altLang="zh-CN" sz="2400" b="1" i="1" dirty="0">
                                                  <a:solidFill>
                                                    <a:schemeClr val="tx1"/>
                                                  </a:solidFill>
                                                  <a:latin typeface="Cambria Math" panose="02040503050406030204" pitchFamily="18" charset="0"/>
                                                </a:rPr>
                                                <m:t>𝑻</m:t>
                                              </m:r>
                                            </m:sup>
                                          </m:sSup>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sup>
                                      </m:sSup>
                                    </m:den>
                                  </m:f>
                                </m:e>
                              </m:func>
                            </m:e>
                          </m:nary>
                          <m:r>
                            <a:rPr lang="en-US" sz="2400" b="0" i="1" dirty="0" smtClean="0">
                              <a:solidFill>
                                <a:schemeClr val="tx1"/>
                              </a:solidFill>
                              <a:latin typeface="Cambria Math" panose="02040503050406030204" pitchFamily="18" charset="0"/>
                            </a:rPr>
                            <m:t>−</m:t>
                          </m:r>
                          <m:f>
                            <m:fPr>
                              <m:ctrlPr>
                                <a:rPr lang="en-US" altLang="zh-CN" sz="2400" i="1" dirty="0">
                                  <a:solidFill>
                                    <a:schemeClr val="tx1"/>
                                  </a:solidFill>
                                  <a:latin typeface="Cambria Math" panose="02040503050406030204" pitchFamily="18" charset="0"/>
                                </a:rPr>
                              </m:ctrlPr>
                            </m:fPr>
                            <m:num>
                              <m:r>
                                <a:rPr lang="en-US" altLang="zh-CN" sz="2400" i="1" dirty="0">
                                  <a:solidFill>
                                    <a:schemeClr val="tx1"/>
                                  </a:solidFill>
                                  <a:latin typeface="Cambria Math" panose="02040503050406030204" pitchFamily="18" charset="0"/>
                                </a:rPr>
                                <m:t>1</m:t>
                              </m:r>
                              <m:r>
                                <a:rPr lang="en-US" altLang="zh-CN" sz="2400" i="1" dirty="0" smtClean="0">
                                  <a:solidFill>
                                    <a:schemeClr val="tx1"/>
                                  </a:solidFill>
                                  <a:latin typeface="Cambria Math" panose="02040503050406030204" pitchFamily="18" charset="0"/>
                                  <a:ea typeface="Cambria Math" panose="02040503050406030204" pitchFamily="18" charset="0"/>
                                </a:rPr>
                                <m:t>−</m:t>
                              </m:r>
                              <m:sSub>
                                <m:sSubPr>
                                  <m:ctrlPr>
                                    <a:rPr lang="zh-CN" altLang="en-US"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𝑦</m:t>
                                  </m:r>
                                </m:e>
                                <m:sub>
                                  <m:r>
                                    <a:rPr lang="en-US" altLang="zh-CN" sz="2400" i="1" dirty="0">
                                      <a:solidFill>
                                        <a:schemeClr val="tx1"/>
                                      </a:solidFill>
                                      <a:latin typeface="Cambria Math" panose="02040503050406030204" pitchFamily="18" charset="0"/>
                                    </a:rPr>
                                    <m:t>𝑖</m:t>
                                  </m:r>
                                </m:sub>
                              </m:sSub>
                            </m:num>
                            <m:den>
                              <m:r>
                                <a:rPr lang="en-US" altLang="zh-CN" sz="2400" i="1" dirty="0">
                                  <a:solidFill>
                                    <a:schemeClr val="tx1"/>
                                  </a:solidFill>
                                  <a:latin typeface="Cambria Math" panose="02040503050406030204" pitchFamily="18" charset="0"/>
                                </a:rPr>
                                <m:t>2</m:t>
                              </m:r>
                            </m:den>
                          </m:f>
                          <m:nary>
                            <m:naryPr>
                              <m:chr m:val="∑"/>
                              <m:ctrlPr>
                                <a:rPr lang="en-US" sz="2400" i="1" dirty="0">
                                  <a:solidFill>
                                    <a:schemeClr val="tx1"/>
                                  </a:solidFill>
                                  <a:latin typeface="Cambria Math" panose="02040503050406030204" pitchFamily="18" charset="0"/>
                                </a:rPr>
                              </m:ctrlPr>
                            </m:naryPr>
                            <m:sub>
                              <m:r>
                                <m:rPr>
                                  <m:sty m:val="p"/>
                                  <m:brk m:alnAt="23"/>
                                </m:rPr>
                                <a:rPr lang="en-US" altLang="zh-CN" sz="2400" i="1" dirty="0">
                                  <a:solidFill>
                                    <a:schemeClr val="tx1"/>
                                  </a:solidFill>
                                  <a:latin typeface="Cambria Math" panose="02040503050406030204" pitchFamily="18" charset="0"/>
                                </a:rPr>
                                <m:t>i</m:t>
                              </m:r>
                              <m:r>
                                <a:rPr lang="en-US" altLang="zh-CN" sz="2400" i="1" dirty="0">
                                  <a:solidFill>
                                    <a:schemeClr val="tx1"/>
                                  </a:solidFill>
                                  <a:latin typeface="Cambria Math" panose="02040503050406030204" pitchFamily="18" charset="0"/>
                                </a:rPr>
                                <m:t>=1</m:t>
                              </m:r>
                            </m:sub>
                            <m:sup>
                              <m:r>
                                <a:rPr lang="en-US" sz="2400" i="1" dirty="0">
                                  <a:solidFill>
                                    <a:schemeClr val="tx1"/>
                                  </a:solidFill>
                                  <a:latin typeface="Cambria Math" panose="02040503050406030204" pitchFamily="18" charset="0"/>
                                </a:rPr>
                                <m:t>𝑚</m:t>
                              </m:r>
                            </m:sup>
                            <m:e>
                              <m:func>
                                <m:funcPr>
                                  <m:ctrlPr>
                                    <a:rPr lang="en-US" sz="2400" i="1" dirty="0">
                                      <a:solidFill>
                                        <a:schemeClr val="tx1"/>
                                      </a:solidFill>
                                      <a:latin typeface="Cambria Math" panose="02040503050406030204" pitchFamily="18" charset="0"/>
                                    </a:rPr>
                                  </m:ctrlPr>
                                </m:funcPr>
                                <m:fName>
                                  <m:r>
                                    <m:rPr>
                                      <m:sty m:val="p"/>
                                    </m:rPr>
                                    <a:rPr lang="en-US" sz="2400" dirty="0">
                                      <a:solidFill>
                                        <a:schemeClr val="tx1"/>
                                      </a:solidFill>
                                      <a:latin typeface="Cambria Math" panose="02040503050406030204" pitchFamily="18" charset="0"/>
                                    </a:rPr>
                                    <m:t>ln</m:t>
                                  </m:r>
                                </m:fName>
                                <m:e>
                                  <m:f>
                                    <m:fPr>
                                      <m:ctrlPr>
                                        <a:rPr lang="en-US" sz="2400" i="1">
                                          <a:solidFill>
                                            <a:schemeClr val="tx1"/>
                                          </a:solidFill>
                                          <a:latin typeface="Cambria Math" panose="02040503050406030204" pitchFamily="18" charset="0"/>
                                        </a:rPr>
                                      </m:ctrlPr>
                                    </m:fPr>
                                    <m:num>
                                      <m:r>
                                        <a:rPr lang="en-US" sz="2400" i="1">
                                          <a:solidFill>
                                            <a:schemeClr val="tx1"/>
                                          </a:solidFill>
                                          <a:latin typeface="Cambria Math" panose="02040503050406030204" pitchFamily="18" charset="0"/>
                                        </a:rPr>
                                        <m:t>1</m:t>
                                      </m:r>
                                    </m:num>
                                    <m:den>
                                      <m:r>
                                        <a:rPr lang="en-US" sz="2400" i="1">
                                          <a:solidFill>
                                            <a:schemeClr val="tx1"/>
                                          </a:solidFill>
                                          <a:latin typeface="Cambria Math" panose="02040503050406030204" pitchFamily="18" charset="0"/>
                                        </a:rPr>
                                        <m:t>1+</m:t>
                                      </m:r>
                                      <m:sSup>
                                        <m:sSupPr>
                                          <m:ctrlPr>
                                            <a:rPr lang="en-US" sz="2400" i="1">
                                              <a:solidFill>
                                                <a:schemeClr val="tx1"/>
                                              </a:solidFill>
                                              <a:latin typeface="Cambria Math" panose="02040503050406030204" pitchFamily="18" charset="0"/>
                                            </a:rPr>
                                          </m:ctrlPr>
                                        </m:sSupPr>
                                        <m:e>
                                          <m:r>
                                            <a:rPr lang="en-US" sz="2400" i="1">
                                              <a:solidFill>
                                                <a:schemeClr val="tx1"/>
                                              </a:solidFill>
                                              <a:latin typeface="Cambria Math" panose="02040503050406030204" pitchFamily="18" charset="0"/>
                                            </a:rPr>
                                            <m:t>𝑒</m:t>
                                          </m:r>
                                        </m:e>
                                        <m:sup>
                                          <m:sSup>
                                            <m:sSupPr>
                                              <m:ctrlPr>
                                                <a:rPr lang="en-US" altLang="zh-CN" sz="2400" b="1" i="1" dirty="0">
                                                  <a:solidFill>
                                                    <a:schemeClr val="tx1"/>
                                                  </a:solidFill>
                                                  <a:latin typeface="Cambria Math" panose="02040503050406030204" pitchFamily="18" charset="0"/>
                                                </a:rPr>
                                              </m:ctrlPr>
                                            </m:sSupPr>
                                            <m:e>
                                              <m:r>
                                                <a:rPr lang="en-US" altLang="zh-CN" sz="2400" b="1" i="1" dirty="0">
                                                  <a:solidFill>
                                                    <a:schemeClr val="tx1"/>
                                                  </a:solidFill>
                                                  <a:latin typeface="Cambria Math" panose="02040503050406030204" pitchFamily="18" charset="0"/>
                                                </a:rPr>
                                                <m:t>𝒘</m:t>
                                              </m:r>
                                            </m:e>
                                            <m:sup>
                                              <m:r>
                                                <a:rPr lang="en-US" altLang="zh-CN" sz="2400" b="1" i="1" dirty="0">
                                                  <a:solidFill>
                                                    <a:schemeClr val="tx1"/>
                                                  </a:solidFill>
                                                  <a:latin typeface="Cambria Math" panose="02040503050406030204" pitchFamily="18" charset="0"/>
                                                </a:rPr>
                                                <m:t>𝑻</m:t>
                                              </m:r>
                                            </m:sup>
                                          </m:sSup>
                                          <m:sSub>
                                            <m:sSubPr>
                                              <m:ctrlPr>
                                                <a:rPr lang="zh-CN" altLang="en-US" sz="2400" b="1" i="1" dirty="0">
                                                  <a:solidFill>
                                                    <a:schemeClr val="tx1"/>
                                                  </a:solidFill>
                                                  <a:latin typeface="Cambria Math" panose="02040503050406030204" pitchFamily="18" charset="0"/>
                                                </a:rPr>
                                              </m:ctrlPr>
                                            </m:sSubPr>
                                            <m:e>
                                              <m:r>
                                                <a:rPr lang="en-US" altLang="zh-CN" sz="2400" b="1" i="1" dirty="0">
                                                  <a:solidFill>
                                                    <a:schemeClr val="tx1"/>
                                                  </a:solidFill>
                                                  <a:latin typeface="Cambria Math" panose="02040503050406030204" pitchFamily="18" charset="0"/>
                                                </a:rPr>
                                                <m:t>𝒙</m:t>
                                              </m:r>
                                            </m:e>
                                            <m:sub>
                                              <m:r>
                                                <a:rPr lang="en-US" altLang="zh-CN" sz="2400" b="1" i="1" dirty="0">
                                                  <a:solidFill>
                                                    <a:schemeClr val="tx1"/>
                                                  </a:solidFill>
                                                  <a:latin typeface="Cambria Math" panose="02040503050406030204" pitchFamily="18" charset="0"/>
                                                </a:rPr>
                                                <m:t>𝒊</m:t>
                                              </m:r>
                                            </m:sub>
                                          </m:sSub>
                                        </m:sup>
                                      </m:sSup>
                                    </m:den>
                                  </m:f>
                                </m:e>
                              </m:func>
                            </m:e>
                          </m:nary>
                        </m:e>
                      </m:func>
                    </m:oMath>
                  </m:oMathPara>
                </a14:m>
                <a:endParaRPr lang="en-US" sz="2400" dirty="0">
                  <a:solidFill>
                    <a:schemeClr val="tx1"/>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260430" y="3065043"/>
                <a:ext cx="7309117" cy="1098570"/>
              </a:xfrm>
              <a:prstGeom prst="rect">
                <a:avLst/>
              </a:prstGeom>
              <a:blipFill rotWithShape="1">
                <a:blip r:embed="rId4"/>
                <a:stretch>
                  <a:fillRect l="-6" t="-49" r="1" b="50"/>
                </a:stretch>
              </a:blipFill>
              <a:ln w="38100">
                <a:noFill/>
              </a:ln>
            </p:spPr>
            <p:txBody>
              <a:bodyPr/>
              <a:lstStyle/>
              <a:p>
                <a:r>
                  <a:rPr lang="en-US" altLang="en-US">
                    <a:noFill/>
                  </a:rPr>
                  <a:t> </a:t>
                </a:r>
              </a:p>
            </p:txBody>
          </p:sp>
        </mc:Fallback>
      </mc:AlternateContent>
      <p:sp>
        <p:nvSpPr>
          <p:cNvPr id="19" name="矩形: 圆角 18"/>
          <p:cNvSpPr/>
          <p:nvPr/>
        </p:nvSpPr>
        <p:spPr>
          <a:xfrm>
            <a:off x="555807" y="1340880"/>
            <a:ext cx="10889885" cy="1167934"/>
          </a:xfrm>
          <a:prstGeom prst="roundRect">
            <a:avLst>
              <a:gd name="adj" fmla="val 3573"/>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800" b="1" dirty="0">
              <a:solidFill>
                <a:schemeClr val="tx1"/>
              </a:solidFill>
            </a:endParaRPr>
          </a:p>
        </p:txBody>
      </p:sp>
      <mc:AlternateContent xmlns:mc="http://schemas.openxmlformats.org/markup-compatibility/2006" xmlns:a14="http://schemas.microsoft.com/office/drawing/2010/main">
        <mc:Choice Requires="a14">
          <p:sp>
            <p:nvSpPr>
              <p:cNvPr id="24" name="矩形 23"/>
              <p:cNvSpPr/>
              <p:nvPr/>
            </p:nvSpPr>
            <p:spPr>
              <a:xfrm>
                <a:off x="3908001" y="1458317"/>
                <a:ext cx="4208908"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𝐻</m:t>
                      </m:r>
                      <m:d>
                        <m:dPr>
                          <m:ctrlPr>
                            <a:rPr lang="en-US" sz="2400" i="1" dirty="0" smtClean="0">
                              <a:latin typeface="Cambria Math" panose="02040503050406030204" pitchFamily="18" charset="0"/>
                            </a:rPr>
                          </m:ctrlPr>
                        </m:dPr>
                        <m:e>
                          <m:r>
                            <a:rPr lang="en-US" sz="2400" i="1" dirty="0" smtClean="0">
                              <a:solidFill>
                                <a:srgbClr val="FF0000"/>
                              </a:solidFill>
                              <a:latin typeface="Cambria Math" panose="02040503050406030204" pitchFamily="18" charset="0"/>
                            </a:rPr>
                            <m:t>𝑝</m:t>
                          </m:r>
                          <m:r>
                            <a:rPr lang="en-US" sz="2400" i="1" dirty="0" err="1">
                              <a:latin typeface="Cambria Math" panose="02040503050406030204" pitchFamily="18" charset="0"/>
                            </a:rPr>
                            <m:t>,</m:t>
                          </m:r>
                          <m:r>
                            <a:rPr lang="en-US" altLang="zh-CN" sz="2400" i="1" dirty="0" smtClean="0">
                              <a:solidFill>
                                <a:srgbClr val="4440FB"/>
                              </a:solidFill>
                              <a:latin typeface="Cambria Math" panose="02040503050406030204" pitchFamily="18" charset="0"/>
                            </a:rPr>
                            <m:t>𝑞</m:t>
                          </m:r>
                        </m:e>
                      </m:d>
                      <m:r>
                        <a:rPr lang="en-US" sz="2400" b="0" i="1" dirty="0" smtClean="0">
                          <a:latin typeface="Cambria Math" panose="02040503050406030204" pitchFamily="18" charset="0"/>
                        </a:rPr>
                        <m:t>=−</m:t>
                      </m:r>
                      <m:nary>
                        <m:naryPr>
                          <m:chr m:val="∑"/>
                          <m:supHide m:val="on"/>
                          <m:ctrlPr>
                            <a:rPr lang="en-US" sz="2400" b="0" i="1" dirty="0" smtClean="0">
                              <a:latin typeface="Cambria Math" panose="02040503050406030204" pitchFamily="18" charset="0"/>
                            </a:rPr>
                          </m:ctrlPr>
                        </m:naryPr>
                        <m:sub>
                          <m:r>
                            <m:rPr>
                              <m:brk m:alnAt="7"/>
                            </m:rPr>
                            <a:rPr lang="en-US" sz="2400" b="0" i="1" dirty="0" smtClean="0">
                              <a:latin typeface="Cambria Math" panose="02040503050406030204" pitchFamily="18" charset="0"/>
                            </a:rPr>
                            <m:t>𝑥</m:t>
                          </m:r>
                        </m:sub>
                        <m:sup/>
                        <m:e>
                          <m:r>
                            <a:rPr lang="en-US" sz="2400" b="0" i="1" dirty="0" smtClean="0">
                              <a:solidFill>
                                <a:srgbClr val="FF0000"/>
                              </a:solidFill>
                              <a:latin typeface="Cambria Math" panose="02040503050406030204" pitchFamily="18" charset="0"/>
                            </a:rPr>
                            <m:t>𝑝</m:t>
                          </m:r>
                          <m:d>
                            <m:dPr>
                              <m:ctrlPr>
                                <a:rPr lang="en-US" sz="2400" b="0" i="1" dirty="0" smtClean="0">
                                  <a:solidFill>
                                    <a:srgbClr val="FF0000"/>
                                  </a:solidFill>
                                  <a:latin typeface="Cambria Math" panose="02040503050406030204" pitchFamily="18" charset="0"/>
                                </a:rPr>
                              </m:ctrlPr>
                            </m:dPr>
                            <m:e>
                              <m:r>
                                <a:rPr lang="en-US" sz="2400" b="0" i="1" dirty="0" smtClean="0">
                                  <a:solidFill>
                                    <a:srgbClr val="FF0000"/>
                                  </a:solidFill>
                                  <a:latin typeface="Cambria Math" panose="02040503050406030204" pitchFamily="18" charset="0"/>
                                </a:rPr>
                                <m:t>𝑥</m:t>
                              </m:r>
                            </m:e>
                          </m:d>
                          <m:r>
                            <m:rPr>
                              <m:sty m:val="p"/>
                            </m:rPr>
                            <a:rPr lang="en-US" sz="2400" b="0" i="0" dirty="0" smtClean="0">
                              <a:latin typeface="Cambria Math" panose="02040503050406030204" pitchFamily="18" charset="0"/>
                            </a:rPr>
                            <m:t>log</m:t>
                          </m:r>
                          <m:r>
                            <a:rPr lang="en-US" sz="2400" b="0" i="1" dirty="0" smtClean="0">
                              <a:latin typeface="Cambria Math" panose="02040503050406030204" pitchFamily="18" charset="0"/>
                            </a:rPr>
                            <m:t>⁡(</m:t>
                          </m:r>
                          <m:r>
                            <a:rPr lang="en-US" sz="2400" b="0" i="1" dirty="0" smtClean="0">
                              <a:solidFill>
                                <a:srgbClr val="4440FB"/>
                              </a:solidFill>
                              <a:latin typeface="Cambria Math" panose="02040503050406030204" pitchFamily="18" charset="0"/>
                            </a:rPr>
                            <m:t>𝑞</m:t>
                          </m:r>
                          <m:r>
                            <a:rPr lang="en-US" sz="2400" b="0" i="1" dirty="0" smtClean="0">
                              <a:solidFill>
                                <a:srgbClr val="4440FB"/>
                              </a:solidFill>
                              <a:latin typeface="Cambria Math" panose="02040503050406030204" pitchFamily="18" charset="0"/>
                            </a:rPr>
                            <m:t>(</m:t>
                          </m:r>
                          <m:r>
                            <a:rPr lang="en-US" sz="2400" b="0" i="1" dirty="0" smtClean="0">
                              <a:solidFill>
                                <a:srgbClr val="4440FB"/>
                              </a:solidFill>
                              <a:latin typeface="Cambria Math" panose="02040503050406030204" pitchFamily="18" charset="0"/>
                            </a:rPr>
                            <m:t>𝑥</m:t>
                          </m:r>
                          <m:r>
                            <a:rPr lang="en-US" sz="2400" b="0" i="1" dirty="0" smtClean="0">
                              <a:solidFill>
                                <a:srgbClr val="4440FB"/>
                              </a:solidFill>
                              <a:latin typeface="Cambria Math" panose="02040503050406030204" pitchFamily="18" charset="0"/>
                            </a:rPr>
                            <m:t>))</m:t>
                          </m:r>
                        </m:e>
                      </m:nary>
                    </m:oMath>
                  </m:oMathPara>
                </a14:m>
                <a:endParaRPr lang="en-US" sz="2400" dirty="0"/>
              </a:p>
            </p:txBody>
          </p:sp>
        </mc:Choice>
        <mc:Fallback xmlns="">
          <p:sp>
            <p:nvSpPr>
              <p:cNvPr id="24" name="矩形 23"/>
              <p:cNvSpPr>
                <a:spLocks noRot="1" noChangeAspect="1" noMove="1" noResize="1" noEditPoints="1" noAdjustHandles="1" noChangeArrowheads="1" noChangeShapeType="1" noTextEdit="1"/>
              </p:cNvSpPr>
              <p:nvPr/>
            </p:nvSpPr>
            <p:spPr>
              <a:xfrm>
                <a:off x="3908001" y="1458317"/>
                <a:ext cx="4208908" cy="988540"/>
              </a:xfrm>
              <a:prstGeom prst="rect">
                <a:avLst/>
              </a:prstGeom>
              <a:blipFill rotWithShape="1">
                <a:blip r:embed="rId5"/>
                <a:stretch>
                  <a:fillRect l="-5" t="-36" r="8" b="20"/>
                </a:stretch>
              </a:blipFill>
            </p:spPr>
            <p:txBody>
              <a:bodyPr/>
              <a:lstStyle/>
              <a:p>
                <a:r>
                  <a:rPr lang="en-US" altLang="en-US">
                    <a:noFill/>
                  </a:rPr>
                  <a:t> </a:t>
                </a:r>
              </a:p>
            </p:txBody>
          </p:sp>
        </mc:Fallback>
      </mc:AlternateContent>
      <p:sp>
        <p:nvSpPr>
          <p:cNvPr id="26" name="矩形 25"/>
          <p:cNvSpPr/>
          <p:nvPr/>
        </p:nvSpPr>
        <p:spPr>
          <a:xfrm>
            <a:off x="734184" y="1663237"/>
            <a:ext cx="1964705" cy="461665"/>
          </a:xfrm>
          <a:prstGeom prst="rect">
            <a:avLst/>
          </a:prstGeom>
        </p:spPr>
        <p:txBody>
          <a:bodyPr wrap="none">
            <a:spAutoFit/>
          </a:bodyPr>
          <a:lstStyle/>
          <a:p>
            <a:r>
              <a:rPr lang="en-US" altLang="zh-CN" sz="2400" b="1" dirty="0"/>
              <a:t>Cross-entropy</a:t>
            </a:r>
            <a:endParaRPr lang="zh-CN" altLang="en-US" sz="2400" b="1" dirty="0"/>
          </a:p>
        </p:txBody>
      </p:sp>
      <mc:AlternateContent xmlns:mc="http://schemas.openxmlformats.org/markup-compatibility/2006" xmlns:a14="http://schemas.microsoft.com/office/drawing/2010/main">
        <mc:Choice Requires="a14">
          <p:sp>
            <p:nvSpPr>
              <p:cNvPr id="30" name="矩形 29"/>
              <p:cNvSpPr/>
              <p:nvPr/>
            </p:nvSpPr>
            <p:spPr>
              <a:xfrm>
                <a:off x="8247438" y="1495436"/>
                <a:ext cx="2898679" cy="1011111"/>
              </a:xfrm>
              <a:prstGeom prst="rect">
                <a:avLst/>
              </a:prstGeom>
            </p:spPr>
            <p:txBody>
              <a:bodyPr wrap="none">
                <a:spAutoFit/>
              </a:bodyPr>
              <a:lstStyle/>
              <a:p>
                <a14:m>
                  <m:oMath xmlns:m="http://schemas.openxmlformats.org/officeDocument/2006/math">
                    <m:r>
                      <a:rPr lang="en-US" sz="2400" i="1" dirty="0" smtClean="0">
                        <a:solidFill>
                          <a:srgbClr val="FF0000"/>
                        </a:solidFill>
                        <a:latin typeface="Cambria Math" panose="02040503050406030204" pitchFamily="18" charset="0"/>
                      </a:rPr>
                      <m:t>𝑝</m:t>
                    </m:r>
                    <m:r>
                      <a:rPr lang="en-US" sz="2400" i="1" dirty="0">
                        <a:solidFill>
                          <a:srgbClr val="FF0000"/>
                        </a:solidFill>
                        <a:latin typeface="Cambria Math" panose="02040503050406030204" pitchFamily="18" charset="0"/>
                        <a:ea typeface="Cambria Math" panose="02040503050406030204" pitchFamily="18" charset="0"/>
                      </a:rPr>
                      <m:t>∈</m:t>
                    </m:r>
                    <m:d>
                      <m:dPr>
                        <m:begChr m:val="{"/>
                        <m:endChr m:val="}"/>
                        <m:ctrlPr>
                          <a:rPr lang="en-US" sz="2400" b="0" i="1" dirty="0" smtClean="0">
                            <a:solidFill>
                              <a:schemeClr val="tx1"/>
                            </a:solidFill>
                            <a:latin typeface="Cambria Math" panose="02040503050406030204" pitchFamily="18" charset="0"/>
                          </a:rPr>
                        </m:ctrlPr>
                      </m:dPr>
                      <m:e>
                        <m:f>
                          <m:fPr>
                            <m:ctrlPr>
                              <a:rPr lang="en-US" altLang="zh-CN" sz="2400" i="1" dirty="0">
                                <a:latin typeface="Cambria Math" panose="02040503050406030204" pitchFamily="18" charset="0"/>
                              </a:rPr>
                            </m:ctrlPr>
                          </m:fPr>
                          <m:num>
                            <m:r>
                              <a:rPr lang="en-US" altLang="zh-CN" sz="2400" i="1" dirty="0">
                                <a:latin typeface="Cambria Math" panose="02040503050406030204" pitchFamily="18" charset="0"/>
                              </a:rPr>
                              <m:t>1+</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num>
                          <m:den>
                            <m:r>
                              <a:rPr lang="en-US" altLang="zh-CN" sz="2400" i="1" dirty="0">
                                <a:latin typeface="Cambria Math" panose="02040503050406030204" pitchFamily="18" charset="0"/>
                              </a:rPr>
                              <m:t>2</m:t>
                            </m:r>
                          </m:den>
                        </m:f>
                        <m:r>
                          <a:rPr lang="en-US" sz="2400" b="0" i="1" dirty="0" smtClean="0">
                            <a:solidFill>
                              <a:schemeClr val="tx1"/>
                            </a:solidFill>
                            <a:latin typeface="Cambria Math" panose="02040503050406030204" pitchFamily="18" charset="0"/>
                          </a:rPr>
                          <m:t>,</m:t>
                        </m:r>
                        <m:f>
                          <m:fPr>
                            <m:ctrlPr>
                              <a:rPr lang="en-US" altLang="zh-CN" sz="2400" i="1" dirty="0">
                                <a:latin typeface="Cambria Math" panose="02040503050406030204" pitchFamily="18" charset="0"/>
                              </a:rPr>
                            </m:ctrlPr>
                          </m:fPr>
                          <m:num>
                            <m:r>
                              <a:rPr lang="en-US" altLang="zh-CN" sz="2400" b="0" i="1" dirty="0" smtClean="0">
                                <a:latin typeface="Cambria Math" panose="02040503050406030204" pitchFamily="18" charset="0"/>
                              </a:rPr>
                              <m:t>1−</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num>
                          <m:den>
                            <m:r>
                              <a:rPr lang="en-US" altLang="zh-CN" sz="2400" i="1" dirty="0">
                                <a:latin typeface="Cambria Math" panose="02040503050406030204" pitchFamily="18" charset="0"/>
                              </a:rPr>
                              <m:t>2</m:t>
                            </m:r>
                          </m:den>
                        </m:f>
                      </m:e>
                    </m:d>
                  </m:oMath>
                </a14:m>
                <a:r>
                  <a:rPr lang="en-US" sz="2400" b="0" i="1" dirty="0">
                    <a:solidFill>
                      <a:schemeClr val="tx1"/>
                    </a:solidFill>
                    <a:latin typeface="Cambria Math" panose="02040503050406030204" pitchFamily="18" charset="0"/>
                  </a:rPr>
                  <a:t> </a:t>
                </a:r>
              </a:p>
              <a:p>
                <a14:m>
                  <m:oMath xmlns:m="http://schemas.openxmlformats.org/officeDocument/2006/math">
                    <m:r>
                      <a:rPr lang="en-US" sz="2400" b="0" i="1" dirty="0" smtClean="0">
                        <a:solidFill>
                          <a:srgbClr val="4440FB"/>
                        </a:solidFill>
                        <a:latin typeface="Cambria Math" panose="02040503050406030204" pitchFamily="18" charset="0"/>
                      </a:rPr>
                      <m:t>𝑞</m:t>
                    </m:r>
                    <m:r>
                      <a:rPr lang="en-US" sz="2400" i="1" dirty="0">
                        <a:solidFill>
                          <a:srgbClr val="4440FB"/>
                        </a:solidFill>
                        <a:latin typeface="Cambria Math" panose="02040503050406030204" pitchFamily="18" charset="0"/>
                        <a:ea typeface="Cambria Math" panose="02040503050406030204" pitchFamily="18" charset="0"/>
                      </a:rPr>
                      <m:t>∈</m:t>
                    </m:r>
                    <m:r>
                      <a:rPr lang="en-US" sz="2400" i="1" dirty="0" smtClean="0">
                        <a:solidFill>
                          <a:schemeClr val="tx1"/>
                        </a:solidFill>
                        <a:latin typeface="Cambria Math" panose="02040503050406030204" pitchFamily="18" charset="0"/>
                      </a:rPr>
                      <m:t>{</m:t>
                    </m:r>
                    <m:r>
                      <a:rPr lang="en-US" sz="2400" i="1" dirty="0" smtClean="0">
                        <a:solidFill>
                          <a:srgbClr val="C00000"/>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r>
                          <a:rPr lang="en-US" altLang="zh-CN" sz="2400" b="1" i="1" dirty="0" smtClean="0">
                            <a:solidFill>
                              <a:schemeClr val="tx1"/>
                            </a:solidFill>
                            <a:latin typeface="Cambria Math" panose="02040503050406030204" pitchFamily="18" charset="0"/>
                          </a:rPr>
                          <m:t>𝒙</m:t>
                        </m:r>
                      </m:e>
                    </m:d>
                    <m:r>
                      <a:rPr lang="en-US" sz="2400" i="1" dirty="0">
                        <a:solidFill>
                          <a:schemeClr val="tx1"/>
                        </a:solidFill>
                        <a:latin typeface="Cambria Math" panose="02040503050406030204" pitchFamily="18" charset="0"/>
                      </a:rPr>
                      <m:t>,1−</m:t>
                    </m:r>
                    <m:r>
                      <a:rPr lang="en-US" sz="2400" i="1" dirty="0" smtClean="0">
                        <a:solidFill>
                          <a:srgbClr val="C00000"/>
                        </a:solidFill>
                        <a:latin typeface="Cambria Math" panose="02040503050406030204" pitchFamily="18" charset="0"/>
                      </a:rPr>
                      <m:t>h</m:t>
                    </m:r>
                    <m:d>
                      <m:dPr>
                        <m:ctrlPr>
                          <a:rPr lang="en-US" sz="2400" i="1" dirty="0">
                            <a:solidFill>
                              <a:schemeClr val="tx1"/>
                            </a:solidFill>
                            <a:latin typeface="Cambria Math" panose="02040503050406030204" pitchFamily="18" charset="0"/>
                          </a:rPr>
                        </m:ctrlPr>
                      </m:dPr>
                      <m:e>
                        <m:r>
                          <a:rPr lang="en-US" altLang="zh-CN" sz="2400" b="1" i="1" dirty="0" smtClean="0">
                            <a:solidFill>
                              <a:schemeClr val="tx1"/>
                            </a:solidFill>
                            <a:latin typeface="Cambria Math" panose="02040503050406030204" pitchFamily="18" charset="0"/>
                          </a:rPr>
                          <m:t>𝒙</m:t>
                        </m:r>
                      </m:e>
                    </m:d>
                    <m:r>
                      <a:rPr lang="en-US" sz="2400" i="1" dirty="0">
                        <a:solidFill>
                          <a:schemeClr val="tx1"/>
                        </a:solidFill>
                        <a:latin typeface="Cambria Math" panose="02040503050406030204" pitchFamily="18" charset="0"/>
                      </a:rPr>
                      <m:t>}</m:t>
                    </m:r>
                  </m:oMath>
                </a14:m>
                <a:r>
                  <a:rPr lang="en-US" sz="2400" dirty="0">
                    <a:solidFill>
                      <a:schemeClr val="tx1"/>
                    </a:solidFill>
                  </a:rPr>
                  <a:t> </a:t>
                </a:r>
                <a:endParaRPr lang="en-US" sz="2400" dirty="0"/>
              </a:p>
            </p:txBody>
          </p:sp>
        </mc:Choice>
        <mc:Fallback xmlns="">
          <p:sp>
            <p:nvSpPr>
              <p:cNvPr id="30" name="矩形 29"/>
              <p:cNvSpPr>
                <a:spLocks noRot="1" noChangeAspect="1" noMove="1" noResize="1" noEditPoints="1" noAdjustHandles="1" noChangeArrowheads="1" noChangeShapeType="1" noTextEdit="1"/>
              </p:cNvSpPr>
              <p:nvPr/>
            </p:nvSpPr>
            <p:spPr>
              <a:xfrm>
                <a:off x="8247438" y="1495436"/>
                <a:ext cx="2898679" cy="1011111"/>
              </a:xfrm>
              <a:prstGeom prst="rect">
                <a:avLst/>
              </a:prstGeom>
              <a:blipFill rotWithShape="1">
                <a:blip r:embed="rId6"/>
                <a:stretch>
                  <a:fillRect l="-2" t="-1" r="21" b="20"/>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843015" y="4850397"/>
                <a:ext cx="4338880" cy="1098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pt-BR" sz="2400" i="1" dirty="0" smtClean="0">
                              <a:latin typeface="Cambria Math" panose="02040503050406030204" pitchFamily="18" charset="0"/>
                            </a:rPr>
                          </m:ctrlPr>
                        </m:funcPr>
                        <m:fName>
                          <m:limLow>
                            <m:limLowPr>
                              <m:ctrlPr>
                                <a:rPr lang="pt-BR" sz="2400" i="1" dirty="0">
                                  <a:latin typeface="Cambria Math" panose="02040503050406030204" pitchFamily="18" charset="0"/>
                                </a:rPr>
                              </m:ctrlPr>
                            </m:limLowPr>
                            <m:e>
                              <m:r>
                                <m:rPr>
                                  <m:sty m:val="p"/>
                                </m:rPr>
                                <a:rPr lang="pt-BR" sz="2400" dirty="0">
                                  <a:latin typeface="Cambria Math" panose="02040503050406030204" pitchFamily="18" charset="0"/>
                                </a:rPr>
                                <m:t>m</m:t>
                              </m:r>
                              <m:r>
                                <m:rPr>
                                  <m:sty m:val="p"/>
                                </m:rPr>
                                <a:rPr lang="en-US" sz="2400" b="0" i="0" dirty="0" smtClean="0">
                                  <a:latin typeface="Cambria Math" panose="02040503050406030204" pitchFamily="18" charset="0"/>
                                </a:rPr>
                                <m:t>in</m:t>
                              </m:r>
                            </m:e>
                            <m:lim>
                              <m:r>
                                <a:rPr lang="en-US" altLang="zh-CN" sz="2400" b="1" i="1" dirty="0" smtClean="0">
                                  <a:solidFill>
                                    <a:schemeClr val="accent2">
                                      <a:lumMod val="75000"/>
                                    </a:schemeClr>
                                  </a:solidFill>
                                  <a:latin typeface="Cambria Math" panose="02040503050406030204" pitchFamily="18" charset="0"/>
                                </a:rPr>
                                <m:t>𝒘</m:t>
                              </m:r>
                            </m:lim>
                          </m:limLow>
                        </m:fName>
                        <m:e>
                          <m:r>
                            <a:rPr lang="en-US" sz="2400" b="0" i="1" dirty="0" smtClean="0">
                              <a:latin typeface="Cambria Math" panose="02040503050406030204" pitchFamily="18" charset="0"/>
                            </a:rPr>
                            <m:t>−</m:t>
                          </m:r>
                          <m:nary>
                            <m:naryPr>
                              <m:chr m:val="∑"/>
                              <m:ctrlPr>
                                <a:rPr lang="en-US" sz="2400" b="0" i="1" dirty="0" smtClean="0">
                                  <a:latin typeface="Cambria Math" panose="02040503050406030204" pitchFamily="18" charset="0"/>
                                </a:rPr>
                              </m:ctrlPr>
                            </m:naryPr>
                            <m:sub>
                              <m:r>
                                <m:rPr>
                                  <m:sty m:val="p"/>
                                  <m:brk m:alnAt="23"/>
                                </m:rPr>
                                <a:rPr lang="en-US" altLang="zh-CN" sz="2400" i="1" dirty="0">
                                  <a:latin typeface="Cambria Math" panose="02040503050406030204" pitchFamily="18" charset="0"/>
                                </a:rPr>
                                <m:t>i</m:t>
                              </m:r>
                              <m:r>
                                <a:rPr lang="en-US" altLang="zh-CN" sz="2400" b="0" i="1" dirty="0" smtClean="0">
                                  <a:latin typeface="Cambria Math" panose="02040503050406030204" pitchFamily="18" charset="0"/>
                                </a:rPr>
                                <m:t>=1</m:t>
                              </m:r>
                            </m:sub>
                            <m:sup>
                              <m:r>
                                <a:rPr lang="en-US" sz="2400" b="0" i="1" dirty="0" smtClean="0">
                                  <a:latin typeface="Cambria Math" panose="02040503050406030204" pitchFamily="18" charset="0"/>
                                </a:rPr>
                                <m:t>𝑚</m:t>
                              </m:r>
                            </m:sup>
                            <m:e>
                              <m:func>
                                <m:funcPr>
                                  <m:ctrlPr>
                                    <a:rPr lang="en-US" sz="2400" b="0" i="1" dirty="0" smtClean="0">
                                      <a:latin typeface="Cambria Math" panose="02040503050406030204" pitchFamily="18" charset="0"/>
                                    </a:rPr>
                                  </m:ctrlPr>
                                </m:funcPr>
                                <m:fName>
                                  <m:r>
                                    <m:rPr>
                                      <m:sty m:val="p"/>
                                    </m:rPr>
                                    <a:rPr lang="en-US" sz="2400" i="0" dirty="0">
                                      <a:latin typeface="Cambria Math" panose="02040503050406030204" pitchFamily="18" charset="0"/>
                                    </a:rPr>
                                    <m:t>ln</m:t>
                                  </m:r>
                                </m:fName>
                                <m:e>
                                  <m:r>
                                    <a:rPr lang="en-US" sz="2400" i="1">
                                      <a:latin typeface="Cambria Math" panose="02040503050406030204" pitchFamily="18" charset="0"/>
                                    </a:rPr>
                                    <m:t>1/(1+</m:t>
                                  </m:r>
                                  <m:sSup>
                                    <m:sSupPr>
                                      <m:ctrlPr>
                                        <a:rPr lang="en-US" sz="2400" i="1">
                                          <a:latin typeface="Cambria Math" panose="02040503050406030204" pitchFamily="18" charset="0"/>
                                        </a:rPr>
                                      </m:ctrlPr>
                                    </m:sSupPr>
                                    <m:e>
                                      <m:r>
                                        <a:rPr lang="en-US" sz="2400" i="1">
                                          <a:latin typeface="Cambria Math" panose="02040503050406030204" pitchFamily="18" charset="0"/>
                                        </a:rPr>
                                        <m:t>𝑒</m:t>
                                      </m:r>
                                    </m:e>
                                    <m:sup>
                                      <m:r>
                                        <a:rPr lang="en-US" sz="2400" i="1">
                                          <a:latin typeface="Cambria Math" panose="02040503050406030204" pitchFamily="18" charset="0"/>
                                        </a:rPr>
                                        <m:t>−</m:t>
                                      </m:r>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𝑦</m:t>
                                          </m:r>
                                        </m:e>
                                        <m:sub>
                                          <m:r>
                                            <a:rPr lang="en-US" altLang="zh-CN" sz="2400" i="1" dirty="0">
                                              <a:latin typeface="Cambria Math" panose="02040503050406030204" pitchFamily="18" charset="0"/>
                                            </a:rPr>
                                            <m:t>𝑖</m:t>
                                          </m:r>
                                        </m:sub>
                                      </m:sSub>
                                      <m:sSup>
                                        <m:sSupPr>
                                          <m:ctrlPr>
                                            <a:rPr lang="en-US" altLang="zh-CN" sz="2400" b="1" i="1" dirty="0">
                                              <a:solidFill>
                                                <a:schemeClr val="accent2">
                                                  <a:lumMod val="75000"/>
                                                </a:schemeClr>
                                              </a:solidFill>
                                              <a:latin typeface="Cambria Math" panose="02040503050406030204" pitchFamily="18" charset="0"/>
                                            </a:rPr>
                                          </m:ctrlPr>
                                        </m:sSupPr>
                                        <m:e>
                                          <m:r>
                                            <a:rPr lang="en-US" altLang="zh-CN" sz="2400" b="1" i="1" dirty="0">
                                              <a:solidFill>
                                                <a:schemeClr val="accent2">
                                                  <a:lumMod val="75000"/>
                                                </a:schemeClr>
                                              </a:solidFill>
                                              <a:latin typeface="Cambria Math" panose="02040503050406030204" pitchFamily="18" charset="0"/>
                                            </a:rPr>
                                            <m:t>𝒘</m:t>
                                          </m:r>
                                        </m:e>
                                        <m:sup>
                                          <m:r>
                                            <a:rPr lang="en-US" altLang="zh-CN" sz="2400" b="1" i="1" dirty="0">
                                              <a:solidFill>
                                                <a:schemeClr val="accent2">
                                                  <a:lumMod val="75000"/>
                                                </a:schemeClr>
                                              </a:solidFill>
                                              <a:latin typeface="Cambria Math" panose="02040503050406030204" pitchFamily="18" charset="0"/>
                                            </a:rPr>
                                            <m:t>𝑻</m:t>
                                          </m:r>
                                        </m:sup>
                                      </m:sSup>
                                      <m:sSub>
                                        <m:sSubPr>
                                          <m:ctrlPr>
                                            <a:rPr lang="zh-CN" altLang="en-US" sz="2400" b="1" i="1" dirty="0">
                                              <a:latin typeface="Cambria Math" panose="02040503050406030204" pitchFamily="18" charset="0"/>
                                            </a:rPr>
                                          </m:ctrlPr>
                                        </m:sSubPr>
                                        <m:e>
                                          <m:r>
                                            <a:rPr lang="en-US" altLang="zh-CN" sz="2400" b="1" i="1" dirty="0">
                                              <a:latin typeface="Cambria Math" panose="02040503050406030204" pitchFamily="18" charset="0"/>
                                            </a:rPr>
                                            <m:t>𝒙</m:t>
                                          </m:r>
                                        </m:e>
                                        <m:sub>
                                          <m:r>
                                            <a:rPr lang="en-US" altLang="zh-CN" sz="2400" b="1" i="1" dirty="0">
                                              <a:latin typeface="Cambria Math" panose="02040503050406030204" pitchFamily="18" charset="0"/>
                                            </a:rPr>
                                            <m:t>𝒊</m:t>
                                          </m:r>
                                        </m:sub>
                                      </m:sSub>
                                    </m:sup>
                                  </m:sSup>
                                  <m:r>
                                    <a:rPr lang="en-US" sz="2400" i="1">
                                      <a:latin typeface="Cambria Math" panose="02040503050406030204" pitchFamily="18" charset="0"/>
                                    </a:rPr>
                                    <m:t>)</m:t>
                                  </m:r>
                                  <m:r>
                                    <a:rPr lang="en-US" sz="2400" i="1" dirty="0" smtClean="0">
                                      <a:latin typeface="Cambria Math" panose="02040503050406030204" pitchFamily="18" charset="0"/>
                                    </a:rPr>
                                    <m:t> </m:t>
                                  </m:r>
                                </m:e>
                              </m:func>
                            </m:e>
                          </m:nary>
                          <m:r>
                            <m:rPr>
                              <m:nor/>
                            </m:rPr>
                            <a:rPr lang="en-US" sz="2400" dirty="0" smtClean="0">
                              <a:latin typeface="Cambria Math" panose="02040503050406030204" pitchFamily="18" charset="0"/>
                            </a:rPr>
                            <m:t> </m:t>
                          </m:r>
                        </m:e>
                      </m:func>
                    </m:oMath>
                  </m:oMathPara>
                </a14:m>
                <a:endParaRPr lang="en-US" sz="2400" dirty="0">
                  <a:solidFill>
                    <a:schemeClr val="tx1"/>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843015" y="4850397"/>
                <a:ext cx="4338880" cy="1098570"/>
              </a:xfrm>
              <a:prstGeom prst="rect">
                <a:avLst/>
              </a:prstGeom>
              <a:blipFill rotWithShape="1">
                <a:blip r:embed="rId7"/>
                <a:stretch>
                  <a:fillRect l="-15" t="-24" r="13" b="26"/>
                </a:stretch>
              </a:blipFill>
            </p:spPr>
            <p:txBody>
              <a:bodyPr/>
              <a:lstStyle/>
              <a:p>
                <a:r>
                  <a:rPr lang="en-US" altLang="en-US">
                    <a:noFill/>
                  </a:rPr>
                  <a:t> </a:t>
                </a:r>
              </a:p>
            </p:txBody>
          </p:sp>
        </mc:Fallback>
      </mc:AlternateContent>
      <p:sp>
        <p:nvSpPr>
          <p:cNvPr id="42" name="矩形 41"/>
          <p:cNvSpPr/>
          <p:nvPr/>
        </p:nvSpPr>
        <p:spPr>
          <a:xfrm>
            <a:off x="726036" y="5168849"/>
            <a:ext cx="2603598" cy="461665"/>
          </a:xfrm>
          <a:prstGeom prst="rect">
            <a:avLst/>
          </a:prstGeom>
        </p:spPr>
        <p:txBody>
          <a:bodyPr wrap="none">
            <a:spAutoFit/>
          </a:bodyPr>
          <a:lstStyle/>
          <a:p>
            <a:r>
              <a:rPr lang="en-US" altLang="zh-CN" sz="2400" b="1" dirty="0"/>
              <a:t>Simplified function</a:t>
            </a:r>
            <a:endParaRPr lang="zh-CN" altLang="en-US" sz="2400" b="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5698326" y="2208665"/>
            <a:ext cx="5847260" cy="3414365"/>
          </a:xfrm>
          <a:prstGeom prst="roundRect">
            <a:avLst>
              <a:gd name="adj" fmla="val 4718"/>
            </a:avLst>
          </a:prstGeom>
          <a:solidFill>
            <a:srgbClr val="E6F5F0"/>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dirty="0">
              <a:solidFill>
                <a:schemeClr val="tx1"/>
              </a:solidFill>
            </a:endParaRPr>
          </a:p>
        </p:txBody>
      </p:sp>
      <p:sp>
        <p:nvSpPr>
          <p:cNvPr id="6" name="矩形: 圆角 5"/>
          <p:cNvSpPr/>
          <p:nvPr/>
        </p:nvSpPr>
        <p:spPr>
          <a:xfrm>
            <a:off x="591113" y="1047406"/>
            <a:ext cx="10959755" cy="8031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4779257" cy="707886"/>
              </a:xfrm>
              <a:prstGeom prst="rect">
                <a:avLst/>
              </a:prstGeom>
              <a:noFill/>
            </p:spPr>
            <p:txBody>
              <a:bodyPr wrap="none" rtlCol="0">
                <a:spAutoFit/>
              </a:bodyPr>
              <a:lstStyle/>
              <a:p>
                <a:r>
                  <a:rPr lang="en-US" altLang="zh-CN" sz="4000" b="1" dirty="0"/>
                  <a:t>Matrix Form of </a:t>
                </a:r>
                <a14:m>
                  <m:oMath xmlns:m="http://schemas.openxmlformats.org/officeDocument/2006/math">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b="1" i="1" dirty="0">
                            <a:solidFill>
                              <a:srgbClr val="4440FB"/>
                            </a:solidFill>
                            <a:latin typeface="Cambria Math" panose="02040503050406030204" pitchFamily="18" charset="0"/>
                          </a:rPr>
                          <m:t>𝒘</m:t>
                        </m:r>
                      </m:e>
                    </m:d>
                  </m:oMath>
                </a14:m>
                <a:r>
                  <a:rPr lang="en-US" altLang="zh-CN" sz="4000" b="1" dirty="0"/>
                  <a:t> </a:t>
                </a:r>
                <a:endParaRPr lang="zh-CN" altLang="en-US" sz="40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4779257" cy="707886"/>
              </a:xfrm>
              <a:prstGeom prst="rect">
                <a:avLst/>
              </a:prstGeom>
              <a:blipFill rotWithShape="1">
                <a:blip r:embed="rId3"/>
                <a:stretch>
                  <a:fillRect l="-12" t="-18" r="-7503"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039122" y="1226330"/>
                <a:ext cx="4113756" cy="535531"/>
              </a:xfrm>
              <a:prstGeom prst="rect">
                <a:avLst/>
              </a:prstGeom>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min</m:t>
                          </m:r>
                        </m:fName>
                        <m:e>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solidFill>
                                    <a:srgbClr val="4440FB"/>
                                  </a:solidFill>
                                  <a:latin typeface="Cambria Math" panose="02040503050406030204" pitchFamily="18" charset="0"/>
                                </a:rPr>
                                <m:t>𝒘</m:t>
                              </m:r>
                            </m:e>
                          </m:d>
                        </m:e>
                      </m:func>
                      <m:r>
                        <a:rPr lang="es-ES" sz="2400" i="1" dirty="0">
                          <a:latin typeface="Cambria Math" panose="02040503050406030204" pitchFamily="18" charset="0"/>
                        </a:rPr>
                        <m:t>=</m:t>
                      </m:r>
                      <m:func>
                        <m:funcPr>
                          <m:ctrlPr>
                            <a:rPr lang="en-US" sz="2400" b="0" i="1" dirty="0" smtClean="0">
                              <a:latin typeface="Cambria Math" panose="02040503050406030204" pitchFamily="18" charset="0"/>
                            </a:rPr>
                          </m:ctrlPr>
                        </m:funcPr>
                        <m:fName>
                          <m:r>
                            <m:rPr>
                              <m:sty m:val="p"/>
                            </m:rPr>
                            <a:rPr lang="en-US" sz="2400" b="0" i="0" dirty="0" smtClean="0">
                              <a:latin typeface="Cambria Math" panose="02040503050406030204" pitchFamily="18" charset="0"/>
                            </a:rPr>
                            <m:t>min</m:t>
                          </m:r>
                        </m:fName>
                        <m:e>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e>
                              </m:d>
                            </m:e>
                            <m:sup>
                              <m:r>
                                <a:rPr lang="en-US" sz="2400" i="1">
                                  <a:latin typeface="Cambria Math" panose="02040503050406030204" pitchFamily="18" charset="0"/>
                                </a:rPr>
                                <m:t>2</m:t>
                              </m:r>
                            </m:sup>
                          </m:sSup>
                        </m:e>
                      </m:func>
                    </m:oMath>
                  </m:oMathPara>
                </a14:m>
                <a:endParaRPr lang="en-US" sz="2400" dirty="0"/>
              </a:p>
            </p:txBody>
          </p:sp>
        </mc:Choice>
        <mc:Fallback xmlns="">
          <p:sp>
            <p:nvSpPr>
              <p:cNvPr id="2" name="矩形 1"/>
              <p:cNvSpPr>
                <a:spLocks noRot="1" noChangeAspect="1" noMove="1" noResize="1" noEditPoints="1" noAdjustHandles="1" noChangeArrowheads="1" noChangeShapeType="1" noTextEdit="1"/>
              </p:cNvSpPr>
              <p:nvPr/>
            </p:nvSpPr>
            <p:spPr>
              <a:xfrm>
                <a:off x="4039122" y="1226330"/>
                <a:ext cx="4113756" cy="535531"/>
              </a:xfrm>
              <a:prstGeom prst="rect">
                <a:avLst/>
              </a:prstGeom>
              <a:blipFill rotWithShape="1">
                <a:blip r:embed="rId4"/>
                <a:stretch>
                  <a:fillRect l="-13" t="-27" r="3" b="-645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755305" y="2320226"/>
                <a:ext cx="5733301" cy="830997"/>
              </a:xfrm>
              <a:prstGeom prst="rect">
                <a:avLst/>
              </a:prstGeom>
            </p:spPr>
            <p:txBody>
              <a:bodyPr wrap="none">
                <a:spAutoFit/>
              </a:bodyPr>
              <a:lstStyle/>
              <a:p>
                <a:pPr marL="342900" indent="-342900">
                  <a:buFont typeface="Arial" panose="020B0604020202090204" pitchFamily="34" charset="0"/>
                  <a:buChar char="•"/>
                </a:pPr>
                <a14:m>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solidFill>
                              <a:srgbClr val="4440FB"/>
                            </a:solidFill>
                            <a:latin typeface="Cambria Math" panose="02040503050406030204" pitchFamily="18" charset="0"/>
                          </a:rPr>
                          <m:t>𝒘</m:t>
                        </m:r>
                      </m:e>
                    </m:d>
                  </m:oMath>
                </a14:m>
                <a:r>
                  <a:rPr lang="en-US" altLang="zh-CN" sz="2400" b="1" dirty="0"/>
                  <a:t>: </a:t>
                </a:r>
                <a:r>
                  <a:rPr lang="en-US" altLang="zh-CN" sz="2400" dirty="0"/>
                  <a:t>continuous, differentiable, convex</a:t>
                </a:r>
              </a:p>
              <a:p>
                <a:pPr marL="342900" indent="-342900">
                  <a:buFont typeface="Arial" panose="020B0604020202090204" pitchFamily="34" charset="0"/>
                  <a:buChar char="•"/>
                </a:pPr>
                <a:r>
                  <a:rPr lang="en-US" altLang="zh-CN" sz="2400" dirty="0"/>
                  <a:t>Necessary condition of ‘best’</a:t>
                </a:r>
                <a:r>
                  <a:rPr lang="en-US" sz="2400" dirty="0">
                    <a:solidFill>
                      <a:srgbClr val="4440FB"/>
                    </a:solidFill>
                  </a:rPr>
                  <a:t> </a:t>
                </a:r>
                <a14:m>
                  <m:oMath xmlns:m="http://schemas.openxmlformats.org/officeDocument/2006/math">
                    <m:r>
                      <a:rPr lang="en-US" sz="2400" b="1" i="1" dirty="0">
                        <a:solidFill>
                          <a:srgbClr val="4440FB"/>
                        </a:solidFill>
                        <a:latin typeface="Cambria Math" panose="02040503050406030204" pitchFamily="18" charset="0"/>
                      </a:rPr>
                      <m:t>𝒘</m:t>
                    </m:r>
                  </m:oMath>
                </a14:m>
                <a:r>
                  <a:rPr lang="en-US" sz="2400" dirty="0"/>
                  <a:t>.</a:t>
                </a:r>
              </a:p>
            </p:txBody>
          </p:sp>
        </mc:Choice>
        <mc:Fallback xmlns="">
          <p:sp>
            <p:nvSpPr>
              <p:cNvPr id="11" name="矩形 10"/>
              <p:cNvSpPr>
                <a:spLocks noRot="1" noChangeAspect="1" noMove="1" noResize="1" noEditPoints="1" noAdjustHandles="1" noChangeArrowheads="1" noChangeShapeType="1" noTextEdit="1"/>
              </p:cNvSpPr>
              <p:nvPr/>
            </p:nvSpPr>
            <p:spPr>
              <a:xfrm>
                <a:off x="5755305" y="2320226"/>
                <a:ext cx="5733301" cy="830997"/>
              </a:xfrm>
              <a:prstGeom prst="rect">
                <a:avLst/>
              </a:prstGeom>
              <a:blipFill rotWithShape="1">
                <a:blip r:embed="rId5"/>
                <a:stretch>
                  <a:fillRect l="-5" t="-69" r="-1625" b="-8592"/>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6151546" y="3182176"/>
                <a:ext cx="3110915" cy="233826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i="1" dirty="0">
                          <a:latin typeface="Cambria Math" panose="02040503050406030204" pitchFamily="18" charset="0"/>
                        </a:rPr>
                        <m:t>𝐸</m:t>
                      </m:r>
                      <m:d>
                        <m:dPr>
                          <m:ctrlPr>
                            <a:rPr lang="en-US" sz="2000" i="1" dirty="0">
                              <a:latin typeface="Cambria Math" panose="02040503050406030204" pitchFamily="18" charset="0"/>
                            </a:rPr>
                          </m:ctrlPr>
                        </m:dPr>
                        <m:e>
                          <m:r>
                            <a:rPr lang="en-US" sz="2000" b="1" i="1" dirty="0">
                              <a:solidFill>
                                <a:srgbClr val="4440FB"/>
                              </a:solidFill>
                              <a:latin typeface="Cambria Math" panose="02040503050406030204" pitchFamily="18" charset="0"/>
                            </a:rPr>
                            <m:t>𝒘</m:t>
                          </m:r>
                        </m:e>
                      </m:d>
                      <m:r>
                        <a:rPr lang="en-US" altLang="zh-CN" sz="2000" b="1" i="1" dirty="0" smtClean="0">
                          <a:solidFill>
                            <a:schemeClr val="tx1"/>
                          </a:solidFill>
                          <a:latin typeface="Cambria Math" panose="02040503050406030204" pitchFamily="18" charset="0"/>
                        </a:rPr>
                        <m:t>=</m:t>
                      </m:r>
                      <m:d>
                        <m:dPr>
                          <m:begChr m:val="["/>
                          <m:endChr m:val="]"/>
                          <m:ctrlPr>
                            <a:rPr lang="en-US" altLang="zh-CN" sz="2000" b="1" i="1" dirty="0" smtClean="0">
                              <a:solidFill>
                                <a:schemeClr val="tx1"/>
                              </a:solidFill>
                              <a:latin typeface="Cambria Math" panose="02040503050406030204" pitchFamily="18" charset="0"/>
                            </a:rPr>
                          </m:ctrlPr>
                        </m:dPr>
                        <m:e>
                          <m:eqArr>
                            <m:eqArrPr>
                              <m:ctrlPr>
                                <a:rPr lang="en-US" altLang="zh-CN" sz="2000" i="1" dirty="0" smtClean="0">
                                  <a:solidFill>
                                    <a:schemeClr val="tx1"/>
                                  </a:solidFill>
                                  <a:latin typeface="Cambria Math" panose="02040503050406030204" pitchFamily="18" charset="0"/>
                                </a:rPr>
                              </m:ctrlPr>
                            </m:eqArrPr>
                            <m:e>
                              <m:f>
                                <m:fPr>
                                  <m:ctrlPr>
                                    <a:rPr lang="en-US" altLang="zh-CN" sz="2000" i="1" dirty="0" smtClean="0">
                                      <a:solidFill>
                                        <a:schemeClr val="tx1"/>
                                      </a:solidFill>
                                      <a:latin typeface="Cambria Math" panose="02040503050406030204" pitchFamily="18" charset="0"/>
                                    </a:rPr>
                                  </m:ctrlPr>
                                </m:fPr>
                                <m:num>
                                  <m:r>
                                    <a:rPr lang="zh-CN" altLang="en-US" sz="2000" b="0" i="1" dirty="0" smtClean="0">
                                      <a:solidFill>
                                        <a:schemeClr val="tx1"/>
                                      </a:solidFill>
                                      <a:latin typeface="Cambria Math" panose="02040503050406030204" pitchFamily="18" charset="0"/>
                                    </a:rPr>
                                    <m:t>𝜕</m:t>
                                  </m:r>
                                  <m:r>
                                    <a:rPr lang="en-US" altLang="zh-CN" sz="2000" b="0" i="1" dirty="0" smtClean="0">
                                      <a:solidFill>
                                        <a:schemeClr val="tx1"/>
                                      </a:solidFill>
                                      <a:latin typeface="Cambria Math" panose="02040503050406030204" pitchFamily="18" charset="0"/>
                                    </a:rPr>
                                    <m:t>𝐸</m:t>
                                  </m:r>
                                </m:num>
                                <m:den>
                                  <m:r>
                                    <a:rPr lang="zh-CN" altLang="en-US" sz="2000" b="0" i="1" dirty="0">
                                      <a:solidFill>
                                        <a:schemeClr val="tx1"/>
                                      </a:solidFill>
                                      <a:latin typeface="Cambria Math" panose="02040503050406030204" pitchFamily="18" charset="0"/>
                                    </a:rPr>
                                    <m:t>𝜕</m:t>
                                  </m:r>
                                  <m:sSub>
                                    <m:sSubPr>
                                      <m:ctrlPr>
                                        <a:rPr lang="en-US" altLang="zh-CN" sz="2000" i="1" dirty="0" smtClean="0">
                                          <a:solidFill>
                                            <a:srgbClr val="4440FB"/>
                                          </a:solidFill>
                                          <a:latin typeface="Cambria Math" panose="02040503050406030204" pitchFamily="18" charset="0"/>
                                        </a:rPr>
                                      </m:ctrlPr>
                                    </m:sSubPr>
                                    <m:e>
                                      <m:r>
                                        <a:rPr lang="en-US" altLang="zh-CN" sz="2000" b="0" i="1" dirty="0" smtClean="0">
                                          <a:solidFill>
                                            <a:srgbClr val="4440FB"/>
                                          </a:solidFill>
                                          <a:latin typeface="Cambria Math" panose="02040503050406030204" pitchFamily="18" charset="0"/>
                                        </a:rPr>
                                        <m:t>𝑤</m:t>
                                      </m:r>
                                    </m:e>
                                    <m:sub>
                                      <m:r>
                                        <a:rPr lang="en-US" altLang="zh-CN" sz="2000" b="0" i="1" dirty="0" smtClean="0">
                                          <a:solidFill>
                                            <a:srgbClr val="4440FB"/>
                                          </a:solidFill>
                                          <a:latin typeface="Cambria Math" panose="02040503050406030204" pitchFamily="18" charset="0"/>
                                        </a:rPr>
                                        <m:t>0</m:t>
                                      </m:r>
                                    </m:sub>
                                  </m:sSub>
                                </m:den>
                              </m:f>
                              <m:r>
                                <a:rPr lang="en-US" altLang="zh-CN" sz="2000" b="1" i="1" dirty="0" smtClean="0">
                                  <a:solidFill>
                                    <a:schemeClr val="tx1"/>
                                  </a:solidFill>
                                  <a:latin typeface="Cambria Math" panose="02040503050406030204" pitchFamily="18" charset="0"/>
                                </a:rPr>
                                <m:t>(</m:t>
                              </m:r>
                              <m:r>
                                <a:rPr lang="en-US" altLang="zh-CN" sz="2000" b="1" i="1" dirty="0" smtClean="0">
                                  <a:solidFill>
                                    <a:srgbClr val="4440FB"/>
                                  </a:solidFill>
                                  <a:latin typeface="Cambria Math" panose="02040503050406030204" pitchFamily="18" charset="0"/>
                                </a:rPr>
                                <m:t>𝒘</m:t>
                              </m:r>
                              <m:r>
                                <a:rPr lang="en-US" altLang="zh-CN" sz="2000" b="1" i="1" dirty="0" smtClean="0">
                                  <a:solidFill>
                                    <a:schemeClr val="tx1"/>
                                  </a:solidFill>
                                  <a:latin typeface="Cambria Math" panose="02040503050406030204" pitchFamily="18" charset="0"/>
                                </a:rPr>
                                <m:t>)</m:t>
                              </m:r>
                            </m:e>
                            <m:e>
                              <m:f>
                                <m:fPr>
                                  <m:ctrlPr>
                                    <a:rPr lang="en-US" altLang="zh-CN" sz="2000" i="1" dirty="0">
                                      <a:solidFill>
                                        <a:schemeClr val="tx1"/>
                                      </a:solidFill>
                                      <a:latin typeface="Cambria Math" panose="02040503050406030204" pitchFamily="18" charset="0"/>
                                    </a:rPr>
                                  </m:ctrlPr>
                                </m:fPr>
                                <m:num>
                                  <m:r>
                                    <a:rPr lang="zh-CN" altLang="en-US"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𝐸</m:t>
                                  </m:r>
                                </m:num>
                                <m:den>
                                  <m:r>
                                    <a:rPr lang="zh-CN" altLang="en-US" sz="2000" i="1" dirty="0">
                                      <a:solidFill>
                                        <a:schemeClr val="tx1"/>
                                      </a:solidFill>
                                      <a:latin typeface="Cambria Math" panose="02040503050406030204" pitchFamily="18" charset="0"/>
                                    </a:rPr>
                                    <m:t>𝜕</m:t>
                                  </m:r>
                                  <m:sSub>
                                    <m:sSubPr>
                                      <m:ctrlPr>
                                        <a:rPr lang="en-US" altLang="zh-CN" sz="2000" i="1" dirty="0" smtClean="0">
                                          <a:solidFill>
                                            <a:srgbClr val="4440FB"/>
                                          </a:solidFill>
                                          <a:latin typeface="Cambria Math" panose="02040503050406030204" pitchFamily="18" charset="0"/>
                                        </a:rPr>
                                      </m:ctrlPr>
                                    </m:sSubPr>
                                    <m:e>
                                      <m:r>
                                        <a:rPr lang="en-US" altLang="zh-CN" sz="2000" i="1" dirty="0">
                                          <a:solidFill>
                                            <a:srgbClr val="4440FB"/>
                                          </a:solidFill>
                                          <a:latin typeface="Cambria Math" panose="02040503050406030204" pitchFamily="18" charset="0"/>
                                        </a:rPr>
                                        <m:t>𝑤</m:t>
                                      </m:r>
                                    </m:e>
                                    <m:sub>
                                      <m:r>
                                        <a:rPr lang="en-US" altLang="zh-CN" sz="2000" i="1" dirty="0" smtClean="0">
                                          <a:solidFill>
                                            <a:srgbClr val="4440FB"/>
                                          </a:solidFill>
                                          <a:latin typeface="Cambria Math" panose="02040503050406030204" pitchFamily="18" charset="0"/>
                                        </a:rPr>
                                        <m:t>1</m:t>
                                      </m:r>
                                    </m:sub>
                                  </m:sSub>
                                </m:den>
                              </m:f>
                              <m:r>
                                <a:rPr lang="en-US" altLang="zh-CN" sz="2000" b="1" i="1" dirty="0">
                                  <a:solidFill>
                                    <a:schemeClr val="tx1"/>
                                  </a:solidFill>
                                  <a:latin typeface="Cambria Math" panose="02040503050406030204" pitchFamily="18" charset="0"/>
                                </a:rPr>
                                <m:t>(</m:t>
                              </m:r>
                              <m:r>
                                <a:rPr lang="en-US" altLang="zh-CN" sz="2000" b="1" i="1" dirty="0" smtClean="0">
                                  <a:solidFill>
                                    <a:srgbClr val="4440FB"/>
                                  </a:solidFill>
                                  <a:latin typeface="Cambria Math" panose="02040503050406030204" pitchFamily="18" charset="0"/>
                                </a:rPr>
                                <m:t>𝒘</m:t>
                              </m:r>
                              <m:r>
                                <a:rPr lang="en-US" altLang="zh-CN" sz="2000" b="1" i="1" dirty="0">
                                  <a:solidFill>
                                    <a:schemeClr val="tx1"/>
                                  </a:solidFill>
                                  <a:latin typeface="Cambria Math" panose="02040503050406030204" pitchFamily="18" charset="0"/>
                                </a:rPr>
                                <m:t>)</m:t>
                              </m:r>
                            </m:e>
                            <m:e>
                              <m:r>
                                <a:rPr lang="en-US" altLang="zh-CN" sz="2000" b="1" i="1" dirty="0" smtClean="0">
                                  <a:solidFill>
                                    <a:schemeClr val="tx1"/>
                                  </a:solidFill>
                                  <a:latin typeface="Cambria Math" panose="02040503050406030204" pitchFamily="18" charset="0"/>
                                  <a:ea typeface="Cambria Math" panose="02040503050406030204" pitchFamily="18" charset="0"/>
                                </a:rPr>
                                <m:t>⋮</m:t>
                              </m:r>
                            </m:e>
                            <m:e>
                              <m:f>
                                <m:fPr>
                                  <m:ctrlPr>
                                    <a:rPr lang="en-US" altLang="zh-CN" sz="2000" i="1" dirty="0">
                                      <a:solidFill>
                                        <a:schemeClr val="tx1"/>
                                      </a:solidFill>
                                      <a:latin typeface="Cambria Math" panose="02040503050406030204" pitchFamily="18" charset="0"/>
                                    </a:rPr>
                                  </m:ctrlPr>
                                </m:fPr>
                                <m:num>
                                  <m:r>
                                    <a:rPr lang="zh-CN" altLang="en-US" sz="2000" i="1" dirty="0">
                                      <a:solidFill>
                                        <a:schemeClr val="tx1"/>
                                      </a:solidFill>
                                      <a:latin typeface="Cambria Math" panose="02040503050406030204" pitchFamily="18" charset="0"/>
                                    </a:rPr>
                                    <m:t>𝜕</m:t>
                                  </m:r>
                                  <m:r>
                                    <a:rPr lang="en-US" altLang="zh-CN" sz="2000" i="1" dirty="0">
                                      <a:solidFill>
                                        <a:schemeClr val="tx1"/>
                                      </a:solidFill>
                                      <a:latin typeface="Cambria Math" panose="02040503050406030204" pitchFamily="18" charset="0"/>
                                    </a:rPr>
                                    <m:t>𝐸</m:t>
                                  </m:r>
                                </m:num>
                                <m:den>
                                  <m:r>
                                    <a:rPr lang="zh-CN" altLang="en-US" sz="2000" i="1" dirty="0">
                                      <a:solidFill>
                                        <a:schemeClr val="tx1"/>
                                      </a:solidFill>
                                      <a:latin typeface="Cambria Math" panose="02040503050406030204" pitchFamily="18" charset="0"/>
                                    </a:rPr>
                                    <m:t>𝜕</m:t>
                                  </m:r>
                                  <m:sSub>
                                    <m:sSubPr>
                                      <m:ctrlPr>
                                        <a:rPr lang="en-US" altLang="zh-CN" sz="2000" i="1" dirty="0" smtClean="0">
                                          <a:solidFill>
                                            <a:srgbClr val="4440FB"/>
                                          </a:solidFill>
                                          <a:latin typeface="Cambria Math" panose="02040503050406030204" pitchFamily="18" charset="0"/>
                                        </a:rPr>
                                      </m:ctrlPr>
                                    </m:sSubPr>
                                    <m:e>
                                      <m:r>
                                        <a:rPr lang="en-US" altLang="zh-CN" sz="2000" i="1" dirty="0">
                                          <a:solidFill>
                                            <a:srgbClr val="4440FB"/>
                                          </a:solidFill>
                                          <a:latin typeface="Cambria Math" panose="02040503050406030204" pitchFamily="18" charset="0"/>
                                        </a:rPr>
                                        <m:t>𝑤</m:t>
                                      </m:r>
                                    </m:e>
                                    <m:sub>
                                      <m:r>
                                        <a:rPr lang="en-US" altLang="zh-CN" sz="2000" b="0" i="1" dirty="0" smtClean="0">
                                          <a:solidFill>
                                            <a:srgbClr val="4440FB"/>
                                          </a:solidFill>
                                          <a:latin typeface="Cambria Math" panose="02040503050406030204" pitchFamily="18" charset="0"/>
                                        </a:rPr>
                                        <m:t>𝑑</m:t>
                                      </m:r>
                                    </m:sub>
                                  </m:sSub>
                                </m:den>
                              </m:f>
                              <m:r>
                                <a:rPr lang="en-US" altLang="zh-CN" sz="2000" b="1" i="1" dirty="0">
                                  <a:solidFill>
                                    <a:schemeClr val="tx1"/>
                                  </a:solidFill>
                                  <a:latin typeface="Cambria Math" panose="02040503050406030204" pitchFamily="18" charset="0"/>
                                </a:rPr>
                                <m:t>(</m:t>
                              </m:r>
                              <m:r>
                                <a:rPr lang="en-US" altLang="zh-CN" sz="2000" b="1" i="1" dirty="0" smtClean="0">
                                  <a:solidFill>
                                    <a:srgbClr val="4440FB"/>
                                  </a:solidFill>
                                  <a:latin typeface="Cambria Math" panose="02040503050406030204" pitchFamily="18" charset="0"/>
                                </a:rPr>
                                <m:t>𝒘</m:t>
                              </m:r>
                              <m:r>
                                <a:rPr lang="en-US" altLang="zh-CN" sz="2000" b="1" i="1" dirty="0">
                                  <a:solidFill>
                                    <a:schemeClr val="tx1"/>
                                  </a:solidFill>
                                  <a:latin typeface="Cambria Math" panose="02040503050406030204" pitchFamily="18" charset="0"/>
                                </a:rPr>
                                <m:t>)</m:t>
                              </m:r>
                            </m:e>
                          </m:eqArr>
                        </m:e>
                      </m:d>
                      <m:r>
                        <a:rPr lang="en-US" altLang="zh-CN" sz="2000" b="1" i="1" dirty="0" smtClean="0">
                          <a:solidFill>
                            <a:schemeClr val="tx1"/>
                          </a:solidFill>
                          <a:latin typeface="Cambria Math" panose="02040503050406030204" pitchFamily="18" charset="0"/>
                        </a:rPr>
                        <m:t>=</m:t>
                      </m:r>
                      <m:d>
                        <m:dPr>
                          <m:begChr m:val="["/>
                          <m:endChr m:val="]"/>
                          <m:ctrlPr>
                            <a:rPr lang="en-US" altLang="zh-CN" sz="2000" i="1" dirty="0" smtClean="0">
                              <a:solidFill>
                                <a:schemeClr val="tx1"/>
                              </a:solidFill>
                              <a:latin typeface="Cambria Math" panose="02040503050406030204" pitchFamily="18" charset="0"/>
                            </a:rPr>
                          </m:ctrlPr>
                        </m:dPr>
                        <m:e>
                          <m:eqArr>
                            <m:eqArrPr>
                              <m:ctrlPr>
                                <a:rPr lang="en-US" altLang="zh-CN" sz="2000" i="1" dirty="0" smtClean="0">
                                  <a:solidFill>
                                    <a:schemeClr val="tx1"/>
                                  </a:solidFill>
                                  <a:latin typeface="Cambria Math" panose="02040503050406030204" pitchFamily="18" charset="0"/>
                                </a:rPr>
                              </m:ctrlPr>
                            </m:eqArrPr>
                            <m:e>
                              <m:r>
                                <a:rPr lang="en-US" altLang="zh-CN" sz="2000" b="0" i="1" dirty="0" smtClean="0">
                                  <a:solidFill>
                                    <a:schemeClr val="tx1"/>
                                  </a:solidFill>
                                  <a:latin typeface="Cambria Math" panose="02040503050406030204" pitchFamily="18" charset="0"/>
                                </a:rPr>
                                <m:t>0</m:t>
                              </m:r>
                            </m:e>
                            <m:e>
                              <m:r>
                                <a:rPr lang="en-US" altLang="zh-CN" sz="2000" b="0" i="1" dirty="0" smtClean="0">
                                  <a:solidFill>
                                    <a:schemeClr val="tx1"/>
                                  </a:solidFill>
                                  <a:latin typeface="Cambria Math" panose="02040503050406030204" pitchFamily="18" charset="0"/>
                                </a:rPr>
                                <m:t>0</m:t>
                              </m:r>
                            </m:e>
                            <m:e>
                              <m:r>
                                <a:rPr lang="en-US" altLang="zh-CN" sz="2000" b="0" i="1" dirty="0" smtClean="0">
                                  <a:solidFill>
                                    <a:schemeClr val="tx1"/>
                                  </a:solidFill>
                                  <a:latin typeface="Cambria Math" panose="02040503050406030204" pitchFamily="18" charset="0"/>
                                  <a:ea typeface="Cambria Math" panose="02040503050406030204" pitchFamily="18" charset="0"/>
                                </a:rPr>
                                <m:t>⋮</m:t>
                              </m:r>
                            </m:e>
                            <m:e>
                              <m:r>
                                <a:rPr lang="en-US" altLang="zh-CN" sz="2000" b="0" i="1" dirty="0" smtClean="0">
                                  <a:solidFill>
                                    <a:schemeClr val="tx1"/>
                                  </a:solidFill>
                                  <a:latin typeface="Cambria Math" panose="02040503050406030204" pitchFamily="18" charset="0"/>
                                  <a:ea typeface="Cambria Math" panose="02040503050406030204" pitchFamily="18" charset="0"/>
                                </a:rPr>
                                <m:t>0</m:t>
                              </m:r>
                            </m:e>
                          </m:eqArr>
                        </m:e>
                      </m:d>
                    </m:oMath>
                  </m:oMathPara>
                </a14:m>
                <a:endParaRPr lang="en-US" sz="2000" dirty="0"/>
              </a:p>
            </p:txBody>
          </p:sp>
        </mc:Choice>
        <mc:Fallback xmlns="">
          <p:sp>
            <p:nvSpPr>
              <p:cNvPr id="12" name="矩形 11"/>
              <p:cNvSpPr>
                <a:spLocks noRot="1" noChangeAspect="1" noMove="1" noResize="1" noEditPoints="1" noAdjustHandles="1" noChangeArrowheads="1" noChangeShapeType="1" noTextEdit="1"/>
              </p:cNvSpPr>
              <p:nvPr/>
            </p:nvSpPr>
            <p:spPr>
              <a:xfrm>
                <a:off x="6151546" y="3182176"/>
                <a:ext cx="3110915" cy="2338269"/>
              </a:xfrm>
              <a:prstGeom prst="rect">
                <a:avLst/>
              </a:prstGeom>
              <a:blipFill rotWithShape="1">
                <a:blip r:embed="rId6"/>
                <a:stretch>
                  <a:fillRect l="-10" t="-8" r="11" b="17"/>
                </a:stretch>
              </a:blipFill>
            </p:spPr>
            <p:txBody>
              <a:bodyPr/>
              <a:lstStyle/>
              <a:p>
                <a:r>
                  <a:rPr lang="en-US" altLang="en-US">
                    <a:noFill/>
                  </a:rPr>
                  <a:t> </a:t>
                </a:r>
              </a:p>
            </p:txBody>
          </p:sp>
        </mc:Fallback>
      </mc:AlternateContent>
      <p:sp>
        <p:nvSpPr>
          <p:cNvPr id="14" name="矩形 13"/>
          <p:cNvSpPr/>
          <p:nvPr/>
        </p:nvSpPr>
        <p:spPr>
          <a:xfrm>
            <a:off x="9263320" y="3984554"/>
            <a:ext cx="2225286" cy="830997"/>
          </a:xfrm>
          <a:prstGeom prst="rect">
            <a:avLst/>
          </a:prstGeom>
        </p:spPr>
        <p:txBody>
          <a:bodyPr wrap="square">
            <a:spAutoFit/>
          </a:bodyPr>
          <a:lstStyle/>
          <a:p>
            <a:pPr marL="342900" indent="-342900" algn="just">
              <a:buFont typeface="Wingdings" panose="05000000000000000000" pitchFamily="2" charset="2"/>
              <a:buChar char="ü"/>
            </a:pPr>
            <a:r>
              <a:rPr lang="en-US" sz="2400" dirty="0"/>
              <a:t>Not possible to ‘roll down’</a:t>
            </a:r>
          </a:p>
        </p:txBody>
      </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3786" y="2303028"/>
            <a:ext cx="2963107" cy="3234727"/>
          </a:xfrm>
          <a:prstGeom prst="rect">
            <a:avLst/>
          </a:prstGeom>
        </p:spPr>
      </p:pic>
      <mc:AlternateContent xmlns:mc="http://schemas.openxmlformats.org/markup-compatibility/2006" xmlns:a14="http://schemas.microsoft.com/office/drawing/2010/main">
        <mc:Choice Requires="a14">
          <p:sp>
            <p:nvSpPr>
              <p:cNvPr id="17" name="矩形 16"/>
              <p:cNvSpPr/>
              <p:nvPr/>
            </p:nvSpPr>
            <p:spPr>
              <a:xfrm>
                <a:off x="572839" y="3507468"/>
                <a:ext cx="955518" cy="461665"/>
              </a:xfrm>
              <a:prstGeom prst="rect">
                <a:avLst/>
              </a:prstGeom>
              <a:solidFill>
                <a:schemeClr val="bg1"/>
              </a:solidFill>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1" i="1" dirty="0">
                              <a:solidFill>
                                <a:srgbClr val="4440FB"/>
                              </a:solidFill>
                              <a:latin typeface="Cambria Math" panose="02040503050406030204" pitchFamily="18" charset="0"/>
                            </a:rPr>
                            <m:t>𝒘</m:t>
                          </m:r>
                        </m:e>
                      </m:d>
                    </m:oMath>
                  </m:oMathPara>
                </a14:m>
                <a:endParaRPr lang="en-US" sz="2400" dirty="0"/>
              </a:p>
            </p:txBody>
          </p:sp>
        </mc:Choice>
        <mc:Fallback xmlns="">
          <p:sp>
            <p:nvSpPr>
              <p:cNvPr id="17" name="矩形 16"/>
              <p:cNvSpPr>
                <a:spLocks noRot="1" noChangeAspect="1" noMove="1" noResize="1" noEditPoints="1" noAdjustHandles="1" noChangeArrowheads="1" noChangeShapeType="1" noTextEdit="1"/>
              </p:cNvSpPr>
              <p:nvPr/>
            </p:nvSpPr>
            <p:spPr>
              <a:xfrm>
                <a:off x="572839" y="3507468"/>
                <a:ext cx="955518" cy="461665"/>
              </a:xfrm>
              <a:prstGeom prst="rect">
                <a:avLst/>
              </a:prstGeom>
              <a:blipFill rotWithShape="1">
                <a:blip r:embed="rId8"/>
                <a:stretch>
                  <a:fillRect l="-7" t="-79" r="57" b="-2668"/>
                </a:stretch>
              </a:blipFill>
            </p:spPr>
            <p:txBody>
              <a:bodyPr/>
              <a:lstStyle/>
              <a:p>
                <a:r>
                  <a:rPr lang="en-US" altLang="en-US">
                    <a:noFill/>
                  </a:rPr>
                  <a:t> </a:t>
                </a:r>
              </a:p>
            </p:txBody>
          </p:sp>
        </mc:Fallback>
      </mc:AlternateContent>
      <p:sp>
        <p:nvSpPr>
          <p:cNvPr id="18" name="矩形: 圆角 17"/>
          <p:cNvSpPr/>
          <p:nvPr/>
        </p:nvSpPr>
        <p:spPr>
          <a:xfrm>
            <a:off x="3344549" y="5810594"/>
            <a:ext cx="5847260" cy="803181"/>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19" name="矩形 18"/>
              <p:cNvSpPr/>
              <p:nvPr/>
            </p:nvSpPr>
            <p:spPr>
              <a:xfrm>
                <a:off x="3618973" y="5959680"/>
                <a:ext cx="5434350" cy="505010"/>
              </a:xfrm>
              <a:prstGeom prst="rect">
                <a:avLst/>
              </a:prstGeom>
            </p:spPr>
            <p:txBody>
              <a:bodyPr wrap="square">
                <a:spAutoFit/>
              </a:bodyPr>
              <a:lstStyle/>
              <a:p>
                <a:pPr>
                  <a:lnSpc>
                    <a:spcPct val="120000"/>
                  </a:lnSpc>
                </a:pPr>
                <a:r>
                  <a:rPr lang="en-US" altLang="zh-CN" sz="2400" b="0" dirty="0"/>
                  <a:t>Task: find the </a:t>
                </a:r>
                <a14:m>
                  <m:oMath xmlns:m="http://schemas.openxmlformats.org/officeDocument/2006/math">
                    <m:sSup>
                      <m:sSupPr>
                        <m:ctrlPr>
                          <a:rPr lang="en-US" sz="2400" b="1" i="1" dirty="0">
                            <a:solidFill>
                              <a:srgbClr val="4440FB"/>
                            </a:solidFill>
                            <a:latin typeface="Cambria Math" panose="02040503050406030204" pitchFamily="18" charset="0"/>
                          </a:rPr>
                        </m:ctrlPr>
                      </m:sSupPr>
                      <m:e>
                        <m:r>
                          <a:rPr lang="en-US" sz="2400" b="1" i="1" dirty="0">
                            <a:solidFill>
                              <a:srgbClr val="4440FB"/>
                            </a:solidFill>
                            <a:latin typeface="Cambria Math" panose="02040503050406030204" pitchFamily="18" charset="0"/>
                          </a:rPr>
                          <m:t>𝒘</m:t>
                        </m:r>
                      </m:e>
                      <m:sup>
                        <m:r>
                          <a:rPr lang="en-US" sz="2400" b="1" i="1" dirty="0">
                            <a:solidFill>
                              <a:srgbClr val="4440FB"/>
                            </a:solidFill>
                            <a:latin typeface="Cambria Math" panose="02040503050406030204" pitchFamily="18" charset="0"/>
                            <a:ea typeface="Cambria Math" panose="02040503050406030204" pitchFamily="18" charset="0"/>
                          </a:rPr>
                          <m:t>∗</m:t>
                        </m:r>
                      </m:sup>
                    </m:sSup>
                  </m:oMath>
                </a14:m>
                <a:r>
                  <a:rPr lang="en-US" altLang="zh-CN" sz="2400" b="0" dirty="0"/>
                  <a:t> such that</a:t>
                </a:r>
                <a:r>
                  <a:rPr lang="en-US" sz="2400" dirty="0">
                    <a:ea typeface="Cambria Math" panose="02040503050406030204" pitchFamily="18" charset="0"/>
                  </a:rPr>
                  <a:t> </a:t>
                </a:r>
                <a14:m>
                  <m:oMath xmlns:m="http://schemas.openxmlformats.org/officeDocument/2006/math">
                    <m:r>
                      <a:rPr lang="en-US" sz="2400" i="1" dirty="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sSup>
                          <m:sSupPr>
                            <m:ctrlPr>
                              <a:rPr lang="en-US" sz="2400" b="1" i="1" dirty="0">
                                <a:solidFill>
                                  <a:srgbClr val="4440FB"/>
                                </a:solidFill>
                                <a:latin typeface="Cambria Math" panose="02040503050406030204" pitchFamily="18" charset="0"/>
                              </a:rPr>
                            </m:ctrlPr>
                          </m:sSupPr>
                          <m:e>
                            <m:r>
                              <a:rPr lang="en-US" sz="2400" b="1" i="1" dirty="0">
                                <a:solidFill>
                                  <a:srgbClr val="4440FB"/>
                                </a:solidFill>
                                <a:latin typeface="Cambria Math" panose="02040503050406030204" pitchFamily="18" charset="0"/>
                              </a:rPr>
                              <m:t>𝒘</m:t>
                            </m:r>
                          </m:e>
                          <m:sup>
                            <m:r>
                              <a:rPr lang="en-US" sz="2400" b="1" i="1" dirty="0">
                                <a:solidFill>
                                  <a:srgbClr val="4440FB"/>
                                </a:solidFill>
                                <a:latin typeface="Cambria Math" panose="02040503050406030204" pitchFamily="18" charset="0"/>
                                <a:ea typeface="Cambria Math" panose="02040503050406030204" pitchFamily="18" charset="0"/>
                              </a:rPr>
                              <m:t>∗</m:t>
                            </m:r>
                          </m:sup>
                        </m:sSup>
                      </m:e>
                    </m:d>
                    <m:r>
                      <a:rPr lang="en-US" sz="2400" b="0" i="1" dirty="0" smtClean="0">
                        <a:solidFill>
                          <a:srgbClr val="4440FB"/>
                        </a:solidFill>
                        <a:latin typeface="Cambria Math" panose="02040503050406030204" pitchFamily="18" charset="0"/>
                      </a:rPr>
                      <m:t>=0</m:t>
                    </m:r>
                  </m:oMath>
                </a14:m>
                <a:endParaRPr lang="en-US" sz="2400" dirty="0"/>
              </a:p>
            </p:txBody>
          </p:sp>
        </mc:Choice>
        <mc:Fallback xmlns="">
          <p:sp>
            <p:nvSpPr>
              <p:cNvPr id="19" name="矩形 18"/>
              <p:cNvSpPr>
                <a:spLocks noRot="1" noChangeAspect="1" noMove="1" noResize="1" noEditPoints="1" noAdjustHandles="1" noChangeArrowheads="1" noChangeShapeType="1" noTextEdit="1"/>
              </p:cNvSpPr>
              <p:nvPr/>
            </p:nvSpPr>
            <p:spPr>
              <a:xfrm>
                <a:off x="3618973" y="5959680"/>
                <a:ext cx="5434350" cy="505010"/>
              </a:xfrm>
              <a:prstGeom prst="rect">
                <a:avLst/>
              </a:prstGeom>
              <a:blipFill rotWithShape="1">
                <a:blip r:embed="rId9"/>
                <a:stretch>
                  <a:fillRect l="-2" t="-41" r="2" b="-10862"/>
                </a:stretch>
              </a:blipFill>
            </p:spPr>
            <p:txBody>
              <a:bodyPr/>
              <a:lstStyle/>
              <a:p>
                <a:r>
                  <a:rPr lang="en-US" altLang="en-US">
                    <a:noFill/>
                  </a:rPr>
                  <a:t> </a:t>
                </a:r>
              </a:p>
            </p:txBody>
          </p:sp>
        </mc:Fallback>
      </mc:AlternateContent>
      <p:sp>
        <p:nvSpPr>
          <p:cNvPr id="3" name="矩形 2"/>
          <p:cNvSpPr/>
          <p:nvPr/>
        </p:nvSpPr>
        <p:spPr>
          <a:xfrm>
            <a:off x="6465335" y="30576"/>
            <a:ext cx="5594252" cy="1200329"/>
          </a:xfrm>
          <a:prstGeom prst="rect">
            <a:avLst/>
          </a:prstGeom>
        </p:spPr>
        <p:txBody>
          <a:bodyPr wrap="square">
            <a:spAutoFit/>
          </a:bodyPr>
          <a:lstStyle/>
          <a:p>
            <a:pPr algn="just"/>
            <a:r>
              <a:rPr lang="en-US" altLang="zh-CN" dirty="0">
                <a:latin typeface="Arial" panose="020B0604020202090204" pitchFamily="34" charset="0"/>
              </a:rPr>
              <a:t>A continuous, twice differentiable function of several variables is convex on a convex set if and only if its Hessian matrix is positive semidefinite on the interior of the convex set.</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p:cNvSpPr/>
          <p:nvPr/>
        </p:nvSpPr>
        <p:spPr>
          <a:xfrm>
            <a:off x="591113" y="1047406"/>
            <a:ext cx="10959755" cy="1369973"/>
          </a:xfrm>
          <a:prstGeom prst="roundRect">
            <a:avLst>
              <a:gd name="adj" fmla="val 3573"/>
            </a:avLst>
          </a:prstGeom>
          <a:solidFill>
            <a:srgbClr val="FFFBD6"/>
          </a:solidFill>
          <a:ln>
            <a:solidFill>
              <a:srgbClr val="FFFBD6"/>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400" dirty="0">
              <a:solidFill>
                <a:schemeClr val="tx1"/>
              </a:solidFill>
            </a:endParaRPr>
          </a:p>
        </p:txBody>
      </p:sp>
      <mc:AlternateContent xmlns:mc="http://schemas.openxmlformats.org/markup-compatibility/2006" xmlns:a14="http://schemas.microsoft.com/office/drawing/2010/main">
        <mc:Choice Requires="a14">
          <p:sp>
            <p:nvSpPr>
              <p:cNvPr id="5" name="文本框 4"/>
              <p:cNvSpPr txBox="1"/>
              <p:nvPr/>
            </p:nvSpPr>
            <p:spPr>
              <a:xfrm>
                <a:off x="591113" y="245239"/>
                <a:ext cx="4529573" cy="707886"/>
              </a:xfrm>
              <a:prstGeom prst="rect">
                <a:avLst/>
              </a:prstGeom>
              <a:noFill/>
            </p:spPr>
            <p:txBody>
              <a:bodyPr wrap="none" rtlCol="0">
                <a:spAutoFit/>
              </a:bodyPr>
              <a:lstStyle/>
              <a:p>
                <a:r>
                  <a:rPr lang="en-US" altLang="zh-CN" sz="4000" b="1" dirty="0"/>
                  <a:t>The Gradient </a:t>
                </a:r>
                <a14:m>
                  <m:oMath xmlns:m="http://schemas.openxmlformats.org/officeDocument/2006/math">
                    <m:r>
                      <a:rPr lang="en-US" sz="4000" i="1" dirty="0">
                        <a:latin typeface="Cambria Math" panose="02040503050406030204" pitchFamily="18" charset="0"/>
                        <a:ea typeface="Cambria Math" panose="02040503050406030204" pitchFamily="18" charset="0"/>
                      </a:rPr>
                      <m:t>𝛻</m:t>
                    </m:r>
                    <m:r>
                      <a:rPr lang="en-US" sz="4000" i="1" dirty="0">
                        <a:latin typeface="Cambria Math" panose="02040503050406030204" pitchFamily="18" charset="0"/>
                      </a:rPr>
                      <m:t>𝐸</m:t>
                    </m:r>
                    <m:d>
                      <m:dPr>
                        <m:ctrlPr>
                          <a:rPr lang="en-US" sz="4000" i="1" dirty="0">
                            <a:latin typeface="Cambria Math" panose="02040503050406030204" pitchFamily="18" charset="0"/>
                          </a:rPr>
                        </m:ctrlPr>
                      </m:dPr>
                      <m:e>
                        <m:r>
                          <a:rPr lang="en-US" sz="4000" i="1" dirty="0">
                            <a:solidFill>
                              <a:srgbClr val="4440FB"/>
                            </a:solidFill>
                            <a:latin typeface="Cambria Math" panose="02040503050406030204" pitchFamily="18" charset="0"/>
                          </a:rPr>
                          <m:t>𝑤</m:t>
                        </m:r>
                      </m:e>
                    </m:d>
                  </m:oMath>
                </a14:m>
                <a:endParaRPr lang="zh-CN" altLang="en-US" sz="4000" b="1" dirty="0"/>
              </a:p>
            </p:txBody>
          </p:sp>
        </mc:Choice>
        <mc:Fallback xmlns="">
          <p:sp>
            <p:nvSpPr>
              <p:cNvPr id="5" name="文本框 4"/>
              <p:cNvSpPr txBox="1">
                <a:spLocks noRot="1" noChangeAspect="1" noMove="1" noResize="1" noEditPoints="1" noAdjustHandles="1" noChangeArrowheads="1" noChangeShapeType="1" noTextEdit="1"/>
              </p:cNvSpPr>
              <p:nvPr/>
            </p:nvSpPr>
            <p:spPr>
              <a:xfrm>
                <a:off x="591113" y="245239"/>
                <a:ext cx="4529573" cy="707886"/>
              </a:xfrm>
              <a:prstGeom prst="rect">
                <a:avLst/>
              </a:prstGeom>
              <a:blipFill rotWithShape="1">
                <a:blip r:embed="rId3"/>
                <a:stretch>
                  <a:fillRect l="-12" t="-18" r="-3265" b="-7357"/>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358152" y="1202435"/>
                <a:ext cx="3794748" cy="58041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limLow>
                            <m:limLowPr>
                              <m:ctrlPr>
                                <a:rPr lang="en-US" sz="2400" i="1">
                                  <a:latin typeface="Cambria Math" panose="02040503050406030204" pitchFamily="18" charset="0"/>
                                </a:rPr>
                              </m:ctrlPr>
                            </m:limLowPr>
                            <m:e>
                              <m:r>
                                <m:rPr>
                                  <m:sty m:val="p"/>
                                </m:rPr>
                                <a:rPr lang="en-US" sz="2400">
                                  <a:latin typeface="Cambria Math" panose="02040503050406030204" pitchFamily="18" charset="0"/>
                                </a:rPr>
                                <m:t>min</m:t>
                              </m:r>
                            </m:e>
                            <m:lim>
                              <m:r>
                                <a:rPr lang="en-US" sz="2400" b="1" i="1">
                                  <a:solidFill>
                                    <a:srgbClr val="4440FB"/>
                                  </a:solidFill>
                                  <a:latin typeface="Cambria Math" panose="02040503050406030204" pitchFamily="18" charset="0"/>
                                </a:rPr>
                                <m:t>𝒘</m:t>
                              </m:r>
                            </m:lim>
                          </m:limLow>
                        </m:fName>
                        <m:e>
                          <m:r>
                            <a:rPr lang="en-US" sz="2400" i="1">
                              <a:latin typeface="Cambria Math" panose="02040503050406030204" pitchFamily="18" charset="0"/>
                            </a:rPr>
                            <m:t>𝐸</m:t>
                          </m:r>
                          <m:d>
                            <m:dPr>
                              <m:ctrlPr>
                                <a:rPr lang="en-US" sz="2400" i="1">
                                  <a:latin typeface="Cambria Math" panose="02040503050406030204" pitchFamily="18" charset="0"/>
                                </a:rPr>
                              </m:ctrlPr>
                            </m:dPr>
                            <m:e>
                              <m:r>
                                <a:rPr lang="en-US" sz="2400" b="1" i="1">
                                  <a:solidFill>
                                    <a:srgbClr val="4440FB"/>
                                  </a:solidFill>
                                  <a:latin typeface="Cambria Math" panose="02040503050406030204" pitchFamily="18" charset="0"/>
                                </a:rPr>
                                <m:t>𝒘</m:t>
                              </m:r>
                            </m:e>
                          </m:d>
                          <m:r>
                            <a:rPr lang="en-US" sz="2400" i="1">
                              <a:latin typeface="Cambria Math" panose="02040503050406030204" pitchFamily="18" charset="0"/>
                            </a:rPr>
                            <m:t>=</m:t>
                          </m:r>
                          <m:sSup>
                            <m:sSupPr>
                              <m:ctrlPr>
                                <a:rPr lang="en-US" sz="2400" i="1">
                                  <a:latin typeface="Cambria Math" panose="02040503050406030204" pitchFamily="18" charset="0"/>
                                </a:rPr>
                              </m:ctrlPr>
                            </m:sSupPr>
                            <m:e>
                              <m:d>
                                <m:dPr>
                                  <m:begChr m:val="‖"/>
                                  <m:endChr m:val="‖"/>
                                  <m:ctrlPr>
                                    <a:rPr lang="en-US" sz="2400" i="1">
                                      <a:latin typeface="Cambria Math" panose="02040503050406030204" pitchFamily="18" charset="0"/>
                                    </a:rPr>
                                  </m:ctrlPr>
                                </m:dPr>
                                <m:e>
                                  <m:r>
                                    <a:rPr lang="en-US" sz="2400" b="1" i="1">
                                      <a:solidFill>
                                        <a:srgbClr val="FF0000"/>
                                      </a:solidFill>
                                      <a:latin typeface="Cambria Math" panose="02040503050406030204" pitchFamily="18" charset="0"/>
                                    </a:rPr>
                                    <m:t>𝑿</m:t>
                                  </m:r>
                                  <m:r>
                                    <a:rPr lang="en-US" sz="2400" b="1" i="1">
                                      <a:solidFill>
                                        <a:srgbClr val="4440FB"/>
                                      </a:solidFill>
                                      <a:latin typeface="Cambria Math" panose="02040503050406030204" pitchFamily="18" charset="0"/>
                                    </a:rPr>
                                    <m:t>𝒘</m:t>
                                  </m:r>
                                  <m:r>
                                    <a:rPr lang="en-US"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e>
                              </m:d>
                            </m:e>
                            <m:sup>
                              <m:r>
                                <a:rPr lang="en-US" sz="2400" i="1">
                                  <a:latin typeface="Cambria Math" panose="02040503050406030204" pitchFamily="18" charset="0"/>
                                </a:rPr>
                                <m:t>2</m:t>
                              </m:r>
                            </m:sup>
                          </m:sSup>
                        </m:e>
                      </m:func>
                    </m:oMath>
                  </m:oMathPara>
                </a14:m>
                <a:endParaRPr lang="en-US" sz="2400" b="1" dirty="0"/>
              </a:p>
            </p:txBody>
          </p:sp>
        </mc:Choice>
        <mc:Fallback xmlns="">
          <p:sp>
            <p:nvSpPr>
              <p:cNvPr id="2" name="矩形 1"/>
              <p:cNvSpPr>
                <a:spLocks noRot="1" noChangeAspect="1" noMove="1" noResize="1" noEditPoints="1" noAdjustHandles="1" noChangeArrowheads="1" noChangeShapeType="1" noTextEdit="1"/>
              </p:cNvSpPr>
              <p:nvPr/>
            </p:nvSpPr>
            <p:spPr>
              <a:xfrm>
                <a:off x="358152" y="1202435"/>
                <a:ext cx="3794748" cy="580415"/>
              </a:xfrm>
              <a:prstGeom prst="rect">
                <a:avLst/>
              </a:prstGeom>
              <a:blipFill rotWithShape="1">
                <a:blip r:embed="rId4"/>
                <a:stretch>
                  <a:fillRect t="-65" b="70"/>
                </a:stretch>
              </a:blipFill>
            </p:spPr>
            <p:txBody>
              <a:bodyPr/>
              <a:lstStyle/>
              <a:p>
                <a:r>
                  <a:rPr lang="en-US" altLang="en-US">
                    <a:noFill/>
                  </a:rPr>
                  <a:t> </a:t>
                </a:r>
              </a:p>
            </p:txBody>
          </p:sp>
        </mc:Fallback>
      </mc:AlternateContent>
      <p:grpSp>
        <p:nvGrpSpPr>
          <p:cNvPr id="27" name="组合 26"/>
          <p:cNvGrpSpPr/>
          <p:nvPr/>
        </p:nvGrpSpPr>
        <p:grpSpPr>
          <a:xfrm>
            <a:off x="591113" y="3101093"/>
            <a:ext cx="5504887" cy="2074160"/>
            <a:chOff x="2505202" y="1615858"/>
            <a:chExt cx="6434142" cy="2605412"/>
          </a:xfrm>
        </p:grpSpPr>
        <p:sp>
          <p:nvSpPr>
            <p:cNvPr id="28" name="矩形: 圆顶角 27"/>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矩形: 圆顶角 28"/>
            <p:cNvSpPr/>
            <p:nvPr/>
          </p:nvSpPr>
          <p:spPr>
            <a:xfrm rot="10800000">
              <a:off x="2505202" y="2278590"/>
              <a:ext cx="6434139" cy="194268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0" name="矩形 29"/>
                <p:cNvSpPr/>
                <p:nvPr/>
              </p:nvSpPr>
              <p:spPr>
                <a:xfrm>
                  <a:off x="2523579" y="1650397"/>
                  <a:ext cx="2164381" cy="657232"/>
                </a:xfrm>
                <a:prstGeom prst="rect">
                  <a:avLst/>
                </a:prstGeom>
              </p:spPr>
              <p:txBody>
                <a:bodyPr wrap="none">
                  <a:spAutoFit/>
                </a:bodyPr>
                <a:lstStyle/>
                <a:p>
                  <a:r>
                    <a:rPr lang="en-US" sz="2800" dirty="0">
                      <a:solidFill>
                        <a:schemeClr val="bg1"/>
                      </a:solidFill>
                    </a:rPr>
                    <a:t>One </a:t>
                  </a:r>
                  <a14:m>
                    <m:oMath xmlns:m="http://schemas.openxmlformats.org/officeDocument/2006/math">
                      <m:r>
                        <m:rPr>
                          <m:sty m:val="p"/>
                        </m:rPr>
                        <a:rPr lang="en-US" sz="2800" b="0" i="0" smtClean="0">
                          <a:solidFill>
                            <a:schemeClr val="bg1"/>
                          </a:solidFill>
                          <a:latin typeface="Cambria Math" panose="02040503050406030204" pitchFamily="18" charset="0"/>
                        </a:rPr>
                        <m:t>w</m:t>
                      </m:r>
                    </m:oMath>
                  </a14:m>
                  <a:r>
                    <a:rPr lang="en-US" sz="2800" dirty="0">
                      <a:solidFill>
                        <a:schemeClr val="bg1"/>
                      </a:solidFill>
                    </a:rPr>
                    <a:t> only</a:t>
                  </a:r>
                  <a:endParaRPr lang="en-US" sz="4400" dirty="0">
                    <a:solidFill>
                      <a:schemeClr val="bg1"/>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523579" y="1650397"/>
                  <a:ext cx="2164381" cy="657232"/>
                </a:xfrm>
                <a:prstGeom prst="rect">
                  <a:avLst/>
                </a:prstGeom>
                <a:blipFill rotWithShape="1">
                  <a:blip r:embed="rId5"/>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950684" y="2427614"/>
                  <a:ext cx="4288968" cy="579911"/>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d>
                          <m:dPr>
                            <m:ctrlPr>
                              <a:rPr lang="en-US" sz="2400" i="1">
                                <a:latin typeface="Cambria Math" panose="02040503050406030204" pitchFamily="18" charset="0"/>
                              </a:rPr>
                            </m:ctrlPr>
                          </m:dPr>
                          <m:e>
                            <m:r>
                              <a:rPr lang="en-US" sz="2400" b="0" i="1">
                                <a:solidFill>
                                  <a:srgbClr val="4440FB"/>
                                </a:solidFill>
                                <a:latin typeface="Cambria Math" panose="02040503050406030204" pitchFamily="18" charset="0"/>
                              </a:rPr>
                              <m:t>𝑤</m:t>
                            </m:r>
                          </m:e>
                        </m:d>
                        <m:r>
                          <a:rPr lang="en-US" sz="2400" i="1">
                            <a:latin typeface="Cambria Math" panose="02040503050406030204" pitchFamily="18" charset="0"/>
                          </a:rPr>
                          <m:t>=</m:t>
                        </m:r>
                        <m:r>
                          <a:rPr lang="en-US" sz="2400" b="0" i="1" smtClean="0">
                            <a:latin typeface="Cambria Math" panose="02040503050406030204" pitchFamily="18" charset="0"/>
                          </a:rPr>
                          <m:t>(</m:t>
                        </m:r>
                        <m:r>
                          <a:rPr lang="en-US" sz="2400" b="0" i="1" smtClean="0">
                            <a:latin typeface="Cambria Math" panose="02040503050406030204" pitchFamily="18" charset="0"/>
                          </a:rPr>
                          <m:t>𝑎</m:t>
                        </m:r>
                        <m:sSup>
                          <m:sSupPr>
                            <m:ctrlPr>
                              <a:rPr lang="en-US" sz="2400" b="0" i="1" smtClean="0">
                                <a:latin typeface="Cambria Math" panose="02040503050406030204" pitchFamily="18" charset="0"/>
                              </a:rPr>
                            </m:ctrlPr>
                          </m:sSupPr>
                          <m:e>
                            <m:r>
                              <a:rPr lang="en-US" sz="2400" i="1">
                                <a:solidFill>
                                  <a:srgbClr val="4440FB"/>
                                </a:solidFill>
                                <a:latin typeface="Cambria Math" panose="02040503050406030204" pitchFamily="18" charset="0"/>
                              </a:rPr>
                              <m:t>𝑤</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−2</m:t>
                        </m:r>
                        <m:r>
                          <a:rPr lang="en-US" sz="2400" b="0" i="1" smtClean="0">
                            <a:latin typeface="Cambria Math" panose="02040503050406030204" pitchFamily="18" charset="0"/>
                          </a:rPr>
                          <m:t>𝑏𝑤</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31" name="矩形 30"/>
                <p:cNvSpPr>
                  <a:spLocks noRot="1" noChangeAspect="1" noMove="1" noResize="1" noEditPoints="1" noAdjustHandles="1" noChangeArrowheads="1" noChangeShapeType="1" noTextEdit="1"/>
                </p:cNvSpPr>
                <p:nvPr/>
              </p:nvSpPr>
              <p:spPr>
                <a:xfrm>
                  <a:off x="2950684" y="2427614"/>
                  <a:ext cx="4288968" cy="579911"/>
                </a:xfrm>
                <a:prstGeom prst="rect">
                  <a:avLst/>
                </a:prstGeom>
                <a:blipFill rotWithShape="1">
                  <a:blip r:embed="rId6"/>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32" name="矩形 31"/>
              <p:cNvSpPr/>
              <p:nvPr/>
            </p:nvSpPr>
            <p:spPr>
              <a:xfrm>
                <a:off x="968844" y="4358079"/>
                <a:ext cx="288816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0" i="1" dirty="0" smtClean="0">
                              <a:solidFill>
                                <a:srgbClr val="4440FB"/>
                              </a:solidFill>
                              <a:latin typeface="Cambria Math" panose="02040503050406030204" pitchFamily="18" charset="0"/>
                            </a:rPr>
                            <m:t>𝑤</m:t>
                          </m:r>
                        </m:e>
                      </m:d>
                      <m:r>
                        <a:rPr lang="en-US" sz="2400" b="1" i="1" dirty="0" smtClean="0">
                          <a:solidFill>
                            <a:srgbClr val="4440FB"/>
                          </a:solidFill>
                          <a:latin typeface="Cambria Math" panose="02040503050406030204" pitchFamily="18" charset="0"/>
                          <a:ea typeface="Cambria Math" panose="02040503050406030204" pitchFamily="18" charset="0"/>
                        </a:rPr>
                        <m:t>=</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𝑎𝑤</m:t>
                      </m:r>
                      <m:r>
                        <a:rPr lang="en-US" sz="2400" b="0" i="1" dirty="0" smtClean="0">
                          <a:solidFill>
                            <a:schemeClr val="tx1"/>
                          </a:solidFill>
                          <a:latin typeface="Cambria Math" panose="02040503050406030204" pitchFamily="18" charset="0"/>
                          <a:ea typeface="Cambria Math" panose="02040503050406030204" pitchFamily="18" charset="0"/>
                        </a:rPr>
                        <m:t>−2</m:t>
                      </m:r>
                      <m:r>
                        <a:rPr lang="en-US" sz="2400" b="0" i="1" dirty="0" smtClean="0">
                          <a:solidFill>
                            <a:schemeClr val="tx1"/>
                          </a:solidFill>
                          <a:latin typeface="Cambria Math" panose="02040503050406030204" pitchFamily="18" charset="0"/>
                          <a:ea typeface="Cambria Math" panose="02040503050406030204" pitchFamily="18" charset="0"/>
                        </a:rPr>
                        <m:t>𝑏</m:t>
                      </m:r>
                    </m:oMath>
                  </m:oMathPara>
                </a14:m>
                <a:endParaRPr lang="en-US" sz="2400" dirty="0">
                  <a:solidFill>
                    <a:schemeClr val="tx1"/>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968844" y="4358079"/>
                <a:ext cx="2888163" cy="461665"/>
              </a:xfrm>
              <a:prstGeom prst="rect">
                <a:avLst/>
              </a:prstGeom>
              <a:blipFill rotWithShape="1">
                <a:blip r:embed="rId7"/>
                <a:stretch>
                  <a:fillRect l="-16" t="-16" r="1" b="-2731"/>
                </a:stretch>
              </a:blipFill>
            </p:spPr>
            <p:txBody>
              <a:bodyPr/>
              <a:lstStyle/>
              <a:p>
                <a:r>
                  <a:rPr lang="en-US" altLang="en-US">
                    <a:noFill/>
                  </a:rPr>
                  <a:t> </a:t>
                </a:r>
              </a:p>
            </p:txBody>
          </p:sp>
        </mc:Fallback>
      </mc:AlternateContent>
      <p:grpSp>
        <p:nvGrpSpPr>
          <p:cNvPr id="39" name="组合 38"/>
          <p:cNvGrpSpPr/>
          <p:nvPr/>
        </p:nvGrpSpPr>
        <p:grpSpPr>
          <a:xfrm>
            <a:off x="6300879" y="3076906"/>
            <a:ext cx="5504887" cy="2074160"/>
            <a:chOff x="2505202" y="1615858"/>
            <a:chExt cx="6434142" cy="2605412"/>
          </a:xfrm>
        </p:grpSpPr>
        <p:sp>
          <p:nvSpPr>
            <p:cNvPr id="40" name="矩形: 圆顶角 39"/>
            <p:cNvSpPr/>
            <p:nvPr/>
          </p:nvSpPr>
          <p:spPr>
            <a:xfrm>
              <a:off x="2505205" y="1615858"/>
              <a:ext cx="6434139" cy="707886"/>
            </a:xfrm>
            <a:prstGeom prst="round2SameRect">
              <a:avLst/>
            </a:prstGeom>
            <a:solidFill>
              <a:srgbClr val="009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矩形: 圆顶角 40"/>
            <p:cNvSpPr/>
            <p:nvPr/>
          </p:nvSpPr>
          <p:spPr>
            <a:xfrm rot="10800000">
              <a:off x="2505202" y="2278590"/>
              <a:ext cx="6434139" cy="1942680"/>
            </a:xfrm>
            <a:prstGeom prst="round2SameRect">
              <a:avLst/>
            </a:prstGeom>
            <a:solidFill>
              <a:srgbClr val="E6F5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2" name="矩形 41"/>
                <p:cNvSpPr/>
                <p:nvPr/>
              </p:nvSpPr>
              <p:spPr>
                <a:xfrm>
                  <a:off x="2523579" y="1650397"/>
                  <a:ext cx="1757135" cy="657232"/>
                </a:xfrm>
                <a:prstGeom prst="rect">
                  <a:avLst/>
                </a:prstGeom>
              </p:spPr>
              <p:txBody>
                <a:bodyPr wrap="none">
                  <a:spAutoFit/>
                </a:bodyPr>
                <a:lstStyle/>
                <a:p>
                  <a:r>
                    <a:rPr lang="en-US" sz="2800" dirty="0">
                      <a:solidFill>
                        <a:schemeClr val="bg1"/>
                      </a:solidFill>
                    </a:rPr>
                    <a:t>Vector </a:t>
                  </a:r>
                  <a14:m>
                    <m:oMath xmlns:m="http://schemas.openxmlformats.org/officeDocument/2006/math">
                      <m:r>
                        <a:rPr lang="en-US" sz="2800" b="1" i="0" smtClean="0">
                          <a:solidFill>
                            <a:schemeClr val="bg1"/>
                          </a:solidFill>
                          <a:latin typeface="Cambria Math" panose="02040503050406030204" pitchFamily="18" charset="0"/>
                        </a:rPr>
                        <m:t>𝐰</m:t>
                      </m:r>
                    </m:oMath>
                  </a14:m>
                  <a:endParaRPr lang="en-US" sz="4400" dirty="0">
                    <a:solidFill>
                      <a:schemeClr val="bg1"/>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523579" y="1650397"/>
                  <a:ext cx="1757135" cy="657232"/>
                </a:xfrm>
                <a:prstGeom prst="rect">
                  <a:avLst/>
                </a:prstGeom>
                <a:blipFill rotWithShape="1">
                  <a:blip r:embed="rId8"/>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2709102" y="2427614"/>
                  <a:ext cx="4772131" cy="588126"/>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𝐸</m:t>
                        </m:r>
                        <m:d>
                          <m:dPr>
                            <m:ctrlPr>
                              <a:rPr lang="en-US" sz="2400" b="1" i="1">
                                <a:latin typeface="Cambria Math" panose="02040503050406030204" pitchFamily="18" charset="0"/>
                              </a:rPr>
                            </m:ctrlPr>
                          </m:dPr>
                          <m:e>
                            <m:r>
                              <a:rPr lang="en-US" sz="2400" b="1" i="1">
                                <a:solidFill>
                                  <a:srgbClr val="4440FB"/>
                                </a:solidFill>
                                <a:latin typeface="Cambria Math" panose="02040503050406030204" pitchFamily="18" charset="0"/>
                              </a:rPr>
                              <m:t>𝒘</m:t>
                            </m:r>
                          </m:e>
                        </m:d>
                        <m:r>
                          <a:rPr lang="en-US" sz="2400" i="1">
                            <a:latin typeface="Cambria Math" panose="02040503050406030204" pitchFamily="18" charset="0"/>
                          </a:rPr>
                          <m:t>=</m:t>
                        </m:r>
                        <m:r>
                          <a:rPr lang="en-US" sz="2400" b="0" i="1" smtClean="0">
                            <a:latin typeface="Cambria Math" panose="02040503050406030204" pitchFamily="18" charset="0"/>
                          </a:rPr>
                          <m:t>(</m:t>
                        </m:r>
                        <m:sSup>
                          <m:sSupPr>
                            <m:ctrlPr>
                              <a:rPr lang="en-US" sz="2400" b="1" i="1" smtClean="0">
                                <a:solidFill>
                                  <a:srgbClr val="4440FB"/>
                                </a:solidFill>
                                <a:latin typeface="Cambria Math" panose="02040503050406030204" pitchFamily="18" charset="0"/>
                              </a:rPr>
                            </m:ctrlPr>
                          </m:sSupPr>
                          <m:e>
                            <m:r>
                              <a:rPr lang="en-US" sz="2400" b="1" i="1">
                                <a:solidFill>
                                  <a:srgbClr val="4440FB"/>
                                </a:solidFill>
                                <a:latin typeface="Cambria Math" panose="02040503050406030204" pitchFamily="18" charset="0"/>
                              </a:rPr>
                              <m:t>𝒘</m:t>
                            </m:r>
                          </m:e>
                          <m:sup>
                            <m:r>
                              <a:rPr lang="en-US" sz="2400" b="1" i="1" smtClean="0">
                                <a:solidFill>
                                  <a:srgbClr val="4440FB"/>
                                </a:solidFill>
                                <a:latin typeface="Cambria Math" panose="02040503050406030204" pitchFamily="18" charset="0"/>
                              </a:rPr>
                              <m:t>𝑻</m:t>
                            </m:r>
                          </m:sup>
                        </m:sSup>
                        <m:r>
                          <a:rPr lang="en-US" sz="2400" b="1" i="1" smtClean="0">
                            <a:latin typeface="Cambria Math" panose="02040503050406030204" pitchFamily="18" charset="0"/>
                          </a:rPr>
                          <m:t>𝑨</m:t>
                        </m:r>
                        <m:r>
                          <a:rPr lang="en-US" sz="2400" b="1" i="1" smtClean="0">
                            <a:solidFill>
                              <a:srgbClr val="4440FB"/>
                            </a:solidFill>
                            <a:latin typeface="Cambria Math" panose="02040503050406030204" pitchFamily="18" charset="0"/>
                          </a:rPr>
                          <m:t>𝒘</m:t>
                        </m:r>
                        <m:r>
                          <a:rPr lang="en-US" sz="2400" b="0" i="1" smtClean="0">
                            <a:latin typeface="Cambria Math" panose="02040503050406030204" pitchFamily="18" charset="0"/>
                          </a:rPr>
                          <m:t>−2</m:t>
                        </m:r>
                        <m:sSup>
                          <m:sSupPr>
                            <m:ctrlPr>
                              <a:rPr lang="en-US" sz="2400" b="1" i="1">
                                <a:latin typeface="Cambria Math" panose="02040503050406030204" pitchFamily="18" charset="0"/>
                              </a:rPr>
                            </m:ctrlPr>
                          </m:sSupPr>
                          <m:e>
                            <m:r>
                              <a:rPr lang="en-US" sz="2400" b="1" i="1">
                                <a:solidFill>
                                  <a:srgbClr val="4440FB"/>
                                </a:solidFill>
                                <a:latin typeface="Cambria Math" panose="02040503050406030204" pitchFamily="18" charset="0"/>
                              </a:rPr>
                              <m:t>𝒘</m:t>
                            </m:r>
                          </m:e>
                          <m:sup>
                            <m:r>
                              <a:rPr lang="en-US" sz="2400" b="1" i="1">
                                <a:latin typeface="Cambria Math" panose="02040503050406030204" pitchFamily="18" charset="0"/>
                              </a:rPr>
                              <m:t>𝑻</m:t>
                            </m:r>
                          </m:sup>
                        </m:sSup>
                        <m:r>
                          <a:rPr lang="en-US" sz="2400" b="1" i="1" smtClean="0">
                            <a:latin typeface="Cambria Math" panose="02040503050406030204" pitchFamily="18" charset="0"/>
                          </a:rPr>
                          <m:t>𝒃</m:t>
                        </m:r>
                        <m:r>
                          <a:rPr lang="en-US" sz="2400" b="0" i="1" smtClean="0">
                            <a:latin typeface="Cambria Math" panose="02040503050406030204" pitchFamily="18" charset="0"/>
                          </a:rPr>
                          <m:t>+</m:t>
                        </m:r>
                        <m:r>
                          <a:rPr lang="en-US" sz="2400" b="0" i="1" smtClean="0">
                            <a:latin typeface="Cambria Math" panose="02040503050406030204" pitchFamily="18" charset="0"/>
                          </a:rPr>
                          <m:t>𝑐</m:t>
                        </m:r>
                        <m:r>
                          <a:rPr lang="en-US" sz="2400" b="0" i="1" smtClean="0">
                            <a:latin typeface="Cambria Math" panose="02040503050406030204" pitchFamily="18" charset="0"/>
                          </a:rPr>
                          <m:t>)</m:t>
                        </m:r>
                      </m:oMath>
                    </m:oMathPara>
                  </a14:m>
                  <a:endParaRPr lang="en-US" sz="2400" dirty="0"/>
                </a:p>
              </p:txBody>
            </p:sp>
          </mc:Choice>
          <mc:Fallback xmlns="">
            <p:sp>
              <p:nvSpPr>
                <p:cNvPr id="43" name="矩形 42"/>
                <p:cNvSpPr>
                  <a:spLocks noRot="1" noChangeAspect="1" noMove="1" noResize="1" noEditPoints="1" noAdjustHandles="1" noChangeArrowheads="1" noChangeShapeType="1" noTextEdit="1"/>
                </p:cNvSpPr>
                <p:nvPr/>
              </p:nvSpPr>
              <p:spPr>
                <a:xfrm>
                  <a:off x="2709102" y="2427614"/>
                  <a:ext cx="4772131" cy="588126"/>
                </a:xfrm>
                <a:prstGeom prst="rect">
                  <a:avLst/>
                </a:prstGeom>
                <a:blipFill rotWithShape="1">
                  <a:blip r:embed="rId9"/>
                </a:blipFill>
              </p:spPr>
              <p:txBody>
                <a:bodyPr/>
                <a:lstStyle/>
                <a:p>
                  <a:r>
                    <a:rPr lang="en-US" altLang="en-US">
                      <a:noFill/>
                    </a:rPr>
                    <a:t> </a:t>
                  </a:r>
                </a:p>
              </p:txBody>
            </p:sp>
          </mc:Fallback>
        </mc:AlternateContent>
      </p:grpSp>
      <mc:AlternateContent xmlns:mc="http://schemas.openxmlformats.org/markup-compatibility/2006" xmlns:a14="http://schemas.microsoft.com/office/drawing/2010/main">
        <mc:Choice Requires="a14">
          <p:sp>
            <p:nvSpPr>
              <p:cNvPr id="44" name="矩形 43"/>
              <p:cNvSpPr/>
              <p:nvPr/>
            </p:nvSpPr>
            <p:spPr>
              <a:xfrm>
                <a:off x="6473729" y="4356688"/>
                <a:ext cx="158383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ea typeface="Cambria Math" panose="02040503050406030204" pitchFamily="18" charset="0"/>
                        </a:rPr>
                        <m:t>𝛻</m:t>
                      </m:r>
                      <m:r>
                        <a:rPr lang="en-US" sz="2400" i="1" dirty="0">
                          <a:latin typeface="Cambria Math" panose="02040503050406030204" pitchFamily="18" charset="0"/>
                        </a:rPr>
                        <m:t>𝐸</m:t>
                      </m:r>
                      <m:d>
                        <m:dPr>
                          <m:ctrlPr>
                            <a:rPr lang="en-US" sz="2400" i="1" dirty="0">
                              <a:latin typeface="Cambria Math" panose="02040503050406030204" pitchFamily="18" charset="0"/>
                            </a:rPr>
                          </m:ctrlPr>
                        </m:dPr>
                        <m:e>
                          <m:r>
                            <a:rPr lang="en-US" sz="2400" b="0" i="1" dirty="0" smtClean="0">
                              <a:solidFill>
                                <a:srgbClr val="4440FB"/>
                              </a:solidFill>
                              <a:latin typeface="Cambria Math" panose="02040503050406030204" pitchFamily="18" charset="0"/>
                            </a:rPr>
                            <m:t>𝑤</m:t>
                          </m:r>
                        </m:e>
                      </m:d>
                      <m:r>
                        <a:rPr lang="en-US" sz="2400" b="1" i="1" dirty="0" smtClean="0">
                          <a:solidFill>
                            <a:srgbClr val="FF0000"/>
                          </a:solidFill>
                          <a:latin typeface="Cambria Math" panose="02040503050406030204" pitchFamily="18" charset="0"/>
                          <a:ea typeface="Cambria Math" panose="02040503050406030204" pitchFamily="18" charset="0"/>
                        </a:rPr>
                        <m:t>=?</m:t>
                      </m:r>
                    </m:oMath>
                  </m:oMathPara>
                </a14:m>
                <a:endParaRPr lang="en-US" sz="2400" b="1" dirty="0">
                  <a:solidFill>
                    <a:schemeClr val="tx1"/>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473729" y="4356688"/>
                <a:ext cx="1583832" cy="461665"/>
              </a:xfrm>
              <a:prstGeom prst="rect">
                <a:avLst/>
              </a:prstGeom>
              <a:blipFill rotWithShape="1">
                <a:blip r:embed="rId10"/>
                <a:stretch>
                  <a:fillRect l="-34" t="-127" r="3" b="-2619"/>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537803" y="1261810"/>
                <a:ext cx="395433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unc>
                        <m:funcPr>
                          <m:ctrlPr>
                            <a:rPr lang="en-US" sz="2400" i="1">
                              <a:latin typeface="Cambria Math" panose="02040503050406030204" pitchFamily="18" charset="0"/>
                            </a:rPr>
                          </m:ctrlPr>
                        </m:funcPr>
                        <m:fName>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m:rPr>
                                  <m:nor/>
                                </m:rPr>
                                <a:rPr lang="en-US" altLang="zh-CN" sz="2400">
                                  <a:latin typeface="Cambria Math" panose="02040503050406030204" pitchFamily="18" charset="0"/>
                                </a:rPr>
                                <m:t>(</m:t>
                              </m:r>
                              <m:r>
                                <a:rPr lang="en-US" altLang="zh-CN" sz="2400" b="1" i="1">
                                  <a:solidFill>
                                    <a:srgbClr val="FF0000"/>
                                  </a:solidFill>
                                  <a:latin typeface="Cambria Math" panose="02040503050406030204" pitchFamily="18" charset="0"/>
                                </a:rPr>
                                <m:t>𝑿</m:t>
                              </m:r>
                              <m:r>
                                <a:rPr lang="en-US" altLang="zh-CN" sz="2400" b="1" i="1">
                                  <a:solidFill>
                                    <a:srgbClr val="4440FB"/>
                                  </a:solidFill>
                                  <a:latin typeface="Cambria Math" panose="02040503050406030204" pitchFamily="18" charset="0"/>
                                </a:rPr>
                                <m:t>𝒘</m:t>
                              </m:r>
                              <m:r>
                                <a:rPr lang="en-US" altLang="zh-CN"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r>
                                <m:rPr>
                                  <m:nor/>
                                </m:rPr>
                                <a:rPr lang="en-US" altLang="zh-CN" sz="2400">
                                  <a:latin typeface="Cambria Math" panose="02040503050406030204" pitchFamily="18" charset="0"/>
                                </a:rPr>
                                <m:t>)</m:t>
                              </m:r>
                            </m:e>
                            <m:sup>
                              <m:r>
                                <a:rPr lang="en-US" altLang="zh-CN" sz="2400" i="1">
                                  <a:latin typeface="Cambria Math" panose="02040503050406030204" pitchFamily="18" charset="0"/>
                                </a:rPr>
                                <m:t>𝑇</m:t>
                              </m:r>
                            </m:sup>
                          </m:sSup>
                          <m:r>
                            <a:rPr lang="en-US" altLang="zh-CN" sz="2400" i="1">
                              <a:latin typeface="Cambria Math" panose="02040503050406030204" pitchFamily="18" charset="0"/>
                            </a:rPr>
                            <m:t> </m:t>
                          </m:r>
                          <m:r>
                            <m:rPr>
                              <m:nor/>
                            </m:rPr>
                            <a:rPr lang="en-US" altLang="zh-CN" sz="2400">
                              <a:latin typeface="Cambria Math" panose="02040503050406030204" pitchFamily="18" charset="0"/>
                            </a:rPr>
                            <m:t>(</m:t>
                          </m:r>
                          <m:r>
                            <a:rPr lang="en-US" altLang="zh-CN" sz="2400" b="1" i="1">
                              <a:solidFill>
                                <a:srgbClr val="FF0000"/>
                              </a:solidFill>
                              <a:latin typeface="Cambria Math" panose="02040503050406030204" pitchFamily="18" charset="0"/>
                            </a:rPr>
                            <m:t>𝑿</m:t>
                          </m:r>
                          <m:r>
                            <a:rPr lang="en-US" altLang="zh-CN" sz="2400" b="1" i="1">
                              <a:solidFill>
                                <a:srgbClr val="4440FB"/>
                              </a:solidFill>
                              <a:latin typeface="Cambria Math" panose="02040503050406030204" pitchFamily="18" charset="0"/>
                            </a:rPr>
                            <m:t>𝒘</m:t>
                          </m:r>
                          <m:r>
                            <a:rPr lang="en-US" altLang="zh-CN" sz="2400" b="1" i="1">
                              <a:latin typeface="Cambria Math" panose="02040503050406030204" pitchFamily="18" charset="0"/>
                            </a:rPr>
                            <m:t>−</m:t>
                          </m:r>
                          <m:r>
                            <a:rPr lang="en-US" altLang="zh-CN" sz="2400" b="1" i="1">
                              <a:solidFill>
                                <a:srgbClr val="7030A0"/>
                              </a:solidFill>
                              <a:latin typeface="Cambria Math" panose="02040503050406030204" pitchFamily="18" charset="0"/>
                            </a:rPr>
                            <m:t>𝒚</m:t>
                          </m:r>
                          <m:r>
                            <m:rPr>
                              <m:nor/>
                            </m:rPr>
                            <a:rPr lang="en-US" altLang="zh-CN" sz="2400">
                              <a:latin typeface="Cambria Math" panose="02040503050406030204" pitchFamily="18" charset="0"/>
                            </a:rPr>
                            <m:t>)</m:t>
                          </m:r>
                        </m:fName>
                        <m:e>
                          <m:r>
                            <m:rPr>
                              <m:nor/>
                            </m:rPr>
                            <a:rPr lang="en-US" sz="2400" dirty="0">
                              <a:latin typeface="Cambria Math" panose="02040503050406030204" pitchFamily="18" charset="0"/>
                            </a:rPr>
                            <m:t> </m:t>
                          </m:r>
                        </m:e>
                      </m:func>
                    </m:oMath>
                  </m:oMathPara>
                </a14:m>
                <a:endParaRPr lang="en-US" sz="2400" b="1" dirty="0"/>
              </a:p>
            </p:txBody>
          </p:sp>
        </mc:Choice>
        <mc:Fallback xmlns="">
          <p:sp>
            <p:nvSpPr>
              <p:cNvPr id="20" name="矩形 19"/>
              <p:cNvSpPr>
                <a:spLocks noRot="1" noChangeAspect="1" noMove="1" noResize="1" noEditPoints="1" noAdjustHandles="1" noChangeArrowheads="1" noChangeShapeType="1" noTextEdit="1"/>
              </p:cNvSpPr>
              <p:nvPr/>
            </p:nvSpPr>
            <p:spPr>
              <a:xfrm>
                <a:off x="3537803" y="1261810"/>
                <a:ext cx="3954331" cy="461665"/>
              </a:xfrm>
              <a:prstGeom prst="rect">
                <a:avLst/>
              </a:prstGeom>
              <a:blipFill rotWithShape="1">
                <a:blip r:embed="rId11"/>
                <a:stretch>
                  <a:fillRect l="-6" t="-14" r="10" b="-2733"/>
                </a:stretch>
              </a:blipFill>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6838949" y="1261810"/>
                <a:ext cx="4603199"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dirty="0">
                          <a:latin typeface="Cambria Math" panose="02040503050406030204" pitchFamily="18" charset="0"/>
                        </a:rPr>
                        <m:t>=</m:t>
                      </m:r>
                      <m:sSup>
                        <m:sSupPr>
                          <m:ctrlPr>
                            <a:rPr lang="en-US" altLang="zh-CN" sz="2400" i="1">
                              <a:solidFill>
                                <a:srgbClr val="4440FB"/>
                              </a:solidFill>
                              <a:latin typeface="Cambria Math" panose="02040503050406030204" pitchFamily="18" charset="0"/>
                            </a:rPr>
                          </m:ctrlPr>
                        </m:sSupPr>
                        <m:e>
                          <m:r>
                            <a:rPr lang="en-US" altLang="zh-CN" sz="2400" b="1" i="1">
                              <a:solidFill>
                                <a:srgbClr val="4440FB"/>
                              </a:solidFill>
                              <a:latin typeface="Cambria Math" panose="02040503050406030204" pitchFamily="18" charset="0"/>
                            </a:rPr>
                            <m:t>𝒘</m:t>
                          </m:r>
                        </m:e>
                        <m:sup>
                          <m:r>
                            <a:rPr lang="en-US" altLang="zh-CN" sz="2400" i="1">
                              <a:solidFill>
                                <a:srgbClr val="4440FB"/>
                              </a:solidFill>
                              <a:latin typeface="Cambria Math" panose="02040503050406030204" pitchFamily="18" charset="0"/>
                            </a:rPr>
                            <m:t>𝑇</m:t>
                          </m:r>
                        </m:sup>
                      </m:sSup>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i="1">
                              <a:solidFill>
                                <a:srgbClr val="FF0000"/>
                              </a:solidFill>
                              <a:latin typeface="Cambria Math" panose="02040503050406030204" pitchFamily="18" charset="0"/>
                            </a:rPr>
                            <m:t>𝑇</m:t>
                          </m:r>
                        </m:sup>
                      </m:sSup>
                      <m:r>
                        <a:rPr lang="en-US" altLang="zh-CN" sz="2400" b="1" i="1">
                          <a:solidFill>
                            <a:srgbClr val="FF0000"/>
                          </a:solidFill>
                          <a:latin typeface="Cambria Math" panose="02040503050406030204" pitchFamily="18" charset="0"/>
                        </a:rPr>
                        <m:t>𝑿</m:t>
                      </m:r>
                      <m:r>
                        <a:rPr lang="en-US" altLang="zh-CN" sz="2400" b="1" i="1">
                          <a:solidFill>
                            <a:srgbClr val="4440FB"/>
                          </a:solidFill>
                          <a:latin typeface="Cambria Math" panose="02040503050406030204" pitchFamily="18" charset="0"/>
                        </a:rPr>
                        <m:t>𝒘</m:t>
                      </m:r>
                      <m:r>
                        <a:rPr lang="en-US" altLang="zh-CN" sz="2400" i="1">
                          <a:latin typeface="Cambria Math" panose="02040503050406030204" pitchFamily="18" charset="0"/>
                        </a:rPr>
                        <m:t>−2</m:t>
                      </m:r>
                      <m:sSup>
                        <m:sSupPr>
                          <m:ctrlPr>
                            <a:rPr lang="en-US" altLang="zh-CN" sz="2400" i="1">
                              <a:solidFill>
                                <a:srgbClr val="4440FB"/>
                              </a:solidFill>
                              <a:latin typeface="Cambria Math" panose="02040503050406030204" pitchFamily="18" charset="0"/>
                            </a:rPr>
                          </m:ctrlPr>
                        </m:sSupPr>
                        <m:e>
                          <m:r>
                            <a:rPr lang="en-US" altLang="zh-CN" sz="2400" b="1" i="1">
                              <a:solidFill>
                                <a:srgbClr val="4440FB"/>
                              </a:solidFill>
                              <a:latin typeface="Cambria Math" panose="02040503050406030204" pitchFamily="18" charset="0"/>
                            </a:rPr>
                            <m:t>𝒘</m:t>
                          </m:r>
                        </m:e>
                        <m:sup>
                          <m:r>
                            <a:rPr lang="en-US" altLang="zh-CN" sz="2400" i="1">
                              <a:solidFill>
                                <a:srgbClr val="4440FB"/>
                              </a:solidFill>
                              <a:latin typeface="Cambria Math" panose="02040503050406030204" pitchFamily="18" charset="0"/>
                            </a:rPr>
                            <m:t>𝑇</m:t>
                          </m:r>
                        </m:sup>
                      </m:sSup>
                      <m:sSup>
                        <m:sSupPr>
                          <m:ctrlPr>
                            <a:rPr lang="en-US" altLang="zh-CN" sz="2400" i="1">
                              <a:solidFill>
                                <a:srgbClr val="FF0000"/>
                              </a:solidFill>
                              <a:latin typeface="Cambria Math" panose="02040503050406030204" pitchFamily="18" charset="0"/>
                            </a:rPr>
                          </m:ctrlPr>
                        </m:sSupPr>
                        <m:e>
                          <m:r>
                            <a:rPr lang="en-US" altLang="zh-CN" sz="2400" b="1" i="1">
                              <a:solidFill>
                                <a:srgbClr val="FF0000"/>
                              </a:solidFill>
                              <a:latin typeface="Cambria Math" panose="02040503050406030204" pitchFamily="18" charset="0"/>
                            </a:rPr>
                            <m:t>𝑿</m:t>
                          </m:r>
                        </m:e>
                        <m:sup>
                          <m:r>
                            <a:rPr lang="en-US" altLang="zh-CN" sz="2400" i="1">
                              <a:solidFill>
                                <a:srgbClr val="FF0000"/>
                              </a:solidFill>
                              <a:latin typeface="Cambria Math" panose="02040503050406030204" pitchFamily="18" charset="0"/>
                            </a:rPr>
                            <m:t>𝑇</m:t>
                          </m:r>
                        </m:sup>
                      </m:sSup>
                      <m:r>
                        <a:rPr lang="en-US" altLang="zh-CN" sz="2400" b="1" i="1">
                          <a:solidFill>
                            <a:srgbClr val="7030A0"/>
                          </a:solidFill>
                          <a:latin typeface="Cambria Math" panose="02040503050406030204" pitchFamily="18" charset="0"/>
                        </a:rPr>
                        <m:t>𝒚</m:t>
                      </m:r>
                      <m:r>
                        <a:rPr lang="en-US" altLang="zh-CN" sz="2400" b="1" i="1">
                          <a:latin typeface="Cambria Math" panose="02040503050406030204" pitchFamily="18" charset="0"/>
                        </a:rPr>
                        <m:t>+</m:t>
                      </m:r>
                      <m:sSup>
                        <m:sSupPr>
                          <m:ctrlPr>
                            <a:rPr lang="en-US" sz="2400" i="1">
                              <a:solidFill>
                                <a:srgbClr val="7030A0"/>
                              </a:solidFill>
                              <a:latin typeface="Cambria Math" panose="02040503050406030204" pitchFamily="18" charset="0"/>
                            </a:rPr>
                          </m:ctrlPr>
                        </m:sSupPr>
                        <m:e>
                          <m:r>
                            <a:rPr lang="en-US" sz="2400" b="1" i="1">
                              <a:solidFill>
                                <a:srgbClr val="7030A0"/>
                              </a:solidFill>
                              <a:latin typeface="Cambria Math" panose="02040503050406030204" pitchFamily="18" charset="0"/>
                            </a:rPr>
                            <m:t>𝒚</m:t>
                          </m:r>
                        </m:e>
                        <m:sup>
                          <m:r>
                            <a:rPr lang="en-US" sz="2400" i="1">
                              <a:solidFill>
                                <a:srgbClr val="7030A0"/>
                              </a:solidFill>
                              <a:latin typeface="Cambria Math" panose="02040503050406030204" pitchFamily="18" charset="0"/>
                            </a:rPr>
                            <m:t>𝑇</m:t>
                          </m:r>
                        </m:sup>
                      </m:sSup>
                      <m:r>
                        <a:rPr lang="en-US" sz="2400" b="1" i="1">
                          <a:solidFill>
                            <a:srgbClr val="7030A0"/>
                          </a:solidFill>
                          <a:latin typeface="Cambria Math" panose="02040503050406030204" pitchFamily="18" charset="0"/>
                        </a:rPr>
                        <m:t>𝒚</m:t>
                      </m:r>
                    </m:oMath>
                  </m:oMathPara>
                </a14:m>
                <a:endParaRPr lang="en-US" sz="2400" b="1" dirty="0"/>
              </a:p>
            </p:txBody>
          </p:sp>
        </mc:Choice>
        <mc:Fallback xmlns="">
          <p:sp>
            <p:nvSpPr>
              <p:cNvPr id="21" name="矩形 20"/>
              <p:cNvSpPr>
                <a:spLocks noRot="1" noChangeAspect="1" noMove="1" noResize="1" noEditPoints="1" noAdjustHandles="1" noChangeArrowheads="1" noChangeShapeType="1" noTextEdit="1"/>
              </p:cNvSpPr>
              <p:nvPr/>
            </p:nvSpPr>
            <p:spPr>
              <a:xfrm>
                <a:off x="6838949" y="1261810"/>
                <a:ext cx="4603199" cy="461665"/>
              </a:xfrm>
              <a:prstGeom prst="rect">
                <a:avLst/>
              </a:prstGeom>
              <a:blipFill rotWithShape="1">
                <a:blip r:embed="rId12"/>
                <a:stretch>
                  <a:fillRect l="-14" t="-14" r="2" b="-2733"/>
                </a:stretch>
              </a:blipFill>
            </p:spPr>
            <p:txBody>
              <a:bodyPr/>
              <a:lstStyle/>
              <a:p>
                <a:r>
                  <a:rPr lang="en-US" altLang="en-US">
                    <a:noFill/>
                  </a:rPr>
                  <a:t> </a:t>
                </a:r>
              </a:p>
            </p:txBody>
          </p:sp>
        </mc:Fallback>
      </mc:AlternateContent>
      <p:grpSp>
        <p:nvGrpSpPr>
          <p:cNvPr id="8" name="组合 7"/>
          <p:cNvGrpSpPr/>
          <p:nvPr/>
        </p:nvGrpSpPr>
        <p:grpSpPr>
          <a:xfrm>
            <a:off x="7819962" y="1734099"/>
            <a:ext cx="3313653" cy="509604"/>
            <a:chOff x="7819962" y="1734099"/>
            <a:chExt cx="3313653" cy="509604"/>
          </a:xfrm>
        </p:grpSpPr>
        <mc:AlternateContent xmlns:mc="http://schemas.openxmlformats.org/markup-compatibility/2006" xmlns:a14="http://schemas.microsoft.com/office/drawing/2010/main">
          <mc:Choice Requires="a14">
            <p:sp>
              <p:nvSpPr>
                <p:cNvPr id="3" name="矩形 2"/>
                <p:cNvSpPr/>
                <p:nvPr/>
              </p:nvSpPr>
              <p:spPr>
                <a:xfrm>
                  <a:off x="7887530" y="1782038"/>
                  <a:ext cx="457176" cy="46166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ea typeface="Cambria Math" panose="02040503050406030204" pitchFamily="18" charset="0"/>
                          </a:rPr>
                          <m:t>𝑨</m:t>
                        </m:r>
                      </m:oMath>
                    </m:oMathPara>
                  </a14:m>
                  <a:endParaRPr lang="en-US" sz="2400" dirty="0">
                    <a:solidFill>
                      <a:schemeClr val="tx1"/>
                    </a:solidFill>
                  </a:endParaRPr>
                </a:p>
              </p:txBody>
            </p:sp>
          </mc:Choice>
          <mc:Fallback xmlns="">
            <p:sp>
              <p:nvSpPr>
                <p:cNvPr id="3" name="矩形 2"/>
                <p:cNvSpPr>
                  <a:spLocks noRot="1" noChangeAspect="1" noMove="1" noResize="1" noEditPoints="1" noAdjustHandles="1" noChangeArrowheads="1" noChangeShapeType="1" noTextEdit="1"/>
                </p:cNvSpPr>
                <p:nvPr/>
              </p:nvSpPr>
              <p:spPr>
                <a:xfrm>
                  <a:off x="7887530" y="1782038"/>
                  <a:ext cx="457176" cy="461665"/>
                </a:xfrm>
                <a:prstGeom prst="rect">
                  <a:avLst/>
                </a:prstGeom>
                <a:blipFill rotWithShape="1">
                  <a:blip r:embed="rId13"/>
                </a:blipFill>
                <a:ln>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656029" y="1782037"/>
                  <a:ext cx="441146" cy="46166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dirty="0" smtClean="0">
                            <a:solidFill>
                              <a:schemeClr val="tx1"/>
                            </a:solidFill>
                            <a:latin typeface="Cambria Math" panose="02040503050406030204" pitchFamily="18" charset="0"/>
                            <a:ea typeface="Cambria Math" panose="02040503050406030204" pitchFamily="18" charset="0"/>
                          </a:rPr>
                          <m:t>𝒃</m:t>
                        </m:r>
                      </m:oMath>
                    </m:oMathPara>
                  </a14:m>
                  <a:endParaRPr lang="en-US" sz="2400"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9656029" y="1782037"/>
                  <a:ext cx="441146" cy="461665"/>
                </a:xfrm>
                <a:prstGeom prst="rect">
                  <a:avLst/>
                </a:prstGeom>
                <a:blipFill rotWithShape="1">
                  <a:blip r:embed="rId14"/>
                </a:blipFill>
                <a:ln>
                  <a:noFill/>
                </a:ln>
              </p:spPr>
              <p:txBody>
                <a:bodyPr/>
                <a:lstStyle/>
                <a:p>
                  <a:r>
                    <a:rPr lang="en-US"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10621819" y="1782037"/>
                  <a:ext cx="404405" cy="461665"/>
                </a:xfrm>
                <a:prstGeom prst="rect">
                  <a:avLst/>
                </a:prstGeom>
                <a:ln>
                  <a:noFill/>
                </a:ln>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𝑐</m:t>
                        </m:r>
                      </m:oMath>
                    </m:oMathPara>
                  </a14:m>
                  <a:endParaRPr lang="en-US" sz="2400" dirty="0">
                    <a:solidFill>
                      <a:schemeClr val="tx1"/>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0621819" y="1782037"/>
                  <a:ext cx="404405" cy="461665"/>
                </a:xfrm>
                <a:prstGeom prst="rect">
                  <a:avLst/>
                </a:prstGeom>
                <a:blipFill rotWithShape="1">
                  <a:blip r:embed="rId15"/>
                </a:blipFill>
                <a:ln>
                  <a:noFill/>
                </a:ln>
              </p:spPr>
              <p:txBody>
                <a:bodyPr/>
                <a:lstStyle/>
                <a:p>
                  <a:r>
                    <a:rPr lang="en-US" altLang="en-US">
                      <a:noFill/>
                    </a:rPr>
                    <a:t> </a:t>
                  </a:r>
                </a:p>
              </p:txBody>
            </p:sp>
          </mc:Fallback>
        </mc:AlternateContent>
        <p:cxnSp>
          <p:nvCxnSpPr>
            <p:cNvPr id="7" name="直接连接符 6"/>
            <p:cNvCxnSpPr/>
            <p:nvPr/>
          </p:nvCxnSpPr>
          <p:spPr>
            <a:xfrm>
              <a:off x="7819962" y="1734099"/>
              <a:ext cx="619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0514427" y="1734099"/>
              <a:ext cx="619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9567008" y="1734099"/>
              <a:ext cx="61918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4" grpId="0"/>
      <p:bldP spid="20" grpId="0"/>
      <p:bldP spid="2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474</TotalTime>
  <Words>4066</Words>
  <Application>Microsoft Macintosh PowerPoint</Application>
  <PresentationFormat>Widescreen</PresentationFormat>
  <Paragraphs>549</Paragraphs>
  <Slides>72</Slides>
  <Notes>64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NimbusSanL-Regu</vt:lpstr>
      <vt:lpstr>Arial</vt:lpstr>
      <vt:lpstr>Calibri</vt:lpstr>
      <vt:lpstr>Calibri Light</vt:lpstr>
      <vt:lpstr>Cambria Math</vt:lpstr>
      <vt:lpstr>Wingdings</vt: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xuemeng song</dc:creator>
  <cp:lastModifiedBy>Microsoft Office User</cp:lastModifiedBy>
  <cp:revision>538</cp:revision>
  <dcterms:created xsi:type="dcterms:W3CDTF">2022-02-23T09:13:52Z</dcterms:created>
  <dcterms:modified xsi:type="dcterms:W3CDTF">2022-03-06T11:35:16Z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1033-3.9.6.6441</vt:lpwstr>
  </property>
</Properties>
</file>